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4"/>
  </p:sldMasterIdLst>
  <p:sldIdLst>
    <p:sldId id="256" r:id="rId5"/>
    <p:sldId id="257" r:id="rId6"/>
    <p:sldId id="312" r:id="rId7"/>
    <p:sldId id="313" r:id="rId8"/>
    <p:sldId id="289" r:id="rId9"/>
    <p:sldId id="265" r:id="rId10"/>
    <p:sldId id="275" r:id="rId11"/>
    <p:sldId id="329" r:id="rId12"/>
    <p:sldId id="280" r:id="rId13"/>
    <p:sldId id="326" r:id="rId14"/>
    <p:sldId id="318" r:id="rId15"/>
    <p:sldId id="327" r:id="rId16"/>
    <p:sldId id="306" r:id="rId17"/>
    <p:sldId id="336" r:id="rId18"/>
    <p:sldId id="263" r:id="rId19"/>
    <p:sldId id="319" r:id="rId20"/>
    <p:sldId id="332" r:id="rId21"/>
    <p:sldId id="276" r:id="rId22"/>
    <p:sldId id="320" r:id="rId23"/>
    <p:sldId id="337" r:id="rId24"/>
    <p:sldId id="290" r:id="rId25"/>
    <p:sldId id="288" r:id="rId26"/>
    <p:sldId id="268" r:id="rId27"/>
    <p:sldId id="269" r:id="rId28"/>
    <p:sldId id="270" r:id="rId29"/>
    <p:sldId id="271" r:id="rId30"/>
    <p:sldId id="305" r:id="rId31"/>
    <p:sldId id="334" r:id="rId32"/>
    <p:sldId id="335" r:id="rId33"/>
    <p:sldId id="298" r:id="rId34"/>
    <p:sldId id="330" r:id="rId35"/>
    <p:sldId id="291" r:id="rId36"/>
    <p:sldId id="324" r:id="rId37"/>
    <p:sldId id="311" r:id="rId38"/>
    <p:sldId id="314" r:id="rId39"/>
    <p:sldId id="272" r:id="rId40"/>
    <p:sldId id="277"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4534" autoAdjust="0"/>
  </p:normalViewPr>
  <p:slideViewPr>
    <p:cSldViewPr snapToGrid="0">
      <p:cViewPr>
        <p:scale>
          <a:sx n="84" d="100"/>
          <a:sy n="84" d="100"/>
        </p:scale>
        <p:origin x="210" y="13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88221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31982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654057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99935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459019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206739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7453895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7082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83392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261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8/26/2025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3059449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59865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08089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41807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8/26/2025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940314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8/26/2025</a:t>
            </a:fld>
            <a:endParaRPr lang="en-US" dirty="0"/>
          </a:p>
        </p:txBody>
      </p:sp>
    </p:spTree>
    <p:extLst>
      <p:ext uri="{BB962C8B-B14F-4D97-AF65-F5344CB8AC3E}">
        <p14:creationId xmlns:p14="http://schemas.microsoft.com/office/powerpoint/2010/main" val="484013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8/26/2025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6395700"/>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imagineif.org.uk/primary-school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13508" y="5384155"/>
            <a:ext cx="9235440" cy="1096899"/>
          </a:xfrm>
        </p:spPr>
        <p:txBody>
          <a:bodyPr>
            <a:normAutofit/>
          </a:bodyPr>
          <a:lstStyle/>
          <a:p>
            <a:r>
              <a:rPr lang="en-GB" sz="3200" dirty="0"/>
              <a:t>Parents’ Information Session September 2025</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2228" y="-661744"/>
            <a:ext cx="6858000" cy="6858000"/>
          </a:xfrm>
          <a:prstGeom prst="rect">
            <a:avLst/>
          </a:prstGeom>
        </p:spPr>
      </p:pic>
    </p:spTree>
    <p:extLst>
      <p:ext uri="{BB962C8B-B14F-4D97-AF65-F5344CB8AC3E}">
        <p14:creationId xmlns:p14="http://schemas.microsoft.com/office/powerpoint/2010/main" val="853544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DATES FOR YOUR DIARY</a:t>
            </a:r>
          </a:p>
        </p:txBody>
      </p:sp>
      <p:sp>
        <p:nvSpPr>
          <p:cNvPr id="3" name="Content Placeholder 2"/>
          <p:cNvSpPr>
            <a:spLocks noGrp="1"/>
          </p:cNvSpPr>
          <p:nvPr>
            <p:ph idx="1"/>
          </p:nvPr>
        </p:nvSpPr>
        <p:spPr/>
        <p:txBody>
          <a:bodyPr vert="horz" lIns="91440" tIns="45720" rIns="91440" bIns="45720" rtlCol="0" anchor="t">
            <a:normAutofit/>
          </a:bodyPr>
          <a:lstStyle/>
          <a:p>
            <a:endParaRPr lang="de-DE" b="1" dirty="0"/>
          </a:p>
          <a:p>
            <a:r>
              <a:rPr lang="de-DE" sz="2400" b="1" dirty="0"/>
              <a:t>Dates and </a:t>
            </a:r>
            <a:r>
              <a:rPr lang="en-GB" sz="2400" b="1" dirty="0"/>
              <a:t>details of clubs will follow shortly.</a:t>
            </a:r>
          </a:p>
          <a:p>
            <a:r>
              <a:rPr lang="en-GB" sz="2400" b="1" dirty="0"/>
              <a:t>Term 1 clubs will commence week beginning 29th September. (P1 clubs will start in Term 2). </a:t>
            </a:r>
            <a:endParaRPr lang="en-GB" sz="2400" dirty="0"/>
          </a:p>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Rectangle 2"/>
          <p:cNvSpPr>
            <a:spLocks noChangeArrowheads="1"/>
          </p:cNvSpPr>
          <p:nvPr/>
        </p:nvSpPr>
        <p:spPr bwMode="auto">
          <a:xfrm>
            <a:off x="1144059" y="239027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3"/>
          <p:cNvSpPr>
            <a:spLocks noChangeArrowheads="1"/>
          </p:cNvSpPr>
          <p:nvPr/>
        </p:nvSpPr>
        <p:spPr bwMode="auto">
          <a:xfrm>
            <a:off x="1033992" y="1468735"/>
            <a:ext cx="828964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effectLst/>
                <a:latin typeface="Arial"/>
                <a:ea typeface="Calibri"/>
                <a:cs typeface="Arial"/>
              </a:rPr>
              <a:t>KIPS After School Clubs Dates </a:t>
            </a:r>
            <a:r>
              <a:rPr lang="en-GB" altLang="en-US" sz="3600" dirty="0">
                <a:latin typeface="Arial"/>
                <a:ea typeface="Calibri"/>
                <a:cs typeface="Arial"/>
              </a:rPr>
              <a:t>2025/26</a:t>
            </a:r>
            <a:endParaRPr kumimoji="0" lang="en-GB"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02744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COMMUNICATION</a:t>
            </a:r>
          </a:p>
        </p:txBody>
      </p:sp>
      <p:sp>
        <p:nvSpPr>
          <p:cNvPr id="3" name="Content Placeholder 2"/>
          <p:cNvSpPr>
            <a:spLocks noGrp="1"/>
          </p:cNvSpPr>
          <p:nvPr>
            <p:ph idx="1"/>
          </p:nvPr>
        </p:nvSpPr>
        <p:spPr>
          <a:xfrm>
            <a:off x="677334" y="1379193"/>
            <a:ext cx="8596668" cy="4664159"/>
          </a:xfrm>
        </p:spPr>
        <p:txBody>
          <a:bodyPr>
            <a:normAutofit lnSpcReduction="10000"/>
          </a:bodyPr>
          <a:lstStyle/>
          <a:p>
            <a:pPr marL="0" indent="0">
              <a:buNone/>
            </a:pPr>
            <a:r>
              <a:rPr lang="en-GB" sz="2800" dirty="0"/>
              <a:t>Contact the office to:</a:t>
            </a:r>
          </a:p>
          <a:p>
            <a:r>
              <a:rPr lang="en-GB" sz="2800"/>
              <a:t>Please inform </a:t>
            </a:r>
            <a:r>
              <a:rPr lang="en-GB" sz="2800" dirty="0"/>
              <a:t>class teacher of any changes to collection arrangements (bus etc.) with a letter. Please keep </a:t>
            </a:r>
            <a:r>
              <a:rPr lang="en-GB" sz="2800" dirty="0">
                <a:solidFill>
                  <a:schemeClr val="bg2">
                    <a:lumMod val="25000"/>
                  </a:schemeClr>
                </a:solidFill>
              </a:rPr>
              <a:t>changes to a minimum to avoid disruption during the school day.</a:t>
            </a:r>
          </a:p>
          <a:p>
            <a:r>
              <a:rPr lang="en-GB" sz="2800" dirty="0"/>
              <a:t>Inform teacher of illness (or via school app).</a:t>
            </a:r>
          </a:p>
          <a:p>
            <a:r>
              <a:rPr lang="en-GB" sz="2800" dirty="0"/>
              <a:t>Inform school of any changes to personal details.</a:t>
            </a:r>
          </a:p>
          <a:p>
            <a:r>
              <a:rPr lang="en-GB" sz="2800" dirty="0"/>
              <a:t>Arrange an appointment or phone call with a class teacher.</a:t>
            </a:r>
          </a:p>
          <a:p>
            <a:r>
              <a:rPr lang="en-GB" sz="2800" dirty="0"/>
              <a:t>Inform school if you require dual communication.</a:t>
            </a:r>
          </a:p>
          <a:p>
            <a:endParaRPr lang="en-GB" sz="2800" dirty="0"/>
          </a:p>
          <a:p>
            <a:pPr marL="0" indent="0" algn="ctr">
              <a:buNone/>
            </a:pPr>
            <a:endParaRPr lang="de-DE" sz="2800" b="1" dirty="0"/>
          </a:p>
          <a:p>
            <a:pPr marL="0" indent="0">
              <a:buNone/>
            </a:pPr>
            <a:endParaRPr lang="de-DE" b="1" dirty="0"/>
          </a:p>
          <a:p>
            <a:pPr marL="0" indent="0">
              <a:buNone/>
            </a:pPr>
            <a:endParaRPr lang="de-DE" b="1" dirty="0"/>
          </a:p>
          <a:p>
            <a:pPr marL="0" indent="0">
              <a:buNone/>
            </a:pPr>
            <a:endParaRPr lang="en-GB" dirty="0"/>
          </a:p>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23640916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COMMUNICATION</a:t>
            </a:r>
            <a:endParaRPr lang="en-GB" dirty="0"/>
          </a:p>
        </p:txBody>
      </p:sp>
      <p:sp>
        <p:nvSpPr>
          <p:cNvPr id="3" name="Content Placeholder 2"/>
          <p:cNvSpPr>
            <a:spLocks noGrp="1"/>
          </p:cNvSpPr>
          <p:nvPr>
            <p:ph idx="1"/>
          </p:nvPr>
        </p:nvSpPr>
        <p:spPr>
          <a:xfrm>
            <a:off x="677334" y="1379193"/>
            <a:ext cx="8596668" cy="4664159"/>
          </a:xfrm>
        </p:spPr>
        <p:txBody>
          <a:bodyPr vert="horz" lIns="91440" tIns="45720" rIns="91440" bIns="45720" rtlCol="0" anchor="t">
            <a:normAutofit fontScale="92500" lnSpcReduction="20000"/>
          </a:bodyPr>
          <a:lstStyle/>
          <a:p>
            <a:pPr marL="0" indent="0">
              <a:buNone/>
            </a:pPr>
            <a:r>
              <a:rPr lang="en-GB" sz="2800" dirty="0"/>
              <a:t>Pastoral Care is of the utmost importance to us. </a:t>
            </a:r>
          </a:p>
          <a:p>
            <a:pPr marL="0" indent="0">
              <a:buNone/>
            </a:pPr>
            <a:endParaRPr lang="en-GB" sz="2800" dirty="0"/>
          </a:p>
          <a:p>
            <a:pPr marL="0" indent="0">
              <a:buNone/>
            </a:pPr>
            <a:r>
              <a:rPr lang="en-GB" sz="2800" dirty="0"/>
              <a:t>Please inform us about any change in circumstances that could be impacting on your child. </a:t>
            </a:r>
          </a:p>
          <a:p>
            <a:pPr marL="0" indent="0">
              <a:buNone/>
            </a:pPr>
            <a:endParaRPr lang="en-GB" sz="2800" dirty="0"/>
          </a:p>
          <a:p>
            <a:pPr marL="0" indent="0">
              <a:buNone/>
            </a:pPr>
            <a:r>
              <a:rPr lang="en-GB" sz="2800" dirty="0"/>
              <a:t>Such as -</a:t>
            </a:r>
          </a:p>
          <a:p>
            <a:r>
              <a:rPr lang="en-GB" sz="2800" dirty="0"/>
              <a:t>Parents away on holiday/ working away </a:t>
            </a:r>
          </a:p>
          <a:p>
            <a:r>
              <a:rPr lang="en-GB" sz="2800" dirty="0"/>
              <a:t>Family bereavement</a:t>
            </a:r>
          </a:p>
          <a:p>
            <a:r>
              <a:rPr lang="en-GB" sz="2800" dirty="0"/>
              <a:t>Moving home</a:t>
            </a:r>
          </a:p>
          <a:p>
            <a:r>
              <a:rPr lang="en-GB" sz="2800" dirty="0"/>
              <a:t>Change in relationship status of parents/carers </a:t>
            </a:r>
          </a:p>
          <a:p>
            <a:endParaRPr lang="en-GB" sz="2800" dirty="0"/>
          </a:p>
          <a:p>
            <a:endParaRPr lang="en-GB" sz="2800" dirty="0"/>
          </a:p>
          <a:p>
            <a:endParaRPr lang="en-GB" sz="2800" dirty="0"/>
          </a:p>
          <a:p>
            <a:pPr marL="0" indent="0" algn="ctr">
              <a:buNone/>
            </a:pPr>
            <a:endParaRPr lang="de-DE" sz="2800" b="1" dirty="0"/>
          </a:p>
          <a:p>
            <a:pPr marL="0" indent="0">
              <a:buNone/>
            </a:pPr>
            <a:endParaRPr lang="de-DE" b="1" dirty="0"/>
          </a:p>
          <a:p>
            <a:pPr marL="0" indent="0">
              <a:buNone/>
            </a:pPr>
            <a:endParaRPr lang="de-DE" b="1" dirty="0"/>
          </a:p>
          <a:p>
            <a:pPr marL="0" indent="0">
              <a:buNone/>
            </a:pPr>
            <a:endParaRPr lang="en-GB" dirty="0"/>
          </a:p>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2862997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Attendance</a:t>
            </a:r>
          </a:p>
        </p:txBody>
      </p:sp>
      <p:sp>
        <p:nvSpPr>
          <p:cNvPr id="3" name="Content Placeholder 2"/>
          <p:cNvSpPr>
            <a:spLocks noGrp="1"/>
          </p:cNvSpPr>
          <p:nvPr>
            <p:ph idx="1"/>
          </p:nvPr>
        </p:nvSpPr>
        <p:spPr>
          <a:xfrm>
            <a:off x="677334" y="1488613"/>
            <a:ext cx="8596668" cy="4759787"/>
          </a:xfrm>
        </p:spPr>
        <p:txBody>
          <a:bodyPr>
            <a:normAutofit fontScale="92500" lnSpcReduction="10000"/>
          </a:bodyPr>
          <a:lstStyle/>
          <a:p>
            <a:r>
              <a:rPr lang="en-US" sz="2000" dirty="0"/>
              <a:t>It is important that your child is in school whenever possible.  If your child is suffering from vomiting/</a:t>
            </a:r>
            <a:r>
              <a:rPr lang="en-US" sz="2000" dirty="0" err="1"/>
              <a:t>diarrhoea</a:t>
            </a:r>
            <a:r>
              <a:rPr lang="en-US" sz="2000" dirty="0"/>
              <a:t> symptoms it is recommended they remain at home until 48 hours after symptoms have ceased. </a:t>
            </a:r>
          </a:p>
          <a:p>
            <a:r>
              <a:rPr lang="en-US" sz="2000" dirty="0"/>
              <a:t>Parents will receive a letter home informing them if their child’s attendance has fallen below the EA target of 90% (more than one day every four weeks). The Education Welfare Officer will also track any attendances that fall below this percentage. </a:t>
            </a:r>
            <a:r>
              <a:rPr lang="en-GB" sz="2000" dirty="0"/>
              <a:t> </a:t>
            </a:r>
          </a:p>
          <a:p>
            <a:r>
              <a:rPr lang="en-GB" sz="2000" dirty="0"/>
              <a:t>Any child arriving in school after 9.05am will be recorded as late. It is important for your child to be there at the beginning of the school day.</a:t>
            </a:r>
          </a:p>
          <a:p>
            <a:pPr marL="0" indent="0">
              <a:buNone/>
            </a:pPr>
            <a:r>
              <a:rPr lang="en-US" sz="2000" b="1" u="sng" dirty="0"/>
              <a:t>Holidays in Term Time</a:t>
            </a:r>
            <a:endParaRPr lang="en-GB" sz="2000" dirty="0"/>
          </a:p>
          <a:p>
            <a:pPr marL="0" indent="0">
              <a:buNone/>
            </a:pPr>
            <a:r>
              <a:rPr lang="en-GB" sz="2000" b="1" dirty="0"/>
              <a:t> </a:t>
            </a:r>
            <a:endParaRPr lang="en-GB" sz="2000" dirty="0"/>
          </a:p>
          <a:p>
            <a:r>
              <a:rPr lang="en-US" sz="2000" dirty="0"/>
              <a:t>Holidays during term time are discouraged by the school. Parents are reminded of the effect that absence can have on a pupil’s potential achievement.  Class work will not be sent home. </a:t>
            </a:r>
            <a:endParaRPr lang="de-DE" sz="3200" b="1" dirty="0"/>
          </a:p>
          <a:p>
            <a:endParaRPr lang="en-GB" sz="2000" dirty="0"/>
          </a:p>
          <a:p>
            <a:endParaRPr lang="en-GB"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3314604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Attendance</a:t>
            </a:r>
          </a:p>
        </p:txBody>
      </p:sp>
      <p:sp>
        <p:nvSpPr>
          <p:cNvPr id="3" name="Content Placeholder 2"/>
          <p:cNvSpPr>
            <a:spLocks noGrp="1"/>
          </p:cNvSpPr>
          <p:nvPr>
            <p:ph idx="1"/>
          </p:nvPr>
        </p:nvSpPr>
        <p:spPr>
          <a:xfrm>
            <a:off x="677334" y="1495244"/>
            <a:ext cx="8596668" cy="4759787"/>
          </a:xfrm>
        </p:spPr>
        <p:txBody>
          <a:bodyPr>
            <a:normAutofit/>
          </a:bodyPr>
          <a:lstStyle/>
          <a:p>
            <a:endParaRPr lang="en-GB" sz="2000" dirty="0"/>
          </a:p>
          <a:p>
            <a:endParaRPr lang="en-GB"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5" name="Rectangle 92">
            <a:extLst>
              <a:ext uri="{FF2B5EF4-FFF2-40B4-BE49-F238E27FC236}">
                <a16:creationId xmlns:a16="http://schemas.microsoft.com/office/drawing/2014/main" id="{C4A196FB-E58D-A326-DC63-7452C5DD6C37}"/>
              </a:ext>
            </a:extLst>
          </p:cNvPr>
          <p:cNvSpPr>
            <a:spLocks noChangeArrowheads="1"/>
          </p:cNvSpPr>
          <p:nvPr/>
        </p:nvSpPr>
        <p:spPr bwMode="auto">
          <a:xfrm>
            <a:off x="1708727" y="17018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Times New Roman" panose="02020603050405020304" pitchFamily="18" charset="0"/>
              </a:rPr>
              <a:t>Absence Tiers</a:t>
            </a:r>
            <a:endParaRPr kumimoji="0" lang="en-GB" altLang="en-US" sz="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a:ln>
                  <a:noFill/>
                </a:ln>
                <a:solidFill>
                  <a:srgbClr val="000000"/>
                </a:solidFill>
                <a:effectLst/>
                <a:latin typeface="Arial" panose="020B0604020202020204" pitchFamily="34" charset="0"/>
                <a:ea typeface="Arial" panose="020B0604020202020204" pitchFamily="34" charset="0"/>
              </a:rPr>
              <a:t> </a:t>
            </a:r>
            <a:endParaRPr kumimoji="0" lang="en-GB" altLang="en-US" sz="1800" b="0" i="0" u="none" strike="noStrike" cap="none" normalizeH="0" baseline="0">
              <a:ln>
                <a:noFill/>
              </a:ln>
              <a:solidFill>
                <a:schemeClr val="tx1"/>
              </a:solidFill>
              <a:effectLst/>
              <a:latin typeface="Arial" panose="020B0604020202020204" pitchFamily="34" charset="0"/>
            </a:endParaRPr>
          </a:p>
        </p:txBody>
      </p:sp>
      <p:grpSp>
        <p:nvGrpSpPr>
          <p:cNvPr id="6" name="Group 27726">
            <a:extLst>
              <a:ext uri="{FF2B5EF4-FFF2-40B4-BE49-F238E27FC236}">
                <a16:creationId xmlns:a16="http://schemas.microsoft.com/office/drawing/2014/main" id="{7D2C7C43-9F8D-7058-6E3A-F253435CF5EE}"/>
              </a:ext>
            </a:extLst>
          </p:cNvPr>
          <p:cNvGrpSpPr>
            <a:grpSpLocks/>
          </p:cNvGrpSpPr>
          <p:nvPr/>
        </p:nvGrpSpPr>
        <p:grpSpPr bwMode="auto">
          <a:xfrm>
            <a:off x="1501898" y="2159000"/>
            <a:ext cx="6842125" cy="3097213"/>
            <a:chOff x="0" y="0"/>
            <a:chExt cx="68413" cy="30975"/>
          </a:xfrm>
        </p:grpSpPr>
        <p:sp>
          <p:nvSpPr>
            <p:cNvPr id="7" name="Rectangle 2688">
              <a:extLst>
                <a:ext uri="{FF2B5EF4-FFF2-40B4-BE49-F238E27FC236}">
                  <a16:creationId xmlns:a16="http://schemas.microsoft.com/office/drawing/2014/main" id="{284A2C6C-1E2C-9F9D-CF74-E962A49118F3}"/>
                </a:ext>
              </a:extLst>
            </p:cNvPr>
            <p:cNvSpPr>
              <a:spLocks noChangeArrowheads="1"/>
            </p:cNvSpPr>
            <p:nvPr/>
          </p:nvSpPr>
          <p:spPr bwMode="auto">
            <a:xfrm>
              <a:off x="5940" y="17923"/>
              <a:ext cx="563" cy="2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 name="Shape 2707">
              <a:extLst>
                <a:ext uri="{FF2B5EF4-FFF2-40B4-BE49-F238E27FC236}">
                  <a16:creationId xmlns:a16="http://schemas.microsoft.com/office/drawing/2014/main" id="{F7AA4140-63FE-10EC-0BD4-D65BB3C8737B}"/>
                </a:ext>
              </a:extLst>
            </p:cNvPr>
            <p:cNvSpPr>
              <a:spLocks/>
            </p:cNvSpPr>
            <p:nvPr/>
          </p:nvSpPr>
          <p:spPr bwMode="auto">
            <a:xfrm>
              <a:off x="146" y="510"/>
              <a:ext cx="21285" cy="7534"/>
            </a:xfrm>
            <a:custGeom>
              <a:avLst/>
              <a:gdLst>
                <a:gd name="T0" fmla="*/ 0 w 2128520"/>
                <a:gd name="T1" fmla="*/ 753339 h 753339"/>
                <a:gd name="T2" fmla="*/ 2128520 w 2128520"/>
                <a:gd name="T3" fmla="*/ 753339 h 753339"/>
                <a:gd name="T4" fmla="*/ 2128520 w 2128520"/>
                <a:gd name="T5" fmla="*/ 0 h 753339"/>
                <a:gd name="T6" fmla="*/ 0 w 2128520"/>
                <a:gd name="T7" fmla="*/ 0 h 753339"/>
                <a:gd name="T8" fmla="*/ 0 w 2128520"/>
                <a:gd name="T9" fmla="*/ 753339 h 753339"/>
                <a:gd name="T10" fmla="*/ 0 w 2128520"/>
                <a:gd name="T11" fmla="*/ 0 h 753339"/>
                <a:gd name="T12" fmla="*/ 2128520 w 2128520"/>
                <a:gd name="T13" fmla="*/ 753339 h 753339"/>
              </a:gdLst>
              <a:ahLst/>
              <a:cxnLst>
                <a:cxn ang="0">
                  <a:pos x="T0" y="T1"/>
                </a:cxn>
                <a:cxn ang="0">
                  <a:pos x="T2" y="T3"/>
                </a:cxn>
                <a:cxn ang="0">
                  <a:pos x="T4" y="T5"/>
                </a:cxn>
                <a:cxn ang="0">
                  <a:pos x="T6" y="T7"/>
                </a:cxn>
                <a:cxn ang="0">
                  <a:pos x="T8" y="T9"/>
                </a:cxn>
              </a:cxnLst>
              <a:rect l="T10" t="T11" r="T12" b="T13"/>
              <a:pathLst>
                <a:path w="2128520" h="753339">
                  <a:moveTo>
                    <a:pt x="0" y="753339"/>
                  </a:moveTo>
                  <a:lnTo>
                    <a:pt x="2128520" y="753339"/>
                  </a:lnTo>
                  <a:lnTo>
                    <a:pt x="2128520" y="0"/>
                  </a:lnTo>
                  <a:lnTo>
                    <a:pt x="0" y="0"/>
                  </a:lnTo>
                  <a:lnTo>
                    <a:pt x="0" y="753339"/>
                  </a:lnTo>
                  <a:close/>
                </a:path>
              </a:pathLst>
            </a:custGeom>
            <a:noFill/>
            <a:ln w="9525">
              <a:solidFill>
                <a:srgbClr val="000000"/>
              </a:solidFill>
              <a:miter lim="127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709" name="Picture 2709">
              <a:extLst>
                <a:ext uri="{FF2B5EF4-FFF2-40B4-BE49-F238E27FC236}">
                  <a16:creationId xmlns:a16="http://schemas.microsoft.com/office/drawing/2014/main" id="{8025FDE2-362F-3077-5EE7-395D4A0034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 y="1005"/>
              <a:ext cx="21199" cy="6538"/>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2710">
              <a:extLst>
                <a:ext uri="{FF2B5EF4-FFF2-40B4-BE49-F238E27FC236}">
                  <a16:creationId xmlns:a16="http://schemas.microsoft.com/office/drawing/2014/main" id="{BD9BE19E-B59E-BA30-F57F-F7D16FCEBB5C}"/>
                </a:ext>
              </a:extLst>
            </p:cNvPr>
            <p:cNvSpPr>
              <a:spLocks noChangeArrowheads="1"/>
            </p:cNvSpPr>
            <p:nvPr/>
          </p:nvSpPr>
          <p:spPr bwMode="auto">
            <a:xfrm>
              <a:off x="9308" y="1282"/>
              <a:ext cx="4305"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Tier 3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 name="Rectangle 2711">
              <a:extLst>
                <a:ext uri="{FF2B5EF4-FFF2-40B4-BE49-F238E27FC236}">
                  <a16:creationId xmlns:a16="http://schemas.microsoft.com/office/drawing/2014/main" id="{F0F70C27-97AE-868A-A441-A268BFEB032A}"/>
                </a:ext>
              </a:extLst>
            </p:cNvPr>
            <p:cNvSpPr>
              <a:spLocks noChangeArrowheads="1"/>
            </p:cNvSpPr>
            <p:nvPr/>
          </p:nvSpPr>
          <p:spPr bwMode="auto">
            <a:xfrm>
              <a:off x="12553" y="1282"/>
              <a:ext cx="381"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 name="Rectangle 2712">
              <a:extLst>
                <a:ext uri="{FF2B5EF4-FFF2-40B4-BE49-F238E27FC236}">
                  <a16:creationId xmlns:a16="http://schemas.microsoft.com/office/drawing/2014/main" id="{81D57B7E-8C91-7621-B989-31AB174E7BAA}"/>
                </a:ext>
              </a:extLst>
            </p:cNvPr>
            <p:cNvSpPr>
              <a:spLocks noChangeArrowheads="1"/>
            </p:cNvSpPr>
            <p:nvPr/>
          </p:nvSpPr>
          <p:spPr bwMode="auto">
            <a:xfrm>
              <a:off x="3639" y="2837"/>
              <a:ext cx="18998"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Severe Chronic Attendance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 name="Rectangle 2713">
              <a:extLst>
                <a:ext uri="{FF2B5EF4-FFF2-40B4-BE49-F238E27FC236}">
                  <a16:creationId xmlns:a16="http://schemas.microsoft.com/office/drawing/2014/main" id="{DE6FB00A-7A66-B291-D15E-FB7E1F97BB96}"/>
                </a:ext>
              </a:extLst>
            </p:cNvPr>
            <p:cNvSpPr>
              <a:spLocks noChangeArrowheads="1"/>
            </p:cNvSpPr>
            <p:nvPr/>
          </p:nvSpPr>
          <p:spPr bwMode="auto">
            <a:xfrm>
              <a:off x="17937" y="2837"/>
              <a:ext cx="380"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 name="Rectangle 2714">
              <a:extLst>
                <a:ext uri="{FF2B5EF4-FFF2-40B4-BE49-F238E27FC236}">
                  <a16:creationId xmlns:a16="http://schemas.microsoft.com/office/drawing/2014/main" id="{7BB29486-2A83-777A-DEF3-EFAB9A9246E9}"/>
                </a:ext>
              </a:extLst>
            </p:cNvPr>
            <p:cNvSpPr>
              <a:spLocks noChangeArrowheads="1"/>
            </p:cNvSpPr>
            <p:nvPr/>
          </p:nvSpPr>
          <p:spPr bwMode="auto">
            <a:xfrm>
              <a:off x="4004" y="4391"/>
              <a:ext cx="18022"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Pupils with 20%+ absence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 name="Rectangle 2715">
              <a:extLst>
                <a:ext uri="{FF2B5EF4-FFF2-40B4-BE49-F238E27FC236}">
                  <a16:creationId xmlns:a16="http://schemas.microsoft.com/office/drawing/2014/main" id="{6CC30C0A-EE14-8E00-2E74-AACD648045C5}"/>
                </a:ext>
              </a:extLst>
            </p:cNvPr>
            <p:cNvSpPr>
              <a:spLocks noChangeArrowheads="1"/>
            </p:cNvSpPr>
            <p:nvPr/>
          </p:nvSpPr>
          <p:spPr bwMode="auto">
            <a:xfrm>
              <a:off x="17571" y="4391"/>
              <a:ext cx="380"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 name="Rectangle 27157">
              <a:extLst>
                <a:ext uri="{FF2B5EF4-FFF2-40B4-BE49-F238E27FC236}">
                  <a16:creationId xmlns:a16="http://schemas.microsoft.com/office/drawing/2014/main" id="{60249DC4-5619-3697-8432-B834FAA728FC}"/>
                </a:ext>
              </a:extLst>
            </p:cNvPr>
            <p:cNvSpPr>
              <a:spLocks noChangeArrowheads="1"/>
            </p:cNvSpPr>
            <p:nvPr/>
          </p:nvSpPr>
          <p:spPr bwMode="auto">
            <a:xfrm>
              <a:off x="5467" y="5946"/>
              <a:ext cx="2216"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 name="Rectangle 27161">
              <a:extLst>
                <a:ext uri="{FF2B5EF4-FFF2-40B4-BE49-F238E27FC236}">
                  <a16:creationId xmlns:a16="http://schemas.microsoft.com/office/drawing/2014/main" id="{577A515A-3982-0E78-F5F5-64A73459C2A9}"/>
                </a:ext>
              </a:extLst>
            </p:cNvPr>
            <p:cNvSpPr>
              <a:spLocks noChangeArrowheads="1"/>
            </p:cNvSpPr>
            <p:nvPr/>
          </p:nvSpPr>
          <p:spPr bwMode="auto">
            <a:xfrm>
              <a:off x="7128" y="5946"/>
              <a:ext cx="11406"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 days per month</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7" name="Rectangle 27158">
              <a:extLst>
                <a:ext uri="{FF2B5EF4-FFF2-40B4-BE49-F238E27FC236}">
                  <a16:creationId xmlns:a16="http://schemas.microsoft.com/office/drawing/2014/main" id="{A2B800FC-830D-E6F3-150B-339668E8BE5C}"/>
                </a:ext>
              </a:extLst>
            </p:cNvPr>
            <p:cNvSpPr>
              <a:spLocks noChangeArrowheads="1"/>
            </p:cNvSpPr>
            <p:nvPr/>
          </p:nvSpPr>
          <p:spPr bwMode="auto">
            <a:xfrm>
              <a:off x="17024" y="5829"/>
              <a:ext cx="525"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 name="Rectangle 2717">
              <a:extLst>
                <a:ext uri="{FF2B5EF4-FFF2-40B4-BE49-F238E27FC236}">
                  <a16:creationId xmlns:a16="http://schemas.microsoft.com/office/drawing/2014/main" id="{FB0EB23D-C62C-FA36-C9D9-913D2E8DDB97}"/>
                </a:ext>
              </a:extLst>
            </p:cNvPr>
            <p:cNvSpPr>
              <a:spLocks noChangeArrowheads="1"/>
            </p:cNvSpPr>
            <p:nvPr/>
          </p:nvSpPr>
          <p:spPr bwMode="auto">
            <a:xfrm>
              <a:off x="16104" y="5946"/>
              <a:ext cx="381"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 name="Shape 2719">
              <a:extLst>
                <a:ext uri="{FF2B5EF4-FFF2-40B4-BE49-F238E27FC236}">
                  <a16:creationId xmlns:a16="http://schemas.microsoft.com/office/drawing/2014/main" id="{E33A8750-3D44-97CE-CB28-3878DADAB5AD}"/>
                </a:ext>
              </a:extLst>
            </p:cNvPr>
            <p:cNvSpPr>
              <a:spLocks/>
            </p:cNvSpPr>
            <p:nvPr/>
          </p:nvSpPr>
          <p:spPr bwMode="auto">
            <a:xfrm>
              <a:off x="73" y="8117"/>
              <a:ext cx="21282" cy="7822"/>
            </a:xfrm>
            <a:custGeom>
              <a:avLst/>
              <a:gdLst>
                <a:gd name="T0" fmla="*/ 0 w 2128266"/>
                <a:gd name="T1" fmla="*/ 782193 h 782193"/>
                <a:gd name="T2" fmla="*/ 2128266 w 2128266"/>
                <a:gd name="T3" fmla="*/ 782193 h 782193"/>
                <a:gd name="T4" fmla="*/ 2128266 w 2128266"/>
                <a:gd name="T5" fmla="*/ 0 h 782193"/>
                <a:gd name="T6" fmla="*/ 0 w 2128266"/>
                <a:gd name="T7" fmla="*/ 0 h 782193"/>
                <a:gd name="T8" fmla="*/ 0 w 2128266"/>
                <a:gd name="T9" fmla="*/ 782193 h 782193"/>
                <a:gd name="T10" fmla="*/ 0 w 2128266"/>
                <a:gd name="T11" fmla="*/ 0 h 782193"/>
                <a:gd name="T12" fmla="*/ 2128266 w 2128266"/>
                <a:gd name="T13" fmla="*/ 782193 h 782193"/>
              </a:gdLst>
              <a:ahLst/>
              <a:cxnLst>
                <a:cxn ang="0">
                  <a:pos x="T0" y="T1"/>
                </a:cxn>
                <a:cxn ang="0">
                  <a:pos x="T2" y="T3"/>
                </a:cxn>
                <a:cxn ang="0">
                  <a:pos x="T4" y="T5"/>
                </a:cxn>
                <a:cxn ang="0">
                  <a:pos x="T6" y="T7"/>
                </a:cxn>
                <a:cxn ang="0">
                  <a:pos x="T8" y="T9"/>
                </a:cxn>
              </a:cxnLst>
              <a:rect l="T10" t="T11" r="T12" b="T13"/>
              <a:pathLst>
                <a:path w="2128266" h="782193">
                  <a:moveTo>
                    <a:pt x="0" y="782193"/>
                  </a:moveTo>
                  <a:lnTo>
                    <a:pt x="2128266" y="782193"/>
                  </a:lnTo>
                  <a:lnTo>
                    <a:pt x="2128266" y="0"/>
                  </a:lnTo>
                  <a:lnTo>
                    <a:pt x="0" y="0"/>
                  </a:lnTo>
                  <a:lnTo>
                    <a:pt x="0" y="782193"/>
                  </a:lnTo>
                  <a:close/>
                </a:path>
              </a:pathLst>
            </a:custGeom>
            <a:noFill/>
            <a:ln w="9525">
              <a:solidFill>
                <a:srgbClr val="000000"/>
              </a:solidFill>
              <a:miter lim="127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721" name="Picture 2721">
              <a:extLst>
                <a:ext uri="{FF2B5EF4-FFF2-40B4-BE49-F238E27FC236}">
                  <a16:creationId xmlns:a16="http://schemas.microsoft.com/office/drawing/2014/main" id="{B6E393CC-3853-A833-71F8-72FBA6C397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 y="8625"/>
              <a:ext cx="21199" cy="6813"/>
            </a:xfrm>
            <a:prstGeom prst="rect">
              <a:avLst/>
            </a:prstGeom>
            <a:noFill/>
            <a:extLst>
              <a:ext uri="{909E8E84-426E-40DD-AFC4-6F175D3DCCD1}">
                <a14:hiddenFill xmlns:a14="http://schemas.microsoft.com/office/drawing/2010/main">
                  <a:solidFill>
                    <a:srgbClr val="FFFFFF"/>
                  </a:solidFill>
                </a14:hiddenFill>
              </a:ext>
            </a:extLst>
          </p:spPr>
        </p:pic>
        <p:sp>
          <p:nvSpPr>
            <p:cNvPr id="20" name="Rectangle 2722">
              <a:extLst>
                <a:ext uri="{FF2B5EF4-FFF2-40B4-BE49-F238E27FC236}">
                  <a16:creationId xmlns:a16="http://schemas.microsoft.com/office/drawing/2014/main" id="{A97BFD8C-5D66-BE26-8A5E-922021023255}"/>
                </a:ext>
              </a:extLst>
            </p:cNvPr>
            <p:cNvSpPr>
              <a:spLocks noChangeArrowheads="1"/>
            </p:cNvSpPr>
            <p:nvPr/>
          </p:nvSpPr>
          <p:spPr bwMode="auto">
            <a:xfrm>
              <a:off x="9232" y="8890"/>
              <a:ext cx="4305"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Tier 2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 name="Rectangle 2723">
              <a:extLst>
                <a:ext uri="{FF2B5EF4-FFF2-40B4-BE49-F238E27FC236}">
                  <a16:creationId xmlns:a16="http://schemas.microsoft.com/office/drawing/2014/main" id="{A0F70F39-BE1C-C338-FA89-C9EDFBC289FD}"/>
                </a:ext>
              </a:extLst>
            </p:cNvPr>
            <p:cNvSpPr>
              <a:spLocks noChangeArrowheads="1"/>
            </p:cNvSpPr>
            <p:nvPr/>
          </p:nvSpPr>
          <p:spPr bwMode="auto">
            <a:xfrm>
              <a:off x="12477" y="8890"/>
              <a:ext cx="380"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 name="Rectangle 2724">
              <a:extLst>
                <a:ext uri="{FF2B5EF4-FFF2-40B4-BE49-F238E27FC236}">
                  <a16:creationId xmlns:a16="http://schemas.microsoft.com/office/drawing/2014/main" id="{C68BD9A8-44B5-4EDB-C04F-025C3DCA9991}"/>
                </a:ext>
              </a:extLst>
            </p:cNvPr>
            <p:cNvSpPr>
              <a:spLocks noChangeArrowheads="1"/>
            </p:cNvSpPr>
            <p:nvPr/>
          </p:nvSpPr>
          <p:spPr bwMode="auto">
            <a:xfrm>
              <a:off x="5483" y="10444"/>
              <a:ext cx="13879"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Chronic Attendance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 name="Rectangle 2725">
              <a:extLst>
                <a:ext uri="{FF2B5EF4-FFF2-40B4-BE49-F238E27FC236}">
                  <a16:creationId xmlns:a16="http://schemas.microsoft.com/office/drawing/2014/main" id="{167B27E5-AFE7-4E6E-48C7-702CB05B438E}"/>
                </a:ext>
              </a:extLst>
            </p:cNvPr>
            <p:cNvSpPr>
              <a:spLocks noChangeArrowheads="1"/>
            </p:cNvSpPr>
            <p:nvPr/>
          </p:nvSpPr>
          <p:spPr bwMode="auto">
            <a:xfrm>
              <a:off x="15921" y="10444"/>
              <a:ext cx="381"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 name="Rectangle 2726">
              <a:extLst>
                <a:ext uri="{FF2B5EF4-FFF2-40B4-BE49-F238E27FC236}">
                  <a16:creationId xmlns:a16="http://schemas.microsoft.com/office/drawing/2014/main" id="{F0D98909-8D1C-EDF4-ED2A-378EC79A8D73}"/>
                </a:ext>
              </a:extLst>
            </p:cNvPr>
            <p:cNvSpPr>
              <a:spLocks noChangeArrowheads="1"/>
            </p:cNvSpPr>
            <p:nvPr/>
          </p:nvSpPr>
          <p:spPr bwMode="auto">
            <a:xfrm>
              <a:off x="1134" y="12084"/>
              <a:ext cx="11053"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Pupils with 10%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5" name="Rectangle 2727">
              <a:extLst>
                <a:ext uri="{FF2B5EF4-FFF2-40B4-BE49-F238E27FC236}">
                  <a16:creationId xmlns:a16="http://schemas.microsoft.com/office/drawing/2014/main" id="{B4F39D19-9954-B08C-A21E-9ED160DB65BC}"/>
                </a:ext>
              </a:extLst>
            </p:cNvPr>
            <p:cNvSpPr>
              <a:spLocks noChangeArrowheads="1"/>
            </p:cNvSpPr>
            <p:nvPr/>
          </p:nvSpPr>
          <p:spPr bwMode="auto">
            <a:xfrm>
              <a:off x="10786" y="11998"/>
              <a:ext cx="514"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 name="Rectangle 27176">
              <a:extLst>
                <a:ext uri="{FF2B5EF4-FFF2-40B4-BE49-F238E27FC236}">
                  <a16:creationId xmlns:a16="http://schemas.microsoft.com/office/drawing/2014/main" id="{54F70B95-075C-A724-AC38-8CB134595592}"/>
                </a:ext>
              </a:extLst>
            </p:cNvPr>
            <p:cNvSpPr>
              <a:spLocks noChangeArrowheads="1"/>
            </p:cNvSpPr>
            <p:nvPr/>
          </p:nvSpPr>
          <p:spPr bwMode="auto">
            <a:xfrm>
              <a:off x="13437" y="11998"/>
              <a:ext cx="7345"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  % absence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7" name="Rectangle 27174">
              <a:extLst>
                <a:ext uri="{FF2B5EF4-FFF2-40B4-BE49-F238E27FC236}">
                  <a16:creationId xmlns:a16="http://schemas.microsoft.com/office/drawing/2014/main" id="{ECFC5CDE-D563-D134-1B60-E32ED5DF9662}"/>
                </a:ext>
              </a:extLst>
            </p:cNvPr>
            <p:cNvSpPr>
              <a:spLocks noChangeArrowheads="1"/>
            </p:cNvSpPr>
            <p:nvPr/>
          </p:nvSpPr>
          <p:spPr bwMode="auto">
            <a:xfrm>
              <a:off x="11034" y="12044"/>
              <a:ext cx="3019"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 19.9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8" name="Rectangle 2729">
              <a:extLst>
                <a:ext uri="{FF2B5EF4-FFF2-40B4-BE49-F238E27FC236}">
                  <a16:creationId xmlns:a16="http://schemas.microsoft.com/office/drawing/2014/main" id="{C63E736F-7394-A6B9-94CC-D21967443FC2}"/>
                </a:ext>
              </a:extLst>
            </p:cNvPr>
            <p:cNvSpPr>
              <a:spLocks noChangeArrowheads="1"/>
            </p:cNvSpPr>
            <p:nvPr/>
          </p:nvSpPr>
          <p:spPr bwMode="auto">
            <a:xfrm>
              <a:off x="18973" y="11998"/>
              <a:ext cx="381"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 name="Rectangle 2730">
              <a:extLst>
                <a:ext uri="{FF2B5EF4-FFF2-40B4-BE49-F238E27FC236}">
                  <a16:creationId xmlns:a16="http://schemas.microsoft.com/office/drawing/2014/main" id="{ADAC6D1B-BB4D-85DE-820D-C166878BFA44}"/>
                </a:ext>
              </a:extLst>
            </p:cNvPr>
            <p:cNvSpPr>
              <a:spLocks noChangeArrowheads="1"/>
            </p:cNvSpPr>
            <p:nvPr/>
          </p:nvSpPr>
          <p:spPr bwMode="auto">
            <a:xfrm>
              <a:off x="5193" y="13553"/>
              <a:ext cx="1380"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0" name="Rectangle 2731">
              <a:extLst>
                <a:ext uri="{FF2B5EF4-FFF2-40B4-BE49-F238E27FC236}">
                  <a16:creationId xmlns:a16="http://schemas.microsoft.com/office/drawing/2014/main" id="{EBC0CD16-486D-0254-3FB7-2D921BC025B4}"/>
                </a:ext>
              </a:extLst>
            </p:cNvPr>
            <p:cNvSpPr>
              <a:spLocks noChangeArrowheads="1"/>
            </p:cNvSpPr>
            <p:nvPr/>
          </p:nvSpPr>
          <p:spPr bwMode="auto">
            <a:xfrm>
              <a:off x="6229" y="13553"/>
              <a:ext cx="515"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1" name="Rectangle 27200">
              <a:extLst>
                <a:ext uri="{FF2B5EF4-FFF2-40B4-BE49-F238E27FC236}">
                  <a16:creationId xmlns:a16="http://schemas.microsoft.com/office/drawing/2014/main" id="{F327A516-D1DC-D435-F5DD-1649E5A07F58}"/>
                </a:ext>
              </a:extLst>
            </p:cNvPr>
            <p:cNvSpPr>
              <a:spLocks noChangeArrowheads="1"/>
            </p:cNvSpPr>
            <p:nvPr/>
          </p:nvSpPr>
          <p:spPr bwMode="auto">
            <a:xfrm>
              <a:off x="7504" y="13554"/>
              <a:ext cx="11404"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days per month</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2" name="Rectangle 27199">
              <a:extLst>
                <a:ext uri="{FF2B5EF4-FFF2-40B4-BE49-F238E27FC236}">
                  <a16:creationId xmlns:a16="http://schemas.microsoft.com/office/drawing/2014/main" id="{E3221B38-FCC9-78A8-6BF8-84FB5C3EC7A6}"/>
                </a:ext>
              </a:extLst>
            </p:cNvPr>
            <p:cNvSpPr>
              <a:spLocks noChangeArrowheads="1"/>
            </p:cNvSpPr>
            <p:nvPr/>
          </p:nvSpPr>
          <p:spPr bwMode="auto">
            <a:xfrm>
              <a:off x="17117" y="13391"/>
              <a:ext cx="525"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3" name="Rectangle 27190">
              <a:extLst>
                <a:ext uri="{FF2B5EF4-FFF2-40B4-BE49-F238E27FC236}">
                  <a16:creationId xmlns:a16="http://schemas.microsoft.com/office/drawing/2014/main" id="{4BDAD934-89A6-6261-E264-7CCC3A80FDFF}"/>
                </a:ext>
              </a:extLst>
            </p:cNvPr>
            <p:cNvSpPr>
              <a:spLocks noChangeArrowheads="1"/>
            </p:cNvSpPr>
            <p:nvPr/>
          </p:nvSpPr>
          <p:spPr bwMode="auto">
            <a:xfrm>
              <a:off x="6610" y="13553"/>
              <a:ext cx="853"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 name="Rectangle 2733">
              <a:extLst>
                <a:ext uri="{FF2B5EF4-FFF2-40B4-BE49-F238E27FC236}">
                  <a16:creationId xmlns:a16="http://schemas.microsoft.com/office/drawing/2014/main" id="{EAFBCCCF-8658-F52E-2135-981211A6EE28}"/>
                </a:ext>
              </a:extLst>
            </p:cNvPr>
            <p:cNvSpPr>
              <a:spLocks noChangeArrowheads="1"/>
            </p:cNvSpPr>
            <p:nvPr/>
          </p:nvSpPr>
          <p:spPr bwMode="auto">
            <a:xfrm>
              <a:off x="16226" y="13553"/>
              <a:ext cx="381"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 name="Shape 2735">
              <a:extLst>
                <a:ext uri="{FF2B5EF4-FFF2-40B4-BE49-F238E27FC236}">
                  <a16:creationId xmlns:a16="http://schemas.microsoft.com/office/drawing/2014/main" id="{55D65773-6820-269B-8673-DE3EBE62176E}"/>
                </a:ext>
              </a:extLst>
            </p:cNvPr>
            <p:cNvSpPr>
              <a:spLocks/>
            </p:cNvSpPr>
            <p:nvPr/>
          </p:nvSpPr>
          <p:spPr bwMode="auto">
            <a:xfrm>
              <a:off x="0" y="15943"/>
              <a:ext cx="21285" cy="7460"/>
            </a:xfrm>
            <a:custGeom>
              <a:avLst/>
              <a:gdLst>
                <a:gd name="T0" fmla="*/ 0 w 2128520"/>
                <a:gd name="T1" fmla="*/ 745998 h 745998"/>
                <a:gd name="T2" fmla="*/ 2128520 w 2128520"/>
                <a:gd name="T3" fmla="*/ 745998 h 745998"/>
                <a:gd name="T4" fmla="*/ 2128520 w 2128520"/>
                <a:gd name="T5" fmla="*/ 0 h 745998"/>
                <a:gd name="T6" fmla="*/ 0 w 2128520"/>
                <a:gd name="T7" fmla="*/ 0 h 745998"/>
                <a:gd name="T8" fmla="*/ 0 w 2128520"/>
                <a:gd name="T9" fmla="*/ 745998 h 745998"/>
                <a:gd name="T10" fmla="*/ 0 w 2128520"/>
                <a:gd name="T11" fmla="*/ 0 h 745998"/>
                <a:gd name="T12" fmla="*/ 2128520 w 2128520"/>
                <a:gd name="T13" fmla="*/ 745998 h 745998"/>
              </a:gdLst>
              <a:ahLst/>
              <a:cxnLst>
                <a:cxn ang="0">
                  <a:pos x="T0" y="T1"/>
                </a:cxn>
                <a:cxn ang="0">
                  <a:pos x="T2" y="T3"/>
                </a:cxn>
                <a:cxn ang="0">
                  <a:pos x="T4" y="T5"/>
                </a:cxn>
                <a:cxn ang="0">
                  <a:pos x="T6" y="T7"/>
                </a:cxn>
                <a:cxn ang="0">
                  <a:pos x="T8" y="T9"/>
                </a:cxn>
              </a:cxnLst>
              <a:rect l="T10" t="T11" r="T12" b="T13"/>
              <a:pathLst>
                <a:path w="2128520" h="745998">
                  <a:moveTo>
                    <a:pt x="0" y="745998"/>
                  </a:moveTo>
                  <a:lnTo>
                    <a:pt x="2128520" y="745998"/>
                  </a:lnTo>
                  <a:lnTo>
                    <a:pt x="2128520" y="0"/>
                  </a:lnTo>
                  <a:lnTo>
                    <a:pt x="0" y="0"/>
                  </a:lnTo>
                  <a:lnTo>
                    <a:pt x="0" y="745998"/>
                  </a:lnTo>
                  <a:close/>
                </a:path>
              </a:pathLst>
            </a:custGeom>
            <a:noFill/>
            <a:ln w="9525">
              <a:solidFill>
                <a:srgbClr val="000000"/>
              </a:solidFill>
              <a:miter lim="127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737" name="Picture 2737">
              <a:extLst>
                <a:ext uri="{FF2B5EF4-FFF2-40B4-BE49-F238E27FC236}">
                  <a16:creationId xmlns:a16="http://schemas.microsoft.com/office/drawing/2014/main" id="{D2467381-666A-540D-783E-1E3FF51892C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 y="16443"/>
              <a:ext cx="21199" cy="6462"/>
            </a:xfrm>
            <a:prstGeom prst="rect">
              <a:avLst/>
            </a:prstGeom>
            <a:noFill/>
            <a:extLst>
              <a:ext uri="{909E8E84-426E-40DD-AFC4-6F175D3DCCD1}">
                <a14:hiddenFill xmlns:a14="http://schemas.microsoft.com/office/drawing/2010/main">
                  <a:solidFill>
                    <a:srgbClr val="FFFFFF"/>
                  </a:solidFill>
                </a14:hiddenFill>
              </a:ext>
            </a:extLst>
          </p:spPr>
        </p:pic>
        <p:sp>
          <p:nvSpPr>
            <p:cNvPr id="36" name="Rectangle 2738">
              <a:extLst>
                <a:ext uri="{FF2B5EF4-FFF2-40B4-BE49-F238E27FC236}">
                  <a16:creationId xmlns:a16="http://schemas.microsoft.com/office/drawing/2014/main" id="{A8D0C976-BEAA-B486-377F-A8A2AC339BCF}"/>
                </a:ext>
              </a:extLst>
            </p:cNvPr>
            <p:cNvSpPr>
              <a:spLocks noChangeArrowheads="1"/>
            </p:cNvSpPr>
            <p:nvPr/>
          </p:nvSpPr>
          <p:spPr bwMode="auto">
            <a:xfrm>
              <a:off x="8805" y="16723"/>
              <a:ext cx="4828"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Tier 1b</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 name="Rectangle 2739">
              <a:extLst>
                <a:ext uri="{FF2B5EF4-FFF2-40B4-BE49-F238E27FC236}">
                  <a16:creationId xmlns:a16="http://schemas.microsoft.com/office/drawing/2014/main" id="{B521F69E-99FB-5113-A4D7-29CF602834E0}"/>
                </a:ext>
              </a:extLst>
            </p:cNvPr>
            <p:cNvSpPr>
              <a:spLocks noChangeArrowheads="1"/>
            </p:cNvSpPr>
            <p:nvPr/>
          </p:nvSpPr>
          <p:spPr bwMode="auto">
            <a:xfrm>
              <a:off x="12447" y="16723"/>
              <a:ext cx="380"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 name="Rectangle 2740">
              <a:extLst>
                <a:ext uri="{FF2B5EF4-FFF2-40B4-BE49-F238E27FC236}">
                  <a16:creationId xmlns:a16="http://schemas.microsoft.com/office/drawing/2014/main" id="{47B99261-8F8C-A01E-2ECA-374803348257}"/>
                </a:ext>
              </a:extLst>
            </p:cNvPr>
            <p:cNvSpPr>
              <a:spLocks noChangeArrowheads="1"/>
            </p:cNvSpPr>
            <p:nvPr/>
          </p:nvSpPr>
          <p:spPr bwMode="auto">
            <a:xfrm>
              <a:off x="5605" y="18277"/>
              <a:ext cx="13354"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At Risk Attendance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9" name="Rectangle 2741">
              <a:extLst>
                <a:ext uri="{FF2B5EF4-FFF2-40B4-BE49-F238E27FC236}">
                  <a16:creationId xmlns:a16="http://schemas.microsoft.com/office/drawing/2014/main" id="{391A29F0-2E03-5C0E-58C4-49F6B06C94EC}"/>
                </a:ext>
              </a:extLst>
            </p:cNvPr>
            <p:cNvSpPr>
              <a:spLocks noChangeArrowheads="1"/>
            </p:cNvSpPr>
            <p:nvPr/>
          </p:nvSpPr>
          <p:spPr bwMode="auto">
            <a:xfrm>
              <a:off x="15662" y="18277"/>
              <a:ext cx="381"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0" name="Rectangle 2742">
              <a:extLst>
                <a:ext uri="{FF2B5EF4-FFF2-40B4-BE49-F238E27FC236}">
                  <a16:creationId xmlns:a16="http://schemas.microsoft.com/office/drawing/2014/main" id="{D643561B-D15F-6BE0-3878-BE73790F41FF}"/>
                </a:ext>
              </a:extLst>
            </p:cNvPr>
            <p:cNvSpPr>
              <a:spLocks noChangeArrowheads="1"/>
            </p:cNvSpPr>
            <p:nvPr/>
          </p:nvSpPr>
          <p:spPr bwMode="auto">
            <a:xfrm>
              <a:off x="1589" y="19853"/>
              <a:ext cx="10200"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Pupils with 5%</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1" name="Rectangle 2743">
              <a:extLst>
                <a:ext uri="{FF2B5EF4-FFF2-40B4-BE49-F238E27FC236}">
                  <a16:creationId xmlns:a16="http://schemas.microsoft.com/office/drawing/2014/main" id="{918F3765-E9F3-49B5-CFD6-C14E7F55727A}"/>
                </a:ext>
              </a:extLst>
            </p:cNvPr>
            <p:cNvSpPr>
              <a:spLocks noChangeArrowheads="1"/>
            </p:cNvSpPr>
            <p:nvPr/>
          </p:nvSpPr>
          <p:spPr bwMode="auto">
            <a:xfrm>
              <a:off x="10579" y="19818"/>
              <a:ext cx="515"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2" name="Rectangle 27210">
              <a:extLst>
                <a:ext uri="{FF2B5EF4-FFF2-40B4-BE49-F238E27FC236}">
                  <a16:creationId xmlns:a16="http://schemas.microsoft.com/office/drawing/2014/main" id="{97D4C1BE-20C5-D45F-7C95-C824D7A079EF}"/>
                </a:ext>
              </a:extLst>
            </p:cNvPr>
            <p:cNvSpPr>
              <a:spLocks noChangeArrowheads="1"/>
            </p:cNvSpPr>
            <p:nvPr/>
          </p:nvSpPr>
          <p:spPr bwMode="auto">
            <a:xfrm>
              <a:off x="11317" y="19827"/>
              <a:ext cx="2155"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9.9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3" name="Rectangle 27211">
              <a:extLst>
                <a:ext uri="{FF2B5EF4-FFF2-40B4-BE49-F238E27FC236}">
                  <a16:creationId xmlns:a16="http://schemas.microsoft.com/office/drawing/2014/main" id="{982B0DAF-A7AF-F2EA-C1CB-997F0DE40C76}"/>
                </a:ext>
              </a:extLst>
            </p:cNvPr>
            <p:cNvSpPr>
              <a:spLocks noChangeArrowheads="1"/>
            </p:cNvSpPr>
            <p:nvPr/>
          </p:nvSpPr>
          <p:spPr bwMode="auto">
            <a:xfrm>
              <a:off x="13094" y="19818"/>
              <a:ext cx="7347"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 absence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4" name="Rectangle 2745">
              <a:extLst>
                <a:ext uri="{FF2B5EF4-FFF2-40B4-BE49-F238E27FC236}">
                  <a16:creationId xmlns:a16="http://schemas.microsoft.com/office/drawing/2014/main" id="{47D9872A-699B-E86D-9E52-92FC58BFCD79}"/>
                </a:ext>
              </a:extLst>
            </p:cNvPr>
            <p:cNvSpPr>
              <a:spLocks noChangeArrowheads="1"/>
            </p:cNvSpPr>
            <p:nvPr/>
          </p:nvSpPr>
          <p:spPr bwMode="auto">
            <a:xfrm>
              <a:off x="18242" y="19832"/>
              <a:ext cx="380"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5" name="Rectangle 2746">
              <a:extLst>
                <a:ext uri="{FF2B5EF4-FFF2-40B4-BE49-F238E27FC236}">
                  <a16:creationId xmlns:a16="http://schemas.microsoft.com/office/drawing/2014/main" id="{9FBC19A7-A68F-AE80-6AAD-57B57DE602B4}"/>
                </a:ext>
              </a:extLst>
            </p:cNvPr>
            <p:cNvSpPr>
              <a:spLocks noChangeArrowheads="1"/>
            </p:cNvSpPr>
            <p:nvPr/>
          </p:nvSpPr>
          <p:spPr bwMode="auto">
            <a:xfrm>
              <a:off x="5117" y="21386"/>
              <a:ext cx="1380"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6" name="Rectangle 2747">
              <a:extLst>
                <a:ext uri="{FF2B5EF4-FFF2-40B4-BE49-F238E27FC236}">
                  <a16:creationId xmlns:a16="http://schemas.microsoft.com/office/drawing/2014/main" id="{E6518949-70C6-211A-C3F9-7228405BF266}"/>
                </a:ext>
              </a:extLst>
            </p:cNvPr>
            <p:cNvSpPr>
              <a:spLocks noChangeArrowheads="1"/>
            </p:cNvSpPr>
            <p:nvPr/>
          </p:nvSpPr>
          <p:spPr bwMode="auto">
            <a:xfrm>
              <a:off x="6153" y="21386"/>
              <a:ext cx="515"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 name="Rectangle 27222">
              <a:extLst>
                <a:ext uri="{FF2B5EF4-FFF2-40B4-BE49-F238E27FC236}">
                  <a16:creationId xmlns:a16="http://schemas.microsoft.com/office/drawing/2014/main" id="{D33584B1-17FF-0056-85AF-0A6AFEA99206}"/>
                </a:ext>
              </a:extLst>
            </p:cNvPr>
            <p:cNvSpPr>
              <a:spLocks noChangeArrowheads="1"/>
            </p:cNvSpPr>
            <p:nvPr/>
          </p:nvSpPr>
          <p:spPr bwMode="auto">
            <a:xfrm>
              <a:off x="17024" y="21224"/>
              <a:ext cx="525"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8" name="Rectangle 27225">
              <a:extLst>
                <a:ext uri="{FF2B5EF4-FFF2-40B4-BE49-F238E27FC236}">
                  <a16:creationId xmlns:a16="http://schemas.microsoft.com/office/drawing/2014/main" id="{B6724D8F-F280-FB16-D585-2D47C2C24669}"/>
                </a:ext>
              </a:extLst>
            </p:cNvPr>
            <p:cNvSpPr>
              <a:spLocks noChangeArrowheads="1"/>
            </p:cNvSpPr>
            <p:nvPr/>
          </p:nvSpPr>
          <p:spPr bwMode="auto">
            <a:xfrm>
              <a:off x="7175" y="21386"/>
              <a:ext cx="11405"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 days per month</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9" name="Rectangle 27220">
              <a:extLst>
                <a:ext uri="{FF2B5EF4-FFF2-40B4-BE49-F238E27FC236}">
                  <a16:creationId xmlns:a16="http://schemas.microsoft.com/office/drawing/2014/main" id="{2F6CAF58-C5D6-288F-6A45-4E3D2C0E4E54}"/>
                </a:ext>
              </a:extLst>
            </p:cNvPr>
            <p:cNvSpPr>
              <a:spLocks noChangeArrowheads="1"/>
            </p:cNvSpPr>
            <p:nvPr/>
          </p:nvSpPr>
          <p:spPr bwMode="auto">
            <a:xfrm>
              <a:off x="6534" y="21386"/>
              <a:ext cx="853"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 name="Rectangle 2749">
              <a:extLst>
                <a:ext uri="{FF2B5EF4-FFF2-40B4-BE49-F238E27FC236}">
                  <a16:creationId xmlns:a16="http://schemas.microsoft.com/office/drawing/2014/main" id="{F39DD874-8712-4415-F94E-6C14154D6EB5}"/>
                </a:ext>
              </a:extLst>
            </p:cNvPr>
            <p:cNvSpPr>
              <a:spLocks noChangeArrowheads="1"/>
            </p:cNvSpPr>
            <p:nvPr/>
          </p:nvSpPr>
          <p:spPr bwMode="auto">
            <a:xfrm>
              <a:off x="16150" y="21386"/>
              <a:ext cx="380"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 name="Shape 2751">
              <a:extLst>
                <a:ext uri="{FF2B5EF4-FFF2-40B4-BE49-F238E27FC236}">
                  <a16:creationId xmlns:a16="http://schemas.microsoft.com/office/drawing/2014/main" id="{E6116115-0D5F-5AB1-08A3-8EB49D007E11}"/>
                </a:ext>
              </a:extLst>
            </p:cNvPr>
            <p:cNvSpPr>
              <a:spLocks/>
            </p:cNvSpPr>
            <p:nvPr/>
          </p:nvSpPr>
          <p:spPr bwMode="auto">
            <a:xfrm>
              <a:off x="146" y="23404"/>
              <a:ext cx="21182" cy="6946"/>
            </a:xfrm>
            <a:custGeom>
              <a:avLst/>
              <a:gdLst>
                <a:gd name="T0" fmla="*/ 0 w 2118233"/>
                <a:gd name="T1" fmla="*/ 694576 h 694576"/>
                <a:gd name="T2" fmla="*/ 2118233 w 2118233"/>
                <a:gd name="T3" fmla="*/ 694576 h 694576"/>
                <a:gd name="T4" fmla="*/ 2118233 w 2118233"/>
                <a:gd name="T5" fmla="*/ 0 h 694576"/>
                <a:gd name="T6" fmla="*/ 0 w 2118233"/>
                <a:gd name="T7" fmla="*/ 0 h 694576"/>
                <a:gd name="T8" fmla="*/ 0 w 2118233"/>
                <a:gd name="T9" fmla="*/ 694576 h 694576"/>
                <a:gd name="T10" fmla="*/ 0 w 2118233"/>
                <a:gd name="T11" fmla="*/ 0 h 694576"/>
                <a:gd name="T12" fmla="*/ 2118233 w 2118233"/>
                <a:gd name="T13" fmla="*/ 694576 h 694576"/>
              </a:gdLst>
              <a:ahLst/>
              <a:cxnLst>
                <a:cxn ang="0">
                  <a:pos x="T0" y="T1"/>
                </a:cxn>
                <a:cxn ang="0">
                  <a:pos x="T2" y="T3"/>
                </a:cxn>
                <a:cxn ang="0">
                  <a:pos x="T4" y="T5"/>
                </a:cxn>
                <a:cxn ang="0">
                  <a:pos x="T6" y="T7"/>
                </a:cxn>
                <a:cxn ang="0">
                  <a:pos x="T8" y="T9"/>
                </a:cxn>
              </a:cxnLst>
              <a:rect l="T10" t="T11" r="T12" b="T13"/>
              <a:pathLst>
                <a:path w="2118233" h="694576">
                  <a:moveTo>
                    <a:pt x="0" y="694576"/>
                  </a:moveTo>
                  <a:lnTo>
                    <a:pt x="2118233" y="694576"/>
                  </a:lnTo>
                  <a:lnTo>
                    <a:pt x="2118233" y="0"/>
                  </a:lnTo>
                  <a:lnTo>
                    <a:pt x="0" y="0"/>
                  </a:lnTo>
                  <a:lnTo>
                    <a:pt x="0" y="694576"/>
                  </a:lnTo>
                  <a:close/>
                </a:path>
              </a:pathLst>
            </a:custGeom>
            <a:noFill/>
            <a:ln w="9525">
              <a:solidFill>
                <a:srgbClr val="000000"/>
              </a:solidFill>
              <a:miter lim="127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753" name="Picture 2753">
              <a:extLst>
                <a:ext uri="{FF2B5EF4-FFF2-40B4-BE49-F238E27FC236}">
                  <a16:creationId xmlns:a16="http://schemas.microsoft.com/office/drawing/2014/main" id="{4A691CB2-208F-1A37-D3DD-34FFF4697EA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1" y="23911"/>
              <a:ext cx="21092" cy="5944"/>
            </a:xfrm>
            <a:prstGeom prst="rect">
              <a:avLst/>
            </a:prstGeom>
            <a:noFill/>
            <a:extLst>
              <a:ext uri="{909E8E84-426E-40DD-AFC4-6F175D3DCCD1}">
                <a14:hiddenFill xmlns:a14="http://schemas.microsoft.com/office/drawing/2010/main">
                  <a:solidFill>
                    <a:srgbClr val="FFFFFF"/>
                  </a:solidFill>
                </a14:hiddenFill>
              </a:ext>
            </a:extLst>
          </p:spPr>
        </p:pic>
        <p:sp>
          <p:nvSpPr>
            <p:cNvPr id="52" name="Rectangle 2754">
              <a:extLst>
                <a:ext uri="{FF2B5EF4-FFF2-40B4-BE49-F238E27FC236}">
                  <a16:creationId xmlns:a16="http://schemas.microsoft.com/office/drawing/2014/main" id="{767AA9BA-178B-0B3C-8236-8CFFF2563DD7}"/>
                </a:ext>
              </a:extLst>
            </p:cNvPr>
            <p:cNvSpPr>
              <a:spLocks noChangeArrowheads="1"/>
            </p:cNvSpPr>
            <p:nvPr/>
          </p:nvSpPr>
          <p:spPr bwMode="auto">
            <a:xfrm>
              <a:off x="8942" y="24190"/>
              <a:ext cx="5136"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Tier 1a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3" name="Rectangle 2755">
              <a:extLst>
                <a:ext uri="{FF2B5EF4-FFF2-40B4-BE49-F238E27FC236}">
                  <a16:creationId xmlns:a16="http://schemas.microsoft.com/office/drawing/2014/main" id="{5453ED51-0B1E-1614-C49A-6E9706E3DA0A}"/>
                </a:ext>
              </a:extLst>
            </p:cNvPr>
            <p:cNvSpPr>
              <a:spLocks noChangeArrowheads="1"/>
            </p:cNvSpPr>
            <p:nvPr/>
          </p:nvSpPr>
          <p:spPr bwMode="auto">
            <a:xfrm>
              <a:off x="12813" y="24190"/>
              <a:ext cx="380"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4" name="Rectangle 2756">
              <a:extLst>
                <a:ext uri="{FF2B5EF4-FFF2-40B4-BE49-F238E27FC236}">
                  <a16:creationId xmlns:a16="http://schemas.microsoft.com/office/drawing/2014/main" id="{D8B6B1E9-4941-B1E2-11E7-E49F925AD936}"/>
                </a:ext>
              </a:extLst>
            </p:cNvPr>
            <p:cNvSpPr>
              <a:spLocks noChangeArrowheads="1"/>
            </p:cNvSpPr>
            <p:nvPr/>
          </p:nvSpPr>
          <p:spPr bwMode="auto">
            <a:xfrm>
              <a:off x="5498" y="25730"/>
              <a:ext cx="13881"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Regular Attendance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 name="Rectangle 2757">
              <a:extLst>
                <a:ext uri="{FF2B5EF4-FFF2-40B4-BE49-F238E27FC236}">
                  <a16:creationId xmlns:a16="http://schemas.microsoft.com/office/drawing/2014/main" id="{A669ADF0-8988-F976-D7F1-AA425CFEA035}"/>
                </a:ext>
              </a:extLst>
            </p:cNvPr>
            <p:cNvSpPr>
              <a:spLocks noChangeArrowheads="1"/>
            </p:cNvSpPr>
            <p:nvPr/>
          </p:nvSpPr>
          <p:spPr bwMode="auto">
            <a:xfrm>
              <a:off x="15952" y="25730"/>
              <a:ext cx="380"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 name="Rectangle 2758">
              <a:extLst>
                <a:ext uri="{FF2B5EF4-FFF2-40B4-BE49-F238E27FC236}">
                  <a16:creationId xmlns:a16="http://schemas.microsoft.com/office/drawing/2014/main" id="{D00A76E6-1A21-5B1F-8FEE-193677861A81}"/>
                </a:ext>
              </a:extLst>
            </p:cNvPr>
            <p:cNvSpPr>
              <a:spLocks noChangeArrowheads="1"/>
            </p:cNvSpPr>
            <p:nvPr/>
          </p:nvSpPr>
          <p:spPr bwMode="auto">
            <a:xfrm>
              <a:off x="1924" y="27282"/>
              <a:ext cx="8973" cy="1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Pupils with 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7" name="Rectangle 2759">
              <a:extLst>
                <a:ext uri="{FF2B5EF4-FFF2-40B4-BE49-F238E27FC236}">
                  <a16:creationId xmlns:a16="http://schemas.microsoft.com/office/drawing/2014/main" id="{5F4AD60C-946D-FC05-7214-24E4A0786375}"/>
                </a:ext>
              </a:extLst>
            </p:cNvPr>
            <p:cNvSpPr>
              <a:spLocks noChangeArrowheads="1"/>
            </p:cNvSpPr>
            <p:nvPr/>
          </p:nvSpPr>
          <p:spPr bwMode="auto">
            <a:xfrm>
              <a:off x="9912" y="27162"/>
              <a:ext cx="516" cy="1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8" name="Rectangle 27239">
              <a:extLst>
                <a:ext uri="{FF2B5EF4-FFF2-40B4-BE49-F238E27FC236}">
                  <a16:creationId xmlns:a16="http://schemas.microsoft.com/office/drawing/2014/main" id="{C0C7573D-148A-028B-139A-8A3C141138A8}"/>
                </a:ext>
              </a:extLst>
            </p:cNvPr>
            <p:cNvSpPr>
              <a:spLocks noChangeArrowheads="1"/>
            </p:cNvSpPr>
            <p:nvPr/>
          </p:nvSpPr>
          <p:spPr bwMode="auto">
            <a:xfrm>
              <a:off x="12509" y="27228"/>
              <a:ext cx="7342" cy="1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 absence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9" name="Rectangle 27236">
              <a:extLst>
                <a:ext uri="{FF2B5EF4-FFF2-40B4-BE49-F238E27FC236}">
                  <a16:creationId xmlns:a16="http://schemas.microsoft.com/office/drawing/2014/main" id="{85B7A867-F3AE-3816-DF53-C9280FA4DE1C}"/>
                </a:ext>
              </a:extLst>
            </p:cNvPr>
            <p:cNvSpPr>
              <a:spLocks noChangeArrowheads="1"/>
            </p:cNvSpPr>
            <p:nvPr/>
          </p:nvSpPr>
          <p:spPr bwMode="auto">
            <a:xfrm>
              <a:off x="10725" y="27282"/>
              <a:ext cx="2151" cy="1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4.9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0" name="Rectangle 2761">
              <a:extLst>
                <a:ext uri="{FF2B5EF4-FFF2-40B4-BE49-F238E27FC236}">
                  <a16:creationId xmlns:a16="http://schemas.microsoft.com/office/drawing/2014/main" id="{F9D75168-008C-A944-BDDA-B68CBD9D6325}"/>
                </a:ext>
              </a:extLst>
            </p:cNvPr>
            <p:cNvSpPr>
              <a:spLocks noChangeArrowheads="1"/>
            </p:cNvSpPr>
            <p:nvPr/>
          </p:nvSpPr>
          <p:spPr bwMode="auto">
            <a:xfrm>
              <a:off x="17891" y="27282"/>
              <a:ext cx="381" cy="1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 name="Rectangle 27246">
              <a:extLst>
                <a:ext uri="{FF2B5EF4-FFF2-40B4-BE49-F238E27FC236}">
                  <a16:creationId xmlns:a16="http://schemas.microsoft.com/office/drawing/2014/main" id="{C7C617C5-71D7-C5F0-D7C3-846434EF2A15}"/>
                </a:ext>
              </a:extLst>
            </p:cNvPr>
            <p:cNvSpPr>
              <a:spLocks noChangeArrowheads="1"/>
            </p:cNvSpPr>
            <p:nvPr/>
          </p:nvSpPr>
          <p:spPr bwMode="auto">
            <a:xfrm>
              <a:off x="16773" y="28730"/>
              <a:ext cx="525"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2" name="Rectangle 27245">
              <a:extLst>
                <a:ext uri="{FF2B5EF4-FFF2-40B4-BE49-F238E27FC236}">
                  <a16:creationId xmlns:a16="http://schemas.microsoft.com/office/drawing/2014/main" id="{2861FC20-CD63-0116-0565-F93B9644E39A}"/>
                </a:ext>
              </a:extLst>
            </p:cNvPr>
            <p:cNvSpPr>
              <a:spLocks noChangeArrowheads="1"/>
            </p:cNvSpPr>
            <p:nvPr/>
          </p:nvSpPr>
          <p:spPr bwMode="auto">
            <a:xfrm>
              <a:off x="5665" y="28842"/>
              <a:ext cx="2216"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(&lt;1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 name="Rectangle 27247">
              <a:extLst>
                <a:ext uri="{FF2B5EF4-FFF2-40B4-BE49-F238E27FC236}">
                  <a16:creationId xmlns:a16="http://schemas.microsoft.com/office/drawing/2014/main" id="{3B6784BB-65A6-C1DB-F816-592F7E8C3064}"/>
                </a:ext>
              </a:extLst>
            </p:cNvPr>
            <p:cNvSpPr>
              <a:spLocks noChangeArrowheads="1"/>
            </p:cNvSpPr>
            <p:nvPr/>
          </p:nvSpPr>
          <p:spPr bwMode="auto">
            <a:xfrm>
              <a:off x="7326" y="28842"/>
              <a:ext cx="10737"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 day per month</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688" name="Rectangle 2763">
              <a:extLst>
                <a:ext uri="{FF2B5EF4-FFF2-40B4-BE49-F238E27FC236}">
                  <a16:creationId xmlns:a16="http://schemas.microsoft.com/office/drawing/2014/main" id="{57CC5407-E61A-4868-BDDE-DCD7DBF2A20F}"/>
                </a:ext>
              </a:extLst>
            </p:cNvPr>
            <p:cNvSpPr>
              <a:spLocks noChangeArrowheads="1"/>
            </p:cNvSpPr>
            <p:nvPr/>
          </p:nvSpPr>
          <p:spPr bwMode="auto">
            <a:xfrm>
              <a:off x="15800" y="28842"/>
              <a:ext cx="380"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89" name="Shape 2764">
              <a:extLst>
                <a:ext uri="{FF2B5EF4-FFF2-40B4-BE49-F238E27FC236}">
                  <a16:creationId xmlns:a16="http://schemas.microsoft.com/office/drawing/2014/main" id="{AF3EB344-F13B-7449-BAC9-F688778BFFFC}"/>
                </a:ext>
              </a:extLst>
            </p:cNvPr>
            <p:cNvSpPr>
              <a:spLocks/>
            </p:cNvSpPr>
            <p:nvPr/>
          </p:nvSpPr>
          <p:spPr bwMode="auto">
            <a:xfrm>
              <a:off x="21577" y="3436"/>
              <a:ext cx="4096" cy="1975"/>
            </a:xfrm>
            <a:custGeom>
              <a:avLst/>
              <a:gdLst>
                <a:gd name="T0" fmla="*/ 0 w 409575"/>
                <a:gd name="T1" fmla="*/ 49403 h 197485"/>
                <a:gd name="T2" fmla="*/ 310896 w 409575"/>
                <a:gd name="T3" fmla="*/ 49403 h 197485"/>
                <a:gd name="T4" fmla="*/ 310896 w 409575"/>
                <a:gd name="T5" fmla="*/ 0 h 197485"/>
                <a:gd name="T6" fmla="*/ 409575 w 409575"/>
                <a:gd name="T7" fmla="*/ 98806 h 197485"/>
                <a:gd name="T8" fmla="*/ 310896 w 409575"/>
                <a:gd name="T9" fmla="*/ 197485 h 197485"/>
                <a:gd name="T10" fmla="*/ 310896 w 409575"/>
                <a:gd name="T11" fmla="*/ 148082 h 197485"/>
                <a:gd name="T12" fmla="*/ 0 w 409575"/>
                <a:gd name="T13" fmla="*/ 148082 h 197485"/>
                <a:gd name="T14" fmla="*/ 0 w 409575"/>
                <a:gd name="T15" fmla="*/ 49403 h 197485"/>
                <a:gd name="T16" fmla="*/ 0 w 409575"/>
                <a:gd name="T17" fmla="*/ 0 h 197485"/>
                <a:gd name="T18" fmla="*/ 409575 w 409575"/>
                <a:gd name="T19" fmla="*/ 197485 h 197485"/>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409575" h="197485">
                  <a:moveTo>
                    <a:pt x="0" y="49403"/>
                  </a:moveTo>
                  <a:lnTo>
                    <a:pt x="310896" y="49403"/>
                  </a:lnTo>
                  <a:lnTo>
                    <a:pt x="310896" y="0"/>
                  </a:lnTo>
                  <a:lnTo>
                    <a:pt x="409575" y="98806"/>
                  </a:lnTo>
                  <a:lnTo>
                    <a:pt x="310896" y="197485"/>
                  </a:lnTo>
                  <a:lnTo>
                    <a:pt x="310896" y="148082"/>
                  </a:lnTo>
                  <a:lnTo>
                    <a:pt x="0" y="148082"/>
                  </a:lnTo>
                  <a:lnTo>
                    <a:pt x="0" y="49403"/>
                  </a:lnTo>
                  <a:close/>
                </a:path>
              </a:pathLst>
            </a:custGeom>
            <a:noFill/>
            <a:ln w="12700">
              <a:solidFill>
                <a:srgbClr val="000000"/>
              </a:solidFill>
              <a:miter lim="127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690" name="Shape 2765">
              <a:extLst>
                <a:ext uri="{FF2B5EF4-FFF2-40B4-BE49-F238E27FC236}">
                  <a16:creationId xmlns:a16="http://schemas.microsoft.com/office/drawing/2014/main" id="{10794395-69E3-4A2F-4C2F-3432D19B017D}"/>
                </a:ext>
              </a:extLst>
            </p:cNvPr>
            <p:cNvSpPr>
              <a:spLocks/>
            </p:cNvSpPr>
            <p:nvPr/>
          </p:nvSpPr>
          <p:spPr bwMode="auto">
            <a:xfrm>
              <a:off x="21504" y="10678"/>
              <a:ext cx="4095" cy="1973"/>
            </a:xfrm>
            <a:custGeom>
              <a:avLst/>
              <a:gdLst>
                <a:gd name="T0" fmla="*/ 0 w 409448"/>
                <a:gd name="T1" fmla="*/ 49276 h 197358"/>
                <a:gd name="T2" fmla="*/ 310769 w 409448"/>
                <a:gd name="T3" fmla="*/ 49276 h 197358"/>
                <a:gd name="T4" fmla="*/ 310769 w 409448"/>
                <a:gd name="T5" fmla="*/ 0 h 197358"/>
                <a:gd name="T6" fmla="*/ 409448 w 409448"/>
                <a:gd name="T7" fmla="*/ 98679 h 197358"/>
                <a:gd name="T8" fmla="*/ 310769 w 409448"/>
                <a:gd name="T9" fmla="*/ 197358 h 197358"/>
                <a:gd name="T10" fmla="*/ 310769 w 409448"/>
                <a:gd name="T11" fmla="*/ 148082 h 197358"/>
                <a:gd name="T12" fmla="*/ 0 w 409448"/>
                <a:gd name="T13" fmla="*/ 148082 h 197358"/>
                <a:gd name="T14" fmla="*/ 0 w 409448"/>
                <a:gd name="T15" fmla="*/ 49276 h 197358"/>
                <a:gd name="T16" fmla="*/ 0 w 409448"/>
                <a:gd name="T17" fmla="*/ 0 h 197358"/>
                <a:gd name="T18" fmla="*/ 409448 w 409448"/>
                <a:gd name="T19" fmla="*/ 197358 h 197358"/>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409448" h="197358">
                  <a:moveTo>
                    <a:pt x="0" y="49276"/>
                  </a:moveTo>
                  <a:lnTo>
                    <a:pt x="310769" y="49276"/>
                  </a:lnTo>
                  <a:lnTo>
                    <a:pt x="310769" y="0"/>
                  </a:lnTo>
                  <a:lnTo>
                    <a:pt x="409448" y="98679"/>
                  </a:lnTo>
                  <a:lnTo>
                    <a:pt x="310769" y="197358"/>
                  </a:lnTo>
                  <a:lnTo>
                    <a:pt x="310769" y="148082"/>
                  </a:lnTo>
                  <a:lnTo>
                    <a:pt x="0" y="148082"/>
                  </a:lnTo>
                  <a:lnTo>
                    <a:pt x="0" y="49276"/>
                  </a:lnTo>
                  <a:close/>
                </a:path>
              </a:pathLst>
            </a:custGeom>
            <a:noFill/>
            <a:ln w="12700">
              <a:solidFill>
                <a:srgbClr val="000000"/>
              </a:solidFill>
              <a:miter lim="127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691" name="Shape 2766">
              <a:extLst>
                <a:ext uri="{FF2B5EF4-FFF2-40B4-BE49-F238E27FC236}">
                  <a16:creationId xmlns:a16="http://schemas.microsoft.com/office/drawing/2014/main" id="{89035CBC-9A6F-A114-3CBF-24EDF9A1C398}"/>
                </a:ext>
              </a:extLst>
            </p:cNvPr>
            <p:cNvSpPr>
              <a:spLocks/>
            </p:cNvSpPr>
            <p:nvPr/>
          </p:nvSpPr>
          <p:spPr bwMode="auto">
            <a:xfrm>
              <a:off x="21431" y="18430"/>
              <a:ext cx="4096" cy="1975"/>
            </a:xfrm>
            <a:custGeom>
              <a:avLst/>
              <a:gdLst>
                <a:gd name="T0" fmla="*/ 0 w 409575"/>
                <a:gd name="T1" fmla="*/ 49403 h 197485"/>
                <a:gd name="T2" fmla="*/ 310769 w 409575"/>
                <a:gd name="T3" fmla="*/ 49403 h 197485"/>
                <a:gd name="T4" fmla="*/ 310769 w 409575"/>
                <a:gd name="T5" fmla="*/ 0 h 197485"/>
                <a:gd name="T6" fmla="*/ 409575 w 409575"/>
                <a:gd name="T7" fmla="*/ 98806 h 197485"/>
                <a:gd name="T8" fmla="*/ 310769 w 409575"/>
                <a:gd name="T9" fmla="*/ 197485 h 197485"/>
                <a:gd name="T10" fmla="*/ 310769 w 409575"/>
                <a:gd name="T11" fmla="*/ 148082 h 197485"/>
                <a:gd name="T12" fmla="*/ 0 w 409575"/>
                <a:gd name="T13" fmla="*/ 148082 h 197485"/>
                <a:gd name="T14" fmla="*/ 0 w 409575"/>
                <a:gd name="T15" fmla="*/ 49403 h 197485"/>
                <a:gd name="T16" fmla="*/ 0 w 409575"/>
                <a:gd name="T17" fmla="*/ 0 h 197485"/>
                <a:gd name="T18" fmla="*/ 409575 w 409575"/>
                <a:gd name="T19" fmla="*/ 197485 h 197485"/>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409575" h="197485">
                  <a:moveTo>
                    <a:pt x="0" y="49403"/>
                  </a:moveTo>
                  <a:lnTo>
                    <a:pt x="310769" y="49403"/>
                  </a:lnTo>
                  <a:lnTo>
                    <a:pt x="310769" y="0"/>
                  </a:lnTo>
                  <a:lnTo>
                    <a:pt x="409575" y="98806"/>
                  </a:lnTo>
                  <a:lnTo>
                    <a:pt x="310769" y="197485"/>
                  </a:lnTo>
                  <a:lnTo>
                    <a:pt x="310769" y="148082"/>
                  </a:lnTo>
                  <a:lnTo>
                    <a:pt x="0" y="148082"/>
                  </a:lnTo>
                  <a:lnTo>
                    <a:pt x="0" y="49403"/>
                  </a:lnTo>
                  <a:close/>
                </a:path>
              </a:pathLst>
            </a:custGeom>
            <a:noFill/>
            <a:ln w="12700">
              <a:solidFill>
                <a:srgbClr val="000000"/>
              </a:solidFill>
              <a:miter lim="127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692" name="Shape 2767">
              <a:extLst>
                <a:ext uri="{FF2B5EF4-FFF2-40B4-BE49-F238E27FC236}">
                  <a16:creationId xmlns:a16="http://schemas.microsoft.com/office/drawing/2014/main" id="{8A5C2D5F-EA90-D718-74E8-7D31A0AEB2F2}"/>
                </a:ext>
              </a:extLst>
            </p:cNvPr>
            <p:cNvSpPr>
              <a:spLocks/>
            </p:cNvSpPr>
            <p:nvPr/>
          </p:nvSpPr>
          <p:spPr bwMode="auto">
            <a:xfrm>
              <a:off x="21358" y="26037"/>
              <a:ext cx="4096" cy="1975"/>
            </a:xfrm>
            <a:custGeom>
              <a:avLst/>
              <a:gdLst>
                <a:gd name="T0" fmla="*/ 0 w 409575"/>
                <a:gd name="T1" fmla="*/ 49276 h 197486"/>
                <a:gd name="T2" fmla="*/ 310769 w 409575"/>
                <a:gd name="T3" fmla="*/ 49276 h 197486"/>
                <a:gd name="T4" fmla="*/ 310769 w 409575"/>
                <a:gd name="T5" fmla="*/ 0 h 197486"/>
                <a:gd name="T6" fmla="*/ 409575 w 409575"/>
                <a:gd name="T7" fmla="*/ 98679 h 197486"/>
                <a:gd name="T8" fmla="*/ 310769 w 409575"/>
                <a:gd name="T9" fmla="*/ 197486 h 197486"/>
                <a:gd name="T10" fmla="*/ 310769 w 409575"/>
                <a:gd name="T11" fmla="*/ 148082 h 197486"/>
                <a:gd name="T12" fmla="*/ 0 w 409575"/>
                <a:gd name="T13" fmla="*/ 148082 h 197486"/>
                <a:gd name="T14" fmla="*/ 0 w 409575"/>
                <a:gd name="T15" fmla="*/ 49276 h 197486"/>
                <a:gd name="T16" fmla="*/ 0 w 409575"/>
                <a:gd name="T17" fmla="*/ 0 h 197486"/>
                <a:gd name="T18" fmla="*/ 409575 w 409575"/>
                <a:gd name="T19" fmla="*/ 197486 h 197486"/>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409575" h="197486">
                  <a:moveTo>
                    <a:pt x="0" y="49276"/>
                  </a:moveTo>
                  <a:lnTo>
                    <a:pt x="310769" y="49276"/>
                  </a:lnTo>
                  <a:lnTo>
                    <a:pt x="310769" y="0"/>
                  </a:lnTo>
                  <a:lnTo>
                    <a:pt x="409575" y="98679"/>
                  </a:lnTo>
                  <a:lnTo>
                    <a:pt x="310769" y="197486"/>
                  </a:lnTo>
                  <a:lnTo>
                    <a:pt x="310769" y="148082"/>
                  </a:lnTo>
                  <a:lnTo>
                    <a:pt x="0" y="148082"/>
                  </a:lnTo>
                  <a:lnTo>
                    <a:pt x="0" y="49276"/>
                  </a:lnTo>
                  <a:close/>
                </a:path>
              </a:pathLst>
            </a:custGeom>
            <a:noFill/>
            <a:ln w="12700">
              <a:solidFill>
                <a:srgbClr val="000000"/>
              </a:solidFill>
              <a:miter lim="127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790" name="Picture 2790">
              <a:extLst>
                <a:ext uri="{FF2B5EF4-FFF2-40B4-BE49-F238E27FC236}">
                  <a16:creationId xmlns:a16="http://schemas.microsoft.com/office/drawing/2014/main" id="{1E4FBD6E-EAAE-D22E-8C53-8D8BE06D2BA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623" y="0"/>
              <a:ext cx="11270" cy="7932"/>
            </a:xfrm>
            <a:prstGeom prst="rect">
              <a:avLst/>
            </a:prstGeom>
            <a:noFill/>
            <a:extLst>
              <a:ext uri="{909E8E84-426E-40DD-AFC4-6F175D3DCCD1}">
                <a14:hiddenFill xmlns:a14="http://schemas.microsoft.com/office/drawing/2010/main">
                  <a:solidFill>
                    <a:srgbClr val="FFFFFF"/>
                  </a:solidFill>
                </a14:hiddenFill>
              </a:ext>
            </a:extLst>
          </p:spPr>
        </p:pic>
        <p:sp>
          <p:nvSpPr>
            <p:cNvPr id="2693" name="Rectangle 2791">
              <a:extLst>
                <a:ext uri="{FF2B5EF4-FFF2-40B4-BE49-F238E27FC236}">
                  <a16:creationId xmlns:a16="http://schemas.microsoft.com/office/drawing/2014/main" id="{B8D5F1C7-F99B-3A6B-7639-2B801CC24BD6}"/>
                </a:ext>
              </a:extLst>
            </p:cNvPr>
            <p:cNvSpPr>
              <a:spLocks noChangeArrowheads="1"/>
            </p:cNvSpPr>
            <p:nvPr/>
          </p:nvSpPr>
          <p:spPr bwMode="auto">
            <a:xfrm>
              <a:off x="44488" y="942"/>
              <a:ext cx="4730"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694" name="Rectangle 27149">
              <a:extLst>
                <a:ext uri="{FF2B5EF4-FFF2-40B4-BE49-F238E27FC236}">
                  <a16:creationId xmlns:a16="http://schemas.microsoft.com/office/drawing/2014/main" id="{E6AED44B-7FE3-D4EA-D4CC-EA9B282F7298}"/>
                </a:ext>
              </a:extLst>
            </p:cNvPr>
            <p:cNvSpPr>
              <a:spLocks noChangeArrowheads="1"/>
            </p:cNvSpPr>
            <p:nvPr/>
          </p:nvSpPr>
          <p:spPr bwMode="auto">
            <a:xfrm>
              <a:off x="42049" y="3274"/>
              <a:ext cx="2056"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695" name="Rectangle 27151">
              <a:extLst>
                <a:ext uri="{FF2B5EF4-FFF2-40B4-BE49-F238E27FC236}">
                  <a16:creationId xmlns:a16="http://schemas.microsoft.com/office/drawing/2014/main" id="{25303230-44F4-B8FF-A841-4AC19A4FFE10}"/>
                </a:ext>
              </a:extLst>
            </p:cNvPr>
            <p:cNvSpPr>
              <a:spLocks noChangeArrowheads="1"/>
            </p:cNvSpPr>
            <p:nvPr/>
          </p:nvSpPr>
          <p:spPr bwMode="auto">
            <a:xfrm>
              <a:off x="43602" y="3274"/>
              <a:ext cx="9604"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696" name="Rectangle 27155">
              <a:extLst>
                <a:ext uri="{FF2B5EF4-FFF2-40B4-BE49-F238E27FC236}">
                  <a16:creationId xmlns:a16="http://schemas.microsoft.com/office/drawing/2014/main" id="{619BD6C0-82CE-DB90-66E8-FC6202D0C110}"/>
                </a:ext>
              </a:extLst>
            </p:cNvPr>
            <p:cNvSpPr>
              <a:spLocks noChangeArrowheads="1"/>
            </p:cNvSpPr>
            <p:nvPr/>
          </p:nvSpPr>
          <p:spPr bwMode="auto">
            <a:xfrm>
              <a:off x="47094" y="5590"/>
              <a:ext cx="1477" cy="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697" name="Rectangle 27153">
              <a:extLst>
                <a:ext uri="{FF2B5EF4-FFF2-40B4-BE49-F238E27FC236}">
                  <a16:creationId xmlns:a16="http://schemas.microsoft.com/office/drawing/2014/main" id="{C2F97F04-97F5-85A8-D006-665D39FF40DB}"/>
                </a:ext>
              </a:extLst>
            </p:cNvPr>
            <p:cNvSpPr>
              <a:spLocks noChangeArrowheads="1"/>
            </p:cNvSpPr>
            <p:nvPr/>
          </p:nvSpPr>
          <p:spPr bwMode="auto">
            <a:xfrm>
              <a:off x="44350" y="5590"/>
              <a:ext cx="3643" cy="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pic>
          <p:nvPicPr>
            <p:cNvPr id="2795" name="Picture 2795">
              <a:extLst>
                <a:ext uri="{FF2B5EF4-FFF2-40B4-BE49-F238E27FC236}">
                  <a16:creationId xmlns:a16="http://schemas.microsoft.com/office/drawing/2014/main" id="{92B924D8-173C-6142-A06F-8864EA03E9D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121" y="7680"/>
              <a:ext cx="22274" cy="7933"/>
            </a:xfrm>
            <a:prstGeom prst="rect">
              <a:avLst/>
            </a:prstGeom>
            <a:noFill/>
            <a:extLst>
              <a:ext uri="{909E8E84-426E-40DD-AFC4-6F175D3DCCD1}">
                <a14:hiddenFill xmlns:a14="http://schemas.microsoft.com/office/drawing/2010/main">
                  <a:solidFill>
                    <a:srgbClr val="FFFFFF"/>
                  </a:solidFill>
                </a14:hiddenFill>
              </a:ext>
            </a:extLst>
          </p:spPr>
        </p:pic>
        <p:sp>
          <p:nvSpPr>
            <p:cNvPr id="2698" name="Rectangle 2796">
              <a:extLst>
                <a:ext uri="{FF2B5EF4-FFF2-40B4-BE49-F238E27FC236}">
                  <a16:creationId xmlns:a16="http://schemas.microsoft.com/office/drawing/2014/main" id="{76ADC31D-8880-FD92-A105-BFBBF45E4500}"/>
                </a:ext>
              </a:extLst>
            </p:cNvPr>
            <p:cNvSpPr>
              <a:spLocks noChangeArrowheads="1"/>
            </p:cNvSpPr>
            <p:nvPr/>
          </p:nvSpPr>
          <p:spPr bwMode="auto">
            <a:xfrm>
              <a:off x="44496" y="8623"/>
              <a:ext cx="4731"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699" name="Rectangle 27171">
              <a:extLst>
                <a:ext uri="{FF2B5EF4-FFF2-40B4-BE49-F238E27FC236}">
                  <a16:creationId xmlns:a16="http://schemas.microsoft.com/office/drawing/2014/main" id="{3D05E1C9-2105-336B-E15A-423C5DDA22D7}"/>
                </a:ext>
              </a:extLst>
            </p:cNvPr>
            <p:cNvSpPr>
              <a:spLocks noChangeArrowheads="1"/>
            </p:cNvSpPr>
            <p:nvPr/>
          </p:nvSpPr>
          <p:spPr bwMode="auto">
            <a:xfrm>
              <a:off x="43611" y="10955"/>
              <a:ext cx="9146"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00" name="Rectangle 27170">
              <a:extLst>
                <a:ext uri="{FF2B5EF4-FFF2-40B4-BE49-F238E27FC236}">
                  <a16:creationId xmlns:a16="http://schemas.microsoft.com/office/drawing/2014/main" id="{F0D9EC45-D351-C22C-3BF1-C5C808FBEFDB}"/>
                </a:ext>
              </a:extLst>
            </p:cNvPr>
            <p:cNvSpPr>
              <a:spLocks noChangeArrowheads="1"/>
            </p:cNvSpPr>
            <p:nvPr/>
          </p:nvSpPr>
          <p:spPr bwMode="auto">
            <a:xfrm>
              <a:off x="42058" y="10955"/>
              <a:ext cx="2055"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01" name="Rectangle 27186">
              <a:extLst>
                <a:ext uri="{FF2B5EF4-FFF2-40B4-BE49-F238E27FC236}">
                  <a16:creationId xmlns:a16="http://schemas.microsoft.com/office/drawing/2014/main" id="{DA3E5206-1CC4-B35D-A7F2-B545EF24D23F}"/>
                </a:ext>
              </a:extLst>
            </p:cNvPr>
            <p:cNvSpPr>
              <a:spLocks noChangeArrowheads="1"/>
            </p:cNvSpPr>
            <p:nvPr/>
          </p:nvSpPr>
          <p:spPr bwMode="auto">
            <a:xfrm>
              <a:off x="47087" y="13269"/>
              <a:ext cx="1480" cy="2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02" name="Rectangle 27182">
              <a:extLst>
                <a:ext uri="{FF2B5EF4-FFF2-40B4-BE49-F238E27FC236}">
                  <a16:creationId xmlns:a16="http://schemas.microsoft.com/office/drawing/2014/main" id="{28C5E724-2021-BE50-5856-C6D4E3FCCD66}"/>
                </a:ext>
              </a:extLst>
            </p:cNvPr>
            <p:cNvSpPr>
              <a:spLocks noChangeArrowheads="1"/>
            </p:cNvSpPr>
            <p:nvPr/>
          </p:nvSpPr>
          <p:spPr bwMode="auto">
            <a:xfrm>
              <a:off x="44344" y="13269"/>
              <a:ext cx="3644" cy="2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pic>
          <p:nvPicPr>
            <p:cNvPr id="2800" name="Picture 2800">
              <a:extLst>
                <a:ext uri="{FF2B5EF4-FFF2-40B4-BE49-F238E27FC236}">
                  <a16:creationId xmlns:a16="http://schemas.microsoft.com/office/drawing/2014/main" id="{10FECF3C-9713-FD4B-8F94-0B20BE581F6A}"/>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604" y="15361"/>
              <a:ext cx="33307" cy="7933"/>
            </a:xfrm>
            <a:prstGeom prst="rect">
              <a:avLst/>
            </a:prstGeom>
            <a:noFill/>
            <a:extLst>
              <a:ext uri="{909E8E84-426E-40DD-AFC4-6F175D3DCCD1}">
                <a14:hiddenFill xmlns:a14="http://schemas.microsoft.com/office/drawing/2010/main">
                  <a:solidFill>
                    <a:srgbClr val="FFFFFF"/>
                  </a:solidFill>
                </a14:hiddenFill>
              </a:ext>
            </a:extLst>
          </p:spPr>
        </p:pic>
        <p:sp>
          <p:nvSpPr>
            <p:cNvPr id="2703" name="Rectangle 2801">
              <a:extLst>
                <a:ext uri="{FF2B5EF4-FFF2-40B4-BE49-F238E27FC236}">
                  <a16:creationId xmlns:a16="http://schemas.microsoft.com/office/drawing/2014/main" id="{C8FC1461-CDAC-C3E6-78A5-01A4A1AB9A21}"/>
                </a:ext>
              </a:extLst>
            </p:cNvPr>
            <p:cNvSpPr>
              <a:spLocks noChangeArrowheads="1"/>
            </p:cNvSpPr>
            <p:nvPr/>
          </p:nvSpPr>
          <p:spPr bwMode="auto">
            <a:xfrm>
              <a:off x="44085" y="16304"/>
              <a:ext cx="5819"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04" name="Rectangle 27205">
              <a:extLst>
                <a:ext uri="{FF2B5EF4-FFF2-40B4-BE49-F238E27FC236}">
                  <a16:creationId xmlns:a16="http://schemas.microsoft.com/office/drawing/2014/main" id="{37C5D8E9-21CD-B1D2-34EA-1909ACE8FA0F}"/>
                </a:ext>
              </a:extLst>
            </p:cNvPr>
            <p:cNvSpPr>
              <a:spLocks noChangeArrowheads="1"/>
            </p:cNvSpPr>
            <p:nvPr/>
          </p:nvSpPr>
          <p:spPr bwMode="auto">
            <a:xfrm>
              <a:off x="41677" y="18638"/>
              <a:ext cx="6717" cy="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05" name="Rectangle 27207">
              <a:extLst>
                <a:ext uri="{FF2B5EF4-FFF2-40B4-BE49-F238E27FC236}">
                  <a16:creationId xmlns:a16="http://schemas.microsoft.com/office/drawing/2014/main" id="{FB5C1E1F-95DF-B7F1-ED2B-6828D1F66CAA}"/>
                </a:ext>
              </a:extLst>
            </p:cNvPr>
            <p:cNvSpPr>
              <a:spLocks noChangeArrowheads="1"/>
            </p:cNvSpPr>
            <p:nvPr/>
          </p:nvSpPr>
          <p:spPr bwMode="auto">
            <a:xfrm>
              <a:off x="46728" y="18638"/>
              <a:ext cx="5507" cy="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06" name="Rectangle 27215">
              <a:extLst>
                <a:ext uri="{FF2B5EF4-FFF2-40B4-BE49-F238E27FC236}">
                  <a16:creationId xmlns:a16="http://schemas.microsoft.com/office/drawing/2014/main" id="{11BEFD90-7078-197C-B36C-9F6B51DF435C}"/>
                </a:ext>
              </a:extLst>
            </p:cNvPr>
            <p:cNvSpPr>
              <a:spLocks noChangeArrowheads="1"/>
            </p:cNvSpPr>
            <p:nvPr/>
          </p:nvSpPr>
          <p:spPr bwMode="auto">
            <a:xfrm>
              <a:off x="44344" y="20955"/>
              <a:ext cx="3642"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07" name="Rectangle 27218">
              <a:extLst>
                <a:ext uri="{FF2B5EF4-FFF2-40B4-BE49-F238E27FC236}">
                  <a16:creationId xmlns:a16="http://schemas.microsoft.com/office/drawing/2014/main" id="{D488030E-3564-57A6-793F-5F1F80D11717}"/>
                </a:ext>
              </a:extLst>
            </p:cNvPr>
            <p:cNvSpPr>
              <a:spLocks noChangeArrowheads="1"/>
            </p:cNvSpPr>
            <p:nvPr/>
          </p:nvSpPr>
          <p:spPr bwMode="auto">
            <a:xfrm>
              <a:off x="47087" y="20955"/>
              <a:ext cx="1478"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pic>
          <p:nvPicPr>
            <p:cNvPr id="2805" name="Picture 2805">
              <a:extLst>
                <a:ext uri="{FF2B5EF4-FFF2-40B4-BE49-F238E27FC236}">
                  <a16:creationId xmlns:a16="http://schemas.microsoft.com/office/drawing/2014/main" id="{8D08F41F-10FE-AD9D-1F21-C0F0A1A01BD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103" y="23042"/>
              <a:ext cx="44310" cy="7933"/>
            </a:xfrm>
            <a:prstGeom prst="rect">
              <a:avLst/>
            </a:prstGeom>
            <a:noFill/>
            <a:extLst>
              <a:ext uri="{909E8E84-426E-40DD-AFC4-6F175D3DCCD1}">
                <a14:hiddenFill xmlns:a14="http://schemas.microsoft.com/office/drawing/2010/main">
                  <a:solidFill>
                    <a:srgbClr val="FFFFFF"/>
                  </a:solidFill>
                </a14:hiddenFill>
              </a:ext>
            </a:extLst>
          </p:spPr>
        </p:pic>
        <p:sp>
          <p:nvSpPr>
            <p:cNvPr id="2708" name="Rectangle 2806">
              <a:extLst>
                <a:ext uri="{FF2B5EF4-FFF2-40B4-BE49-F238E27FC236}">
                  <a16:creationId xmlns:a16="http://schemas.microsoft.com/office/drawing/2014/main" id="{24683709-A20A-C770-1110-51352D56CADC}"/>
                </a:ext>
              </a:extLst>
            </p:cNvPr>
            <p:cNvSpPr>
              <a:spLocks noChangeArrowheads="1"/>
            </p:cNvSpPr>
            <p:nvPr/>
          </p:nvSpPr>
          <p:spPr bwMode="auto">
            <a:xfrm>
              <a:off x="44115" y="23987"/>
              <a:ext cx="5733" cy="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10" name="Rectangle 27230">
              <a:extLst>
                <a:ext uri="{FF2B5EF4-FFF2-40B4-BE49-F238E27FC236}">
                  <a16:creationId xmlns:a16="http://schemas.microsoft.com/office/drawing/2014/main" id="{5CA37DBD-AA00-6EDB-DFD1-1DE394DDE841}"/>
                </a:ext>
              </a:extLst>
            </p:cNvPr>
            <p:cNvSpPr>
              <a:spLocks noChangeArrowheads="1"/>
            </p:cNvSpPr>
            <p:nvPr/>
          </p:nvSpPr>
          <p:spPr bwMode="auto">
            <a:xfrm>
              <a:off x="41677" y="26319"/>
              <a:ext cx="6717" cy="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11" name="Rectangle 27232">
              <a:extLst>
                <a:ext uri="{FF2B5EF4-FFF2-40B4-BE49-F238E27FC236}">
                  <a16:creationId xmlns:a16="http://schemas.microsoft.com/office/drawing/2014/main" id="{89302825-026C-0795-A417-B7C48431E06A}"/>
                </a:ext>
              </a:extLst>
            </p:cNvPr>
            <p:cNvSpPr>
              <a:spLocks noChangeArrowheads="1"/>
            </p:cNvSpPr>
            <p:nvPr/>
          </p:nvSpPr>
          <p:spPr bwMode="auto">
            <a:xfrm>
              <a:off x="46728" y="26319"/>
              <a:ext cx="5507" cy="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12" name="Rectangle 27243">
              <a:extLst>
                <a:ext uri="{FF2B5EF4-FFF2-40B4-BE49-F238E27FC236}">
                  <a16:creationId xmlns:a16="http://schemas.microsoft.com/office/drawing/2014/main" id="{F318C1E8-5712-9FE7-6ED4-5E782156F692}"/>
                </a:ext>
              </a:extLst>
            </p:cNvPr>
            <p:cNvSpPr>
              <a:spLocks noChangeArrowheads="1"/>
            </p:cNvSpPr>
            <p:nvPr/>
          </p:nvSpPr>
          <p:spPr bwMode="auto">
            <a:xfrm>
              <a:off x="44344" y="28635"/>
              <a:ext cx="3642" cy="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13" name="Rectangle 27244">
              <a:extLst>
                <a:ext uri="{FF2B5EF4-FFF2-40B4-BE49-F238E27FC236}">
                  <a16:creationId xmlns:a16="http://schemas.microsoft.com/office/drawing/2014/main" id="{6C3096B4-8E4C-1BA1-8114-8586BF66205E}"/>
                </a:ext>
              </a:extLst>
            </p:cNvPr>
            <p:cNvSpPr>
              <a:spLocks noChangeArrowheads="1"/>
            </p:cNvSpPr>
            <p:nvPr/>
          </p:nvSpPr>
          <p:spPr bwMode="auto">
            <a:xfrm>
              <a:off x="47087" y="28635"/>
              <a:ext cx="1478" cy="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18223401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Drop Off/Collections</a:t>
            </a:r>
          </a:p>
        </p:txBody>
      </p:sp>
      <p:sp>
        <p:nvSpPr>
          <p:cNvPr id="3" name="Content Placeholder 2"/>
          <p:cNvSpPr>
            <a:spLocks noGrp="1"/>
          </p:cNvSpPr>
          <p:nvPr>
            <p:ph idx="1"/>
          </p:nvPr>
        </p:nvSpPr>
        <p:spPr>
          <a:xfrm>
            <a:off x="677334" y="1559697"/>
            <a:ext cx="8596668" cy="5021856"/>
          </a:xfrm>
        </p:spPr>
        <p:txBody>
          <a:bodyPr>
            <a:normAutofit lnSpcReduction="10000"/>
          </a:bodyPr>
          <a:lstStyle/>
          <a:p>
            <a:r>
              <a:rPr lang="de-DE" sz="2000" b="1" dirty="0"/>
              <a:t>Drop-off arrangements remain the same - No pupils to be in school before 8.45am. </a:t>
            </a:r>
          </a:p>
          <a:p>
            <a:r>
              <a:rPr lang="de-DE" sz="2000" b="1" dirty="0"/>
              <a:t>All pupils should be left off at the main entrance where they will be directed to their </a:t>
            </a:r>
            <a:r>
              <a:rPr lang="en-GB" sz="2000" b="1" dirty="0"/>
              <a:t>classroom</a:t>
            </a:r>
            <a:r>
              <a:rPr lang="de-DE" sz="2000" b="1" dirty="0"/>
              <a:t>. </a:t>
            </a:r>
          </a:p>
          <a:p>
            <a:r>
              <a:rPr lang="de-DE" sz="2000" b="1" dirty="0"/>
              <a:t>Parking is only available for P1 parents or as agreed in other exceptional circumstances.</a:t>
            </a:r>
          </a:p>
          <a:p>
            <a:r>
              <a:rPr lang="de-DE" sz="2000" b="1" dirty="0"/>
              <a:t>Staggered </a:t>
            </a:r>
            <a:r>
              <a:rPr lang="en-GB" sz="2000" b="1" dirty="0"/>
              <a:t>pick-up times.</a:t>
            </a:r>
          </a:p>
          <a:p>
            <a:r>
              <a:rPr lang="en-GB" sz="2000" b="1" dirty="0"/>
              <a:t>Offsite parking is recommended where possible (to avoid congestion). </a:t>
            </a:r>
          </a:p>
          <a:p>
            <a:endParaRPr lang="en-GB" sz="2000" b="1" dirty="0"/>
          </a:p>
          <a:p>
            <a:pPr marL="0" indent="0">
              <a:buNone/>
            </a:pPr>
            <a:r>
              <a:rPr lang="en-GB" sz="2000" b="1" dirty="0">
                <a:solidFill>
                  <a:schemeClr val="tx1"/>
                </a:solidFill>
              </a:rPr>
              <a:t>Pick-up for P2- 2pm at the Main Entrance of P1-3 Building.</a:t>
            </a:r>
          </a:p>
          <a:p>
            <a:pPr marL="0" indent="0">
              <a:buNone/>
            </a:pPr>
            <a:endParaRPr lang="en-GB" sz="2000" b="1" dirty="0">
              <a:solidFill>
                <a:srgbClr val="FF0000"/>
              </a:solidFill>
            </a:endParaRPr>
          </a:p>
          <a:p>
            <a:pPr marL="0" indent="0">
              <a:buNone/>
            </a:pPr>
            <a:r>
              <a:rPr lang="en-GB" sz="2000" b="1" dirty="0">
                <a:solidFill>
                  <a:schemeClr val="tx1"/>
                </a:solidFill>
              </a:rPr>
              <a:t>Please let us know as soon as possible if there are any changes to arrangements (going to be late, different person, bus, etc.)</a:t>
            </a:r>
          </a:p>
          <a:p>
            <a:pPr marL="0" indent="0">
              <a:buNone/>
            </a:pPr>
            <a:endParaRPr lang="de-DE" sz="1200" b="1" dirty="0"/>
          </a:p>
          <a:p>
            <a:pPr marL="0" indent="0">
              <a:buNone/>
            </a:pPr>
            <a:endParaRPr lang="de-DE" sz="1200" b="1" dirty="0"/>
          </a:p>
          <a:p>
            <a:pPr marL="0" indent="0">
              <a:buNone/>
            </a:pPr>
            <a:endParaRPr lang="en-GB" sz="1200" dirty="0"/>
          </a:p>
          <a:p>
            <a:pPr marL="0" indent="0">
              <a:buNone/>
            </a:pPr>
            <a:endParaRPr lang="en-GB" sz="1200" dirty="0"/>
          </a:p>
          <a:p>
            <a:endParaRPr lang="en-GB" sz="12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Rectangle 5"/>
          <p:cNvSpPr/>
          <p:nvPr/>
        </p:nvSpPr>
        <p:spPr>
          <a:xfrm>
            <a:off x="10058400" y="286434"/>
            <a:ext cx="6096000" cy="646331"/>
          </a:xfrm>
          <a:prstGeom prst="rect">
            <a:avLst/>
          </a:prstGeom>
        </p:spPr>
        <p:txBody>
          <a:bodyPr>
            <a:spAutoFit/>
          </a:bodyPr>
          <a:lstStyle/>
          <a:p>
            <a:r>
              <a:rPr lang="en-GB" b="1" dirty="0">
                <a:latin typeface="Bradley Hand ITC" panose="03070402050302030203" pitchFamily="66" charset="0"/>
              </a:rPr>
              <a:t>Learning to Love,</a:t>
            </a:r>
          </a:p>
          <a:p>
            <a:r>
              <a:rPr lang="en-GB" b="1" dirty="0">
                <a:latin typeface="Bradley Hand ITC" panose="03070402050302030203" pitchFamily="66" charset="0"/>
              </a:rPr>
              <a:t>Loving to Learn </a:t>
            </a:r>
          </a:p>
        </p:txBody>
      </p:sp>
    </p:spTree>
    <p:extLst>
      <p:ext uri="{BB962C8B-B14F-4D97-AF65-F5344CB8AC3E}">
        <p14:creationId xmlns:p14="http://schemas.microsoft.com/office/powerpoint/2010/main" val="4902889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HEALTH AND WELL-BEING</a:t>
            </a:r>
          </a:p>
        </p:txBody>
      </p:sp>
      <p:sp>
        <p:nvSpPr>
          <p:cNvPr id="3" name="Content Placeholder 2"/>
          <p:cNvSpPr>
            <a:spLocks noGrp="1"/>
          </p:cNvSpPr>
          <p:nvPr>
            <p:ph idx="1"/>
          </p:nvPr>
        </p:nvSpPr>
        <p:spPr>
          <a:xfrm>
            <a:off x="677334" y="1695077"/>
            <a:ext cx="8596668" cy="4664159"/>
          </a:xfrm>
        </p:spPr>
        <p:txBody>
          <a:bodyPr vert="horz" lIns="91440" tIns="45720" rIns="91440" bIns="45720" rtlCol="0" anchor="t">
            <a:normAutofit/>
          </a:bodyPr>
          <a:lstStyle/>
          <a:p>
            <a:r>
              <a:rPr lang="en-GB" sz="2800" dirty="0" err="1"/>
              <a:t>MyHappyMind</a:t>
            </a:r>
          </a:p>
          <a:p>
            <a:r>
              <a:rPr lang="en-GB" sz="2800" dirty="0"/>
              <a:t>Mood tracker</a:t>
            </a:r>
          </a:p>
          <a:p>
            <a:r>
              <a:rPr lang="en-GB" sz="2800" dirty="0"/>
              <a:t>Bubble Time </a:t>
            </a:r>
          </a:p>
          <a:p>
            <a:r>
              <a:rPr lang="en-GB" sz="2800" dirty="0"/>
              <a:t>Circle Time</a:t>
            </a:r>
          </a:p>
          <a:p>
            <a:r>
              <a:rPr lang="en-GB" sz="2800" dirty="0"/>
              <a:t>Daily Mile </a:t>
            </a:r>
          </a:p>
          <a:p>
            <a:pPr marL="0" indent="0">
              <a:buNone/>
            </a:pPr>
            <a:endParaRPr lang="en-GB" sz="2800" dirty="0"/>
          </a:p>
          <a:p>
            <a:pPr marL="0" indent="0">
              <a:buNone/>
            </a:pPr>
            <a:endParaRPr lang="en-GB" sz="2800" dirty="0"/>
          </a:p>
          <a:p>
            <a:pPr marL="0" indent="0" algn="ctr">
              <a:buNone/>
            </a:pPr>
            <a:endParaRPr lang="de-DE" sz="2800" b="1" dirty="0"/>
          </a:p>
          <a:p>
            <a:pPr marL="0" indent="0">
              <a:buNone/>
            </a:pPr>
            <a:endParaRPr lang="de-DE" b="1" dirty="0"/>
          </a:p>
          <a:p>
            <a:pPr marL="0" indent="0">
              <a:buNone/>
            </a:pPr>
            <a:endParaRPr lang="de-DE" b="1" dirty="0"/>
          </a:p>
          <a:p>
            <a:pPr marL="0" indent="0">
              <a:buNone/>
            </a:pPr>
            <a:endParaRPr lang="en-GB" dirty="0"/>
          </a:p>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1234584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CB62E-C690-0FA9-C630-F84FDCF367C9}"/>
              </a:ext>
            </a:extLst>
          </p:cNvPr>
          <p:cNvSpPr>
            <a:spLocks noGrp="1"/>
          </p:cNvSpPr>
          <p:nvPr>
            <p:ph type="title"/>
          </p:nvPr>
        </p:nvSpPr>
        <p:spPr/>
        <p:txBody>
          <a:bodyPr/>
          <a:lstStyle/>
          <a:p>
            <a:r>
              <a:rPr lang="en-GB" dirty="0"/>
              <a:t>IMAGINE IF</a:t>
            </a:r>
          </a:p>
        </p:txBody>
      </p:sp>
      <p:sp>
        <p:nvSpPr>
          <p:cNvPr id="3" name="Content Placeholder 2">
            <a:extLst>
              <a:ext uri="{FF2B5EF4-FFF2-40B4-BE49-F238E27FC236}">
                <a16:creationId xmlns:a16="http://schemas.microsoft.com/office/drawing/2014/main" id="{9A7ED739-3790-369D-AFB3-143C73A97AC6}"/>
              </a:ext>
            </a:extLst>
          </p:cNvPr>
          <p:cNvSpPr>
            <a:spLocks noGrp="1"/>
          </p:cNvSpPr>
          <p:nvPr>
            <p:ph idx="1"/>
          </p:nvPr>
        </p:nvSpPr>
        <p:spPr>
          <a:xfrm>
            <a:off x="331399" y="1488613"/>
            <a:ext cx="9288537" cy="3880773"/>
          </a:xfrm>
        </p:spPr>
        <p:txBody>
          <a:bodyPr>
            <a:normAutofit fontScale="92500" lnSpcReduction="10000"/>
          </a:bodyPr>
          <a:lstStyle/>
          <a:p>
            <a:r>
              <a:rPr lang="en-GB" sz="2400" dirty="0"/>
              <a:t>As a school we </a:t>
            </a:r>
            <a:r>
              <a:rPr lang="en-GB" sz="2400"/>
              <a:t>recognise the benefit </a:t>
            </a:r>
            <a:r>
              <a:rPr lang="en-GB" sz="2400" dirty="0"/>
              <a:t>of our weekly counselling sessions and have decided to continue with the service at a cost to the school.</a:t>
            </a:r>
          </a:p>
          <a:p>
            <a:pPr marL="0" indent="0">
              <a:buNone/>
            </a:pPr>
            <a:endParaRPr lang="en-GB" sz="2400" dirty="0"/>
          </a:p>
          <a:p>
            <a:r>
              <a:rPr lang="en-GB" sz="2400" dirty="0"/>
              <a:t>This will consist of two weekly school counselling sessions providing support to two individual pupils each half-term.</a:t>
            </a:r>
          </a:p>
          <a:p>
            <a:pPr marL="0" indent="0">
              <a:buNone/>
            </a:pPr>
            <a:endParaRPr lang="en-GB" sz="2400" dirty="0"/>
          </a:p>
          <a:p>
            <a:r>
              <a:rPr lang="en-GB" sz="2400" dirty="0"/>
              <a:t>If you feel that your child would benefit from these sessions please complete a referral form online </a:t>
            </a:r>
            <a:r>
              <a:rPr lang="en-GB" sz="2400" dirty="0">
                <a:hlinkClick r:id="rId2"/>
              </a:rPr>
              <a:t>https://imagineif.org.uk/primary-schools</a:t>
            </a:r>
            <a:endParaRPr lang="en-GB" sz="2400" dirty="0"/>
          </a:p>
        </p:txBody>
      </p:sp>
      <p:sp>
        <p:nvSpPr>
          <p:cNvPr id="4" name="TextBox 3">
            <a:extLst>
              <a:ext uri="{FF2B5EF4-FFF2-40B4-BE49-F238E27FC236}">
                <a16:creationId xmlns:a16="http://schemas.microsoft.com/office/drawing/2014/main" id="{E6217569-BCCC-1A5E-02CA-83DC6266A2EA}"/>
              </a:ext>
            </a:extLst>
          </p:cNvPr>
          <p:cNvSpPr txBox="1"/>
          <p:nvPr/>
        </p:nvSpPr>
        <p:spPr>
          <a:xfrm>
            <a:off x="9873673" y="255657"/>
            <a:ext cx="1683474" cy="707886"/>
          </a:xfrm>
          <a:prstGeom prst="rect">
            <a:avLst/>
          </a:prstGeom>
          <a:noFill/>
        </p:spPr>
        <p:txBody>
          <a:bodyPr wrap="none" rtlCol="0">
            <a:spAutoFit/>
          </a:bodyPr>
          <a:lstStyle/>
          <a:p>
            <a:r>
              <a:rPr lang="en-GB" sz="2000" b="1" dirty="0">
                <a:latin typeface="Bradley Hand ITC" panose="03070402050302030203" pitchFamily="66" charset="0"/>
              </a:rPr>
              <a:t>Learn to Love,</a:t>
            </a:r>
          </a:p>
          <a:p>
            <a:r>
              <a:rPr lang="en-GB" sz="2000" b="1" dirty="0">
                <a:latin typeface="Bradley Hand ITC" panose="03070402050302030203" pitchFamily="66" charset="0"/>
              </a:rPr>
              <a:t>Love to Learn </a:t>
            </a:r>
          </a:p>
        </p:txBody>
      </p:sp>
    </p:spTree>
    <p:extLst>
      <p:ext uri="{BB962C8B-B14F-4D97-AF65-F5344CB8AC3E}">
        <p14:creationId xmlns:p14="http://schemas.microsoft.com/office/powerpoint/2010/main" val="37203182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HEALTHY EATING</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4" name="Content Placeholder 2">
            <a:extLst>
              <a:ext uri="{FF2B5EF4-FFF2-40B4-BE49-F238E27FC236}">
                <a16:creationId xmlns:a16="http://schemas.microsoft.com/office/drawing/2014/main" id="{EB6827B6-4CC1-5464-D405-AFDB73D42C3F}"/>
              </a:ext>
            </a:extLst>
          </p:cNvPr>
          <p:cNvSpPr txBox="1">
            <a:spLocks/>
          </p:cNvSpPr>
          <p:nvPr/>
        </p:nvSpPr>
        <p:spPr>
          <a:xfrm>
            <a:off x="677334" y="1584241"/>
            <a:ext cx="8596668" cy="4664159"/>
          </a:xfrm>
          <a:prstGeom prst="rect">
            <a:avLst/>
          </a:prstGeom>
        </p:spPr>
        <p:txBody>
          <a:bodyPr vert="horz" lIns="91440" tIns="45720" rIns="91440" bIns="45720" rtlCol="0" anchor="t">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en-GB" sz="2400" dirty="0"/>
              <a:t>As a school we promote healthy eating and a balanced diet.  Please note the following –</a:t>
            </a:r>
          </a:p>
          <a:p>
            <a:r>
              <a:rPr lang="en-GB" sz="2400" dirty="0"/>
              <a:t>HEALTHY BREAK- Please pay this through the School Money App. We do not accept cash.</a:t>
            </a:r>
          </a:p>
          <a:p>
            <a:r>
              <a:rPr lang="en-GB" sz="2400" dirty="0"/>
              <a:t>Nut free zone (please do not send any birthday cakes into school for sharing). We have a number of pupils in our school with serious nut allergies.</a:t>
            </a:r>
          </a:p>
          <a:p>
            <a:r>
              <a:rPr lang="en-GB" sz="2400" dirty="0"/>
              <a:t>Water bottles (</a:t>
            </a:r>
            <a:r>
              <a:rPr lang="en-GB" sz="2400" u="sng" dirty="0"/>
              <a:t>should contain water only</a:t>
            </a:r>
            <a:r>
              <a:rPr lang="en-GB" sz="2400" dirty="0"/>
              <a:t> – advice from dentist).</a:t>
            </a:r>
          </a:p>
          <a:p>
            <a:r>
              <a:rPr lang="en-GB" sz="2400" dirty="0"/>
              <a:t>Items such as crisps, sweets and chocolate should be kept to a minimum as treats (preferably none).</a:t>
            </a:r>
          </a:p>
          <a:p>
            <a:endParaRPr lang="en-GB" sz="2400" dirty="0"/>
          </a:p>
          <a:p>
            <a:pPr marL="0" indent="0">
              <a:buFont typeface="Wingdings 3" charset="2"/>
              <a:buNone/>
            </a:pPr>
            <a:endParaRPr lang="en-GB" sz="2400" dirty="0"/>
          </a:p>
          <a:p>
            <a:pPr marL="0" indent="0" algn="ctr">
              <a:buFont typeface="Wingdings 3" charset="2"/>
              <a:buNone/>
            </a:pPr>
            <a:endParaRPr lang="de-DE" sz="2400" b="1" dirty="0"/>
          </a:p>
          <a:p>
            <a:pPr marL="0" indent="0">
              <a:buFont typeface="Wingdings 3" charset="2"/>
              <a:buNone/>
            </a:pPr>
            <a:endParaRPr lang="de-DE" sz="1600" b="1" dirty="0"/>
          </a:p>
          <a:p>
            <a:pPr marL="0" indent="0">
              <a:buFont typeface="Wingdings 3" charset="2"/>
              <a:buNone/>
            </a:pPr>
            <a:endParaRPr lang="de-DE" sz="1600" b="1" dirty="0"/>
          </a:p>
          <a:p>
            <a:pPr marL="0" indent="0">
              <a:buFont typeface="Wingdings 3" charset="2"/>
              <a:buNone/>
            </a:pPr>
            <a:endParaRPr lang="en-GB" sz="1600" dirty="0"/>
          </a:p>
          <a:p>
            <a:pPr marL="0" indent="0">
              <a:buFont typeface="Wingdings 3" charset="2"/>
              <a:buNone/>
            </a:pPr>
            <a:endParaRPr lang="en-GB" sz="1600" dirty="0"/>
          </a:p>
          <a:p>
            <a:endParaRPr lang="en-GB" sz="1600" dirty="0"/>
          </a:p>
        </p:txBody>
      </p:sp>
    </p:spTree>
    <p:extLst>
      <p:ext uri="{BB962C8B-B14F-4D97-AF65-F5344CB8AC3E}">
        <p14:creationId xmlns:p14="http://schemas.microsoft.com/office/powerpoint/2010/main" val="25314925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KIPS +</a:t>
            </a:r>
          </a:p>
        </p:txBody>
      </p:sp>
      <p:sp>
        <p:nvSpPr>
          <p:cNvPr id="3" name="Content Placeholder 2"/>
          <p:cNvSpPr>
            <a:spLocks noGrp="1"/>
          </p:cNvSpPr>
          <p:nvPr>
            <p:ph idx="1"/>
          </p:nvPr>
        </p:nvSpPr>
        <p:spPr/>
        <p:txBody>
          <a:bodyPr>
            <a:normAutofit/>
          </a:bodyPr>
          <a:lstStyle/>
          <a:p>
            <a:pPr marL="0" indent="0">
              <a:buNone/>
            </a:pPr>
            <a:r>
              <a:rPr lang="en-GB" sz="2800" dirty="0"/>
              <a:t>KIPS+ is the name of our school Parents’/Teachers’ Association (PTA).</a:t>
            </a:r>
          </a:p>
          <a:p>
            <a:pPr marL="0" indent="0">
              <a:buNone/>
            </a:pPr>
            <a:endParaRPr lang="en-GB" sz="2800" dirty="0"/>
          </a:p>
          <a:p>
            <a:pPr marL="0" indent="0">
              <a:buNone/>
            </a:pPr>
            <a:r>
              <a:rPr lang="en-GB" sz="2800" dirty="0"/>
              <a:t>If you would like to be involved, please phone the school office for further details.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1870944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800" dirty="0"/>
              <a:t>AIMS</a:t>
            </a:r>
            <a:r>
              <a:rPr lang="en-GB" dirty="0"/>
              <a:t> </a:t>
            </a:r>
          </a:p>
        </p:txBody>
      </p:sp>
      <p:sp>
        <p:nvSpPr>
          <p:cNvPr id="3" name="Content Placeholder 2"/>
          <p:cNvSpPr>
            <a:spLocks noGrp="1"/>
          </p:cNvSpPr>
          <p:nvPr>
            <p:ph idx="1"/>
          </p:nvPr>
        </p:nvSpPr>
        <p:spPr/>
        <p:txBody>
          <a:bodyPr>
            <a:normAutofit/>
          </a:bodyPr>
          <a:lstStyle/>
          <a:p>
            <a:r>
              <a:rPr lang="en-GB" sz="4400" dirty="0"/>
              <a:t>INTRODUCTION</a:t>
            </a:r>
          </a:p>
          <a:p>
            <a:r>
              <a:rPr lang="en-GB" sz="4400" dirty="0"/>
              <a:t>SETTING THE SCENE</a:t>
            </a:r>
          </a:p>
          <a:p>
            <a:r>
              <a:rPr lang="en-GB" sz="4400" dirty="0"/>
              <a:t>AGENDA FOR THE YEAR</a:t>
            </a:r>
          </a:p>
          <a:p>
            <a:r>
              <a:rPr lang="en-GB" sz="4400" dirty="0"/>
              <a:t>FORGING LINKS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572574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Withdrawal Support Information </a:t>
            </a:r>
          </a:p>
        </p:txBody>
      </p:sp>
      <p:sp>
        <p:nvSpPr>
          <p:cNvPr id="3" name="Content Placeholder 2"/>
          <p:cNvSpPr>
            <a:spLocks noGrp="1"/>
          </p:cNvSpPr>
          <p:nvPr>
            <p:ph idx="1"/>
          </p:nvPr>
        </p:nvSpPr>
        <p:spPr>
          <a:xfrm>
            <a:off x="677334" y="1587515"/>
            <a:ext cx="8596668" cy="3880773"/>
          </a:xfrm>
        </p:spPr>
        <p:txBody>
          <a:bodyPr vert="horz" lIns="91440" tIns="45720" rIns="91440" bIns="45720" rtlCol="0" anchor="t">
            <a:normAutofit/>
          </a:bodyPr>
          <a:lstStyle/>
          <a:p>
            <a:pPr marL="0" indent="0">
              <a:buNone/>
            </a:pPr>
            <a:r>
              <a:rPr lang="en-GB" sz="2800" dirty="0"/>
              <a:t>Maths and Literacy Support.</a:t>
            </a:r>
            <a:endParaRPr lang="en-US" dirty="0"/>
          </a:p>
          <a:p>
            <a:pPr marL="0" indent="0">
              <a:buNone/>
            </a:pPr>
            <a:r>
              <a:rPr lang="en-GB" sz="2800" dirty="0"/>
              <a:t>Parents will be informed of support and a letter will be sent home. </a:t>
            </a:r>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1918229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CLASS INFORMATION </a:t>
            </a:r>
          </a:p>
        </p:txBody>
      </p:sp>
      <p:sp>
        <p:nvSpPr>
          <p:cNvPr id="3" name="Content Placeholder 2"/>
          <p:cNvSpPr>
            <a:spLocks noGrp="1"/>
          </p:cNvSpPr>
          <p:nvPr>
            <p:ph idx="1"/>
          </p:nvPr>
        </p:nvSpPr>
        <p:spPr>
          <a:xfrm>
            <a:off x="677334" y="1331089"/>
            <a:ext cx="8596668" cy="4899894"/>
          </a:xfrm>
        </p:spPr>
        <p:txBody>
          <a:bodyPr vert="horz" lIns="91440" tIns="45720" rIns="91440" bIns="45720" rtlCol="0" anchor="t">
            <a:normAutofit/>
          </a:bodyPr>
          <a:lstStyle/>
          <a:p>
            <a:r>
              <a:rPr lang="en-GB" sz="2400" dirty="0">
                <a:solidFill>
                  <a:schemeClr val="tx1"/>
                </a:solidFill>
              </a:rPr>
              <a:t>Mrs Ewing and 2 classroom assistants.</a:t>
            </a:r>
          </a:p>
          <a:p>
            <a:r>
              <a:rPr lang="en-GB" sz="2400" dirty="0">
                <a:solidFill>
                  <a:schemeClr val="tx1"/>
                </a:solidFill>
              </a:rPr>
              <a:t>30 children in P2. Due to GDPR we cannot send home class lists.</a:t>
            </a:r>
          </a:p>
          <a:p>
            <a:r>
              <a:rPr lang="en-GB" sz="2400" dirty="0">
                <a:solidFill>
                  <a:schemeClr val="tx1"/>
                </a:solidFill>
              </a:rPr>
              <a:t>Pupils may arrive from 8.45am. P2 School day starts at 9am and ends at 2pm (bus leaves school slightly earlier).</a:t>
            </a:r>
          </a:p>
          <a:p>
            <a:r>
              <a:rPr lang="en-GB" sz="2400" dirty="0">
                <a:solidFill>
                  <a:schemeClr val="tx1"/>
                </a:solidFill>
              </a:rPr>
              <a:t>P2 parents collect children from main door of P1-P3 building. </a:t>
            </a:r>
          </a:p>
          <a:p>
            <a:r>
              <a:rPr lang="en-GB" sz="2400" dirty="0">
                <a:solidFill>
                  <a:schemeClr val="tx1"/>
                </a:solidFill>
              </a:rPr>
              <a:t>Assembly-we celebrate achievements. Pupils may bring in medals/certificates from outside events.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4227439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SCHOOL EQUIPMENT</a:t>
            </a:r>
          </a:p>
        </p:txBody>
      </p:sp>
      <p:sp>
        <p:nvSpPr>
          <p:cNvPr id="3" name="Content Placeholder 2"/>
          <p:cNvSpPr>
            <a:spLocks noGrp="1"/>
          </p:cNvSpPr>
          <p:nvPr>
            <p:ph idx="1"/>
          </p:nvPr>
        </p:nvSpPr>
        <p:spPr>
          <a:xfrm>
            <a:off x="410634" y="1548812"/>
            <a:ext cx="10399969" cy="4841103"/>
          </a:xfrm>
        </p:spPr>
        <p:txBody>
          <a:bodyPr vert="horz" lIns="91440" tIns="45720" rIns="91440" bIns="45720" rtlCol="0" anchor="t">
            <a:noAutofit/>
          </a:bodyPr>
          <a:lstStyle/>
          <a:p>
            <a:pPr marL="0" indent="0">
              <a:buNone/>
            </a:pPr>
            <a:r>
              <a:rPr lang="en-GB" sz="2000" b="1" dirty="0"/>
              <a:t>Bringing resources to school:</a:t>
            </a:r>
          </a:p>
          <a:p>
            <a:pPr marL="0" indent="0">
              <a:buNone/>
            </a:pPr>
            <a:r>
              <a:rPr lang="en-GB" sz="2000" b="1" u="sng" dirty="0"/>
              <a:t>On a daily basis your child should bring:</a:t>
            </a:r>
          </a:p>
          <a:p>
            <a:r>
              <a:rPr lang="en-GB" sz="2000" b="1" dirty="0"/>
              <a:t>Packed lunch (if applicable)</a:t>
            </a:r>
          </a:p>
          <a:p>
            <a:r>
              <a:rPr lang="en-GB" sz="2000" b="1" dirty="0"/>
              <a:t>Snack (P4-7)</a:t>
            </a:r>
          </a:p>
          <a:p>
            <a:r>
              <a:rPr lang="en-GB" sz="2000" b="1" dirty="0"/>
              <a:t>Filled water bottle (water only)</a:t>
            </a:r>
          </a:p>
          <a:p>
            <a:r>
              <a:rPr lang="en-GB" sz="2000" b="1" dirty="0">
                <a:solidFill>
                  <a:schemeClr val="tx1"/>
                </a:solidFill>
              </a:rPr>
              <a:t>Book bag</a:t>
            </a:r>
          </a:p>
          <a:p>
            <a:r>
              <a:rPr lang="en-GB" sz="2000" b="1" dirty="0">
                <a:solidFill>
                  <a:schemeClr val="tx1"/>
                </a:solidFill>
              </a:rPr>
              <a:t>Wellies (to leave in school)</a:t>
            </a:r>
          </a:p>
          <a:p>
            <a:r>
              <a:rPr lang="en-GB" sz="2000" b="1" dirty="0"/>
              <a:t>A coat</a:t>
            </a:r>
          </a:p>
          <a:p>
            <a:r>
              <a:rPr lang="en-GB" sz="2000" b="1" dirty="0">
                <a:solidFill>
                  <a:schemeClr val="tx1"/>
                </a:solidFill>
              </a:rPr>
              <a:t>Over the ear headphones- send in, when you’re able to, labelled headphones.                 These will stay in school for individual iPad use.</a:t>
            </a:r>
          </a:p>
          <a:p>
            <a:r>
              <a:rPr lang="en-GB" sz="2000" b="1" dirty="0">
                <a:solidFill>
                  <a:schemeClr val="tx1"/>
                </a:solidFill>
              </a:rPr>
              <a:t>Toys/fidgets should not be sent in to school (unless approved through consultation with school). School can provide these as necessary.</a:t>
            </a:r>
          </a:p>
          <a:p>
            <a:endParaRPr lang="de-DE" sz="1400" b="1" dirty="0"/>
          </a:p>
          <a:p>
            <a:pPr marL="0" indent="0">
              <a:buNone/>
            </a:pPr>
            <a:endParaRPr lang="de-DE" sz="1050" b="1" dirty="0"/>
          </a:p>
          <a:p>
            <a:pPr marL="0" indent="0">
              <a:buNone/>
            </a:pPr>
            <a:endParaRPr lang="de-DE" sz="1050" b="1" dirty="0"/>
          </a:p>
          <a:p>
            <a:pPr marL="0" indent="0">
              <a:buNone/>
            </a:pPr>
            <a:endParaRPr lang="en-GB" sz="1050" dirty="0">
              <a:solidFill>
                <a:srgbClr val="404040"/>
              </a:solidFill>
            </a:endParaRPr>
          </a:p>
          <a:p>
            <a:pPr marL="0" indent="0">
              <a:buNone/>
            </a:pPr>
            <a:r>
              <a:rPr lang="en-GB" sz="1400" b="1" dirty="0">
                <a:solidFill>
                  <a:srgbClr val="FF0000"/>
                </a:solidFill>
              </a:rPr>
              <a:t>Please make sure where possible items are labelled clearly with your child’s name. </a:t>
            </a:r>
          </a:p>
          <a:p>
            <a:endParaRPr lang="en-GB" sz="105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85668" y="4934291"/>
            <a:ext cx="2142309" cy="2142309"/>
          </a:xfrm>
          <a:prstGeom prst="rect">
            <a:avLst/>
          </a:prstGeom>
        </p:spPr>
      </p:pic>
    </p:spTree>
    <p:extLst>
      <p:ext uri="{BB962C8B-B14F-4D97-AF65-F5344CB8AC3E}">
        <p14:creationId xmlns:p14="http://schemas.microsoft.com/office/powerpoint/2010/main" val="3410639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517" y="517072"/>
            <a:ext cx="8596668" cy="1320800"/>
          </a:xfrm>
        </p:spPr>
        <p:txBody>
          <a:bodyPr/>
          <a:lstStyle/>
          <a:p>
            <a:r>
              <a:rPr lang="en-GB" dirty="0"/>
              <a:t>LANGUAGE AND LITERACY</a:t>
            </a:r>
          </a:p>
        </p:txBody>
      </p:sp>
      <p:sp>
        <p:nvSpPr>
          <p:cNvPr id="3" name="Content Placeholder 2"/>
          <p:cNvSpPr>
            <a:spLocks noGrp="1"/>
          </p:cNvSpPr>
          <p:nvPr>
            <p:ph idx="1"/>
          </p:nvPr>
        </p:nvSpPr>
        <p:spPr>
          <a:xfrm>
            <a:off x="402517" y="1371600"/>
            <a:ext cx="9941441" cy="5361214"/>
          </a:xfrm>
        </p:spPr>
        <p:txBody>
          <a:bodyPr>
            <a:normAutofit fontScale="92500" lnSpcReduction="20000"/>
          </a:bodyPr>
          <a:lstStyle/>
          <a:p>
            <a:pPr marL="0" indent="0">
              <a:buNone/>
            </a:pPr>
            <a:r>
              <a:rPr lang="en-GB" b="1" dirty="0">
                <a:solidFill>
                  <a:schemeClr val="tx1"/>
                </a:solidFill>
              </a:rPr>
              <a:t>Talking and Listening:</a:t>
            </a:r>
          </a:p>
          <a:p>
            <a:r>
              <a:rPr lang="en-GB" dirty="0">
                <a:solidFill>
                  <a:schemeClr val="tx1"/>
                </a:solidFill>
              </a:rPr>
              <a:t>Show and Tell/ circle time/ group work</a:t>
            </a:r>
          </a:p>
          <a:p>
            <a:r>
              <a:rPr lang="en-GB" dirty="0">
                <a:solidFill>
                  <a:schemeClr val="tx1"/>
                </a:solidFill>
              </a:rPr>
              <a:t>Discuss their weekend activities. This could also be related to assignments throughout the year.</a:t>
            </a:r>
          </a:p>
          <a:p>
            <a:r>
              <a:rPr lang="en-GB" dirty="0">
                <a:solidFill>
                  <a:schemeClr val="tx1"/>
                </a:solidFill>
              </a:rPr>
              <a:t>Assignments </a:t>
            </a:r>
          </a:p>
          <a:p>
            <a:pPr marL="0" indent="0">
              <a:buNone/>
            </a:pPr>
            <a:r>
              <a:rPr lang="en-GB" b="1" dirty="0">
                <a:solidFill>
                  <a:schemeClr val="tx1"/>
                </a:solidFill>
              </a:rPr>
              <a:t>Writing</a:t>
            </a:r>
            <a:r>
              <a:rPr lang="en-GB" dirty="0">
                <a:solidFill>
                  <a:schemeClr val="tx1"/>
                </a:solidFill>
              </a:rPr>
              <a:t>:</a:t>
            </a:r>
          </a:p>
          <a:p>
            <a:r>
              <a:rPr lang="en-GB" dirty="0">
                <a:solidFill>
                  <a:schemeClr val="tx1"/>
                </a:solidFill>
              </a:rPr>
              <a:t>Independent writing focusing on a range of genres.</a:t>
            </a:r>
          </a:p>
          <a:p>
            <a:r>
              <a:rPr lang="en-GB" dirty="0">
                <a:solidFill>
                  <a:schemeClr val="tx1"/>
                </a:solidFill>
              </a:rPr>
              <a:t>Focus on capital letters, full stops and finger spaces. Later in P2 connecting and expanding simple sentences. Please ensure your child can write their own name independently.</a:t>
            </a:r>
          </a:p>
          <a:p>
            <a:r>
              <a:rPr lang="en-GB" dirty="0">
                <a:solidFill>
                  <a:schemeClr val="tx1"/>
                </a:solidFill>
              </a:rPr>
              <a:t>Pencil control and grip is still developing.</a:t>
            </a:r>
          </a:p>
          <a:p>
            <a:pPr marL="0" indent="0">
              <a:buNone/>
            </a:pPr>
            <a:r>
              <a:rPr lang="en-GB" b="1" dirty="0">
                <a:solidFill>
                  <a:schemeClr val="tx1"/>
                </a:solidFill>
              </a:rPr>
              <a:t>Reading</a:t>
            </a:r>
            <a:r>
              <a:rPr lang="en-GB" dirty="0">
                <a:solidFill>
                  <a:schemeClr val="tx1"/>
                </a:solidFill>
              </a:rPr>
              <a:t>:</a:t>
            </a:r>
          </a:p>
          <a:p>
            <a:r>
              <a:rPr lang="en-GB" dirty="0">
                <a:solidFill>
                  <a:schemeClr val="tx1"/>
                </a:solidFill>
              </a:rPr>
              <a:t>Early reading involves phonics books and Story World books.</a:t>
            </a:r>
          </a:p>
          <a:p>
            <a:r>
              <a:rPr lang="en-GB" dirty="0">
                <a:solidFill>
                  <a:schemeClr val="tx1"/>
                </a:solidFill>
              </a:rPr>
              <a:t>Reading every night is essential. </a:t>
            </a:r>
          </a:p>
          <a:p>
            <a:r>
              <a:rPr lang="en-GB" dirty="0">
                <a:solidFill>
                  <a:schemeClr val="tx1"/>
                </a:solidFill>
              </a:rPr>
              <a:t>Frequency word strips - Play games/encourage reading and writing of these words. Tested on whiteboards on Fridays.</a:t>
            </a:r>
          </a:p>
          <a:p>
            <a:pPr marL="0" indent="0">
              <a:buNone/>
            </a:pPr>
            <a:r>
              <a:rPr lang="en-GB" b="1" dirty="0">
                <a:solidFill>
                  <a:schemeClr val="tx1"/>
                </a:solidFill>
              </a:rPr>
              <a:t>Phonological Awareness:</a:t>
            </a:r>
          </a:p>
          <a:p>
            <a:r>
              <a:rPr lang="en-GB" dirty="0">
                <a:solidFill>
                  <a:schemeClr val="tx1"/>
                </a:solidFill>
              </a:rPr>
              <a:t>Children will recap single sounds and then move on to blends (bl, </a:t>
            </a:r>
            <a:r>
              <a:rPr lang="en-GB" dirty="0" err="1">
                <a:solidFill>
                  <a:schemeClr val="tx1"/>
                </a:solidFill>
              </a:rPr>
              <a:t>st</a:t>
            </a:r>
            <a:r>
              <a:rPr lang="en-GB" dirty="0">
                <a:solidFill>
                  <a:schemeClr val="tx1"/>
                </a:solidFill>
              </a:rPr>
              <a:t>…) and digraphs (</a:t>
            </a:r>
            <a:r>
              <a:rPr lang="en-GB" dirty="0" err="1">
                <a:solidFill>
                  <a:schemeClr val="tx1"/>
                </a:solidFill>
              </a:rPr>
              <a:t>sh</a:t>
            </a:r>
            <a:r>
              <a:rPr lang="en-GB" dirty="0">
                <a:solidFill>
                  <a:schemeClr val="tx1"/>
                </a:solidFill>
              </a:rPr>
              <a:t>, </a:t>
            </a:r>
            <a:r>
              <a:rPr lang="en-GB" dirty="0" err="1">
                <a:solidFill>
                  <a:schemeClr val="tx1"/>
                </a:solidFill>
              </a:rPr>
              <a:t>ch</a:t>
            </a:r>
            <a:r>
              <a:rPr lang="en-GB" dirty="0">
                <a:solidFill>
                  <a:schemeClr val="tx1"/>
                </a:solidFill>
              </a:rPr>
              <a:t>, </a:t>
            </a:r>
            <a:r>
              <a:rPr lang="en-GB" dirty="0" err="1">
                <a:solidFill>
                  <a:schemeClr val="tx1"/>
                </a:solidFill>
              </a:rPr>
              <a:t>th</a:t>
            </a:r>
            <a:r>
              <a:rPr lang="en-GB" dirty="0">
                <a:solidFill>
                  <a:schemeClr val="tx1"/>
                </a:solidFill>
              </a:rPr>
              <a:t>…)</a:t>
            </a:r>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21745097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USING MATHS</a:t>
            </a:r>
          </a:p>
        </p:txBody>
      </p:sp>
      <p:sp>
        <p:nvSpPr>
          <p:cNvPr id="3" name="Content Placeholder 2"/>
          <p:cNvSpPr>
            <a:spLocks noGrp="1"/>
          </p:cNvSpPr>
          <p:nvPr>
            <p:ph idx="1"/>
          </p:nvPr>
        </p:nvSpPr>
        <p:spPr>
          <a:xfrm>
            <a:off x="404037" y="1254641"/>
            <a:ext cx="10236253" cy="5337351"/>
          </a:xfrm>
        </p:spPr>
        <p:txBody>
          <a:bodyPr>
            <a:noAutofit/>
          </a:bodyPr>
          <a:lstStyle/>
          <a:p>
            <a:pPr marL="0" indent="0">
              <a:buNone/>
            </a:pPr>
            <a:r>
              <a:rPr lang="en-GB" sz="2000" b="1" dirty="0">
                <a:solidFill>
                  <a:schemeClr val="tx1"/>
                </a:solidFill>
              </a:rPr>
              <a:t>Number</a:t>
            </a:r>
          </a:p>
          <a:p>
            <a:r>
              <a:rPr lang="en-GB" sz="2000" dirty="0">
                <a:solidFill>
                  <a:schemeClr val="tx1"/>
                </a:solidFill>
              </a:rPr>
              <a:t>Count everything! Count forwards and backwards to 10 and then to 20. Should be able to count to 100 by the end of P2 (and beyond if possible). Progress counting in 2’s, 5’s and 10’s using real-life examples.</a:t>
            </a:r>
          </a:p>
          <a:p>
            <a:r>
              <a:rPr lang="en-GB" sz="2000" dirty="0">
                <a:solidFill>
                  <a:schemeClr val="tx1"/>
                </a:solidFill>
              </a:rPr>
              <a:t>Add and subtract within 10. Focus on number stories throughout the year.</a:t>
            </a:r>
          </a:p>
          <a:p>
            <a:r>
              <a:rPr lang="en-GB" sz="2000" dirty="0">
                <a:solidFill>
                  <a:schemeClr val="tx1"/>
                </a:solidFill>
              </a:rPr>
              <a:t>Money – Adding 1p,2p,5 and 10p coins. Recognition of coins to £1. </a:t>
            </a:r>
          </a:p>
          <a:p>
            <a:pPr marL="0" indent="0">
              <a:buNone/>
            </a:pPr>
            <a:r>
              <a:rPr lang="en-GB" sz="2000" b="1" dirty="0">
                <a:solidFill>
                  <a:schemeClr val="tx1"/>
                </a:solidFill>
              </a:rPr>
              <a:t>Shape and Space</a:t>
            </a:r>
          </a:p>
          <a:p>
            <a:r>
              <a:rPr lang="en-GB" sz="2000" dirty="0">
                <a:solidFill>
                  <a:schemeClr val="tx1"/>
                </a:solidFill>
              </a:rPr>
              <a:t>Focus on 2D triangle, circle, square, rectangle. 3D cube, cuboid, sphere, pyramid, cylinder. </a:t>
            </a:r>
          </a:p>
          <a:p>
            <a:pPr marL="0" indent="0">
              <a:buNone/>
            </a:pPr>
            <a:r>
              <a:rPr lang="en-GB" sz="2000" b="1" dirty="0">
                <a:solidFill>
                  <a:schemeClr val="tx1"/>
                </a:solidFill>
              </a:rPr>
              <a:t>Measures</a:t>
            </a:r>
          </a:p>
          <a:p>
            <a:r>
              <a:rPr lang="en-GB" sz="2000" dirty="0">
                <a:solidFill>
                  <a:schemeClr val="tx1"/>
                </a:solidFill>
              </a:rPr>
              <a:t>Length, weight and capacity. Time periods during the day. O’clock and half past times on an analogue and digital clock.</a:t>
            </a:r>
          </a:p>
          <a:p>
            <a:pPr marL="0" indent="0">
              <a:buNone/>
            </a:pPr>
            <a:r>
              <a:rPr lang="en-GB" sz="2000" b="1" dirty="0">
                <a:solidFill>
                  <a:schemeClr val="tx1"/>
                </a:solidFill>
              </a:rPr>
              <a:t>Handling Data</a:t>
            </a:r>
          </a:p>
          <a:p>
            <a:r>
              <a:rPr lang="en-GB" sz="2000" dirty="0">
                <a:solidFill>
                  <a:schemeClr val="tx1"/>
                </a:solidFill>
              </a:rPr>
              <a:t>Sort and collect information/objects and present it into graphs and diagrams.</a:t>
            </a:r>
          </a:p>
          <a:p>
            <a:endParaRPr lang="en-GB" sz="24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31226157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TOPICS </a:t>
            </a:r>
          </a:p>
        </p:txBody>
      </p:sp>
      <p:sp>
        <p:nvSpPr>
          <p:cNvPr id="3" name="Content Placeholder 2"/>
          <p:cNvSpPr>
            <a:spLocks noGrp="1"/>
          </p:cNvSpPr>
          <p:nvPr>
            <p:ph idx="1"/>
          </p:nvPr>
        </p:nvSpPr>
        <p:spPr>
          <a:xfrm>
            <a:off x="677334" y="2073349"/>
            <a:ext cx="8596668" cy="3194929"/>
          </a:xfrm>
        </p:spPr>
        <p:txBody>
          <a:bodyPr/>
          <a:lstStyle/>
          <a:p>
            <a:r>
              <a:rPr lang="en-GB" sz="2800" dirty="0">
                <a:solidFill>
                  <a:schemeClr val="tx1"/>
                </a:solidFill>
              </a:rPr>
              <a:t>Transport </a:t>
            </a:r>
          </a:p>
          <a:p>
            <a:pPr lvl="0"/>
            <a:r>
              <a:rPr lang="en-GB" sz="2800" dirty="0">
                <a:solidFill>
                  <a:schemeClr val="tx1"/>
                </a:solidFill>
              </a:rPr>
              <a:t>Polar Places </a:t>
            </a:r>
          </a:p>
          <a:p>
            <a:pPr lvl="0"/>
            <a:r>
              <a:rPr lang="en-GB" sz="2800" dirty="0">
                <a:solidFill>
                  <a:schemeClr val="tx1"/>
                </a:solidFill>
              </a:rPr>
              <a:t>Space </a:t>
            </a:r>
          </a:p>
          <a:p>
            <a:pPr lvl="0"/>
            <a:r>
              <a:rPr lang="en-GB" sz="2800" dirty="0">
                <a:solidFill>
                  <a:schemeClr val="tx1"/>
                </a:solidFill>
              </a:rPr>
              <a:t>People Who Help Us</a:t>
            </a:r>
          </a:p>
          <a:p>
            <a:r>
              <a:rPr lang="en-GB" sz="2800" dirty="0">
                <a:solidFill>
                  <a:schemeClr val="tx1"/>
                </a:solidFill>
              </a:rPr>
              <a:t>Jungle</a:t>
            </a:r>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6038275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a:t>
            </a:r>
          </a:p>
        </p:txBody>
      </p:sp>
      <p:sp>
        <p:nvSpPr>
          <p:cNvPr id="3" name="Content Placeholder 2"/>
          <p:cNvSpPr>
            <a:spLocks noGrp="1"/>
          </p:cNvSpPr>
          <p:nvPr>
            <p:ph idx="1"/>
          </p:nvPr>
        </p:nvSpPr>
        <p:spPr/>
        <p:txBody>
          <a:bodyPr>
            <a:normAutofit/>
          </a:bodyPr>
          <a:lstStyle/>
          <a:p>
            <a:r>
              <a:rPr lang="en-GB" sz="2800" dirty="0">
                <a:solidFill>
                  <a:schemeClr val="tx1"/>
                </a:solidFill>
              </a:rPr>
              <a:t>CLASS ASSESSMENTS- regular assessments of tricky words/number work</a:t>
            </a:r>
          </a:p>
          <a:p>
            <a:r>
              <a:rPr lang="en-GB" sz="2800" dirty="0">
                <a:solidFill>
                  <a:schemeClr val="tx1"/>
                </a:solidFill>
              </a:rPr>
              <a:t>Class tests in January and May</a:t>
            </a:r>
          </a:p>
          <a:p>
            <a:r>
              <a:rPr lang="en-GB" sz="2800" dirty="0">
                <a:solidFill>
                  <a:schemeClr val="tx1"/>
                </a:solidFill>
              </a:rPr>
              <a:t>Comments in books which will be ongoing</a:t>
            </a:r>
          </a:p>
          <a:p>
            <a:r>
              <a:rPr lang="en-GB" sz="2800" dirty="0">
                <a:solidFill>
                  <a:schemeClr val="tx1"/>
                </a:solidFill>
              </a:rPr>
              <a:t>Books will be sent home to parents (half-termly)</a:t>
            </a:r>
          </a:p>
          <a:p>
            <a:r>
              <a:rPr lang="en-GB" sz="2800" dirty="0">
                <a:solidFill>
                  <a:schemeClr val="tx1"/>
                </a:solidFill>
              </a:rPr>
              <a:t>Play observations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4996161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Rewards </a:t>
            </a:r>
          </a:p>
        </p:txBody>
      </p:sp>
      <p:sp>
        <p:nvSpPr>
          <p:cNvPr id="3" name="Content Placeholder 2"/>
          <p:cNvSpPr>
            <a:spLocks noGrp="1"/>
          </p:cNvSpPr>
          <p:nvPr>
            <p:ph idx="1"/>
          </p:nvPr>
        </p:nvSpPr>
        <p:spPr>
          <a:xfrm>
            <a:off x="677334" y="1423686"/>
            <a:ext cx="8596668" cy="5173883"/>
          </a:xfrm>
        </p:spPr>
        <p:txBody>
          <a:bodyPr vert="horz" lIns="91440" tIns="45720" rIns="91440" bIns="45720" rtlCol="0" anchor="t">
            <a:normAutofit/>
          </a:bodyPr>
          <a:lstStyle/>
          <a:p>
            <a:pPr marL="0" indent="0">
              <a:buNone/>
            </a:pPr>
            <a:r>
              <a:rPr lang="en-GB" sz="2400" b="1" dirty="0">
                <a:solidFill>
                  <a:schemeClr val="tx1"/>
                </a:solidFill>
              </a:rPr>
              <a:t>Class rewards</a:t>
            </a:r>
          </a:p>
          <a:p>
            <a:pPr>
              <a:buFont typeface="Wingdings" panose="05000000000000000000" pitchFamily="2" charset="2"/>
              <a:buChar char="ü"/>
            </a:pPr>
            <a:r>
              <a:rPr lang="en-GB" sz="2400" dirty="0">
                <a:solidFill>
                  <a:schemeClr val="tx1"/>
                </a:solidFill>
              </a:rPr>
              <a:t>Class Dojo- earn points and the winner awarded certificate and prize.</a:t>
            </a:r>
          </a:p>
          <a:p>
            <a:pPr>
              <a:buFont typeface="Wingdings" panose="05000000000000000000" pitchFamily="2" charset="2"/>
              <a:buChar char="ü"/>
            </a:pPr>
            <a:r>
              <a:rPr lang="en-GB" sz="2400" dirty="0">
                <a:solidFill>
                  <a:schemeClr val="tx1"/>
                </a:solidFill>
              </a:rPr>
              <a:t>Table points- Weekly prize for the table.</a:t>
            </a:r>
          </a:p>
          <a:p>
            <a:pPr>
              <a:buFont typeface="Wingdings" panose="05000000000000000000" pitchFamily="2" charset="2"/>
              <a:buChar char="ü"/>
            </a:pPr>
            <a:r>
              <a:rPr lang="en-GB" sz="2400" dirty="0">
                <a:solidFill>
                  <a:schemeClr val="tx1"/>
                </a:solidFill>
              </a:rPr>
              <a:t>Pupil of the Week- awarded in assembly.</a:t>
            </a:r>
          </a:p>
          <a:p>
            <a:pPr marL="0" indent="0">
              <a:buNone/>
            </a:pPr>
            <a:endParaRPr lang="en-GB" sz="2400" dirty="0">
              <a:solidFill>
                <a:schemeClr val="tx1"/>
              </a:solidFill>
            </a:endParaRPr>
          </a:p>
          <a:p>
            <a:r>
              <a:rPr lang="en-GB" sz="2400" dirty="0">
                <a:solidFill>
                  <a:schemeClr val="tx1"/>
                </a:solidFill>
              </a:rPr>
              <a:t>Pupil Code of Conduct – displayed in classes and created by Student Council.</a:t>
            </a:r>
          </a:p>
          <a:p>
            <a:r>
              <a:rPr lang="en-GB" sz="2400" dirty="0">
                <a:solidFill>
                  <a:schemeClr val="tx1"/>
                </a:solidFill>
              </a:rPr>
              <a:t>Class Charter created with class in first week by using UN Convention on the Rights of a Child.</a:t>
            </a:r>
          </a:p>
          <a:p>
            <a:pPr>
              <a:buFontTx/>
              <a:buChar char="-"/>
            </a:pPr>
            <a:endParaRPr lang="en-GB" sz="2400" dirty="0">
              <a:solidFill>
                <a:srgbClr val="FF0000"/>
              </a:solidFill>
            </a:endParaRPr>
          </a:p>
          <a:p>
            <a:pPr marL="0" indent="0">
              <a:buNone/>
            </a:pPr>
            <a:endParaRPr lang="en-GB" sz="2400" dirty="0">
              <a:solidFill>
                <a:srgbClr val="FF0000"/>
              </a:solidFill>
            </a:endParaRPr>
          </a:p>
          <a:p>
            <a:pPr>
              <a:buFontTx/>
              <a:buChar char="-"/>
            </a:pPr>
            <a:endParaRPr lang="en-GB" sz="2400" dirty="0"/>
          </a:p>
          <a:p>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30480712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559697"/>
            <a:ext cx="10399969" cy="3880773"/>
          </a:xfrm>
        </p:spPr>
        <p:txBody>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Content Placeholder 2"/>
          <p:cNvSpPr txBox="1">
            <a:spLocks/>
          </p:cNvSpPr>
          <p:nvPr/>
        </p:nvSpPr>
        <p:spPr>
          <a:xfrm>
            <a:off x="198362" y="1129711"/>
            <a:ext cx="10622037" cy="5516018"/>
          </a:xfrm>
          <a:prstGeom prst="rect">
            <a:avLst/>
          </a:prstGeom>
        </p:spPr>
        <p:txBody>
          <a:bodyPr vert="horz" lIns="91440" tIns="45720" rIns="91440" bIns="45720" rtlCol="0" anchor="t">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GB" sz="2800" b="1" dirty="0"/>
          </a:p>
          <a:p>
            <a:pPr marL="0" indent="0">
              <a:buNone/>
            </a:pPr>
            <a:r>
              <a:rPr lang="en-GB" sz="2200" b="1" dirty="0"/>
              <a:t>As a result of an increase in the percentage of children meeting their AR targets we now have a higher percentage of children reading a year or more ahead of their actual age and a significant decrease in the percentage of children reading behind their actual age.</a:t>
            </a:r>
          </a:p>
          <a:p>
            <a:pPr marL="0" indent="0">
              <a:buNone/>
            </a:pPr>
            <a:endParaRPr lang="en-GB" sz="2000" b="1" dirty="0"/>
          </a:p>
          <a:p>
            <a:pPr marL="0" indent="0">
              <a:buNone/>
            </a:pPr>
            <a:r>
              <a:rPr lang="en-GB" sz="2000" b="1" dirty="0"/>
              <a:t>Example of the impact regularly meeting your AR target has throughout a year:</a:t>
            </a:r>
          </a:p>
          <a:p>
            <a:pPr marL="0" indent="0">
              <a:buNone/>
            </a:pPr>
            <a:endParaRPr lang="en-GB" sz="2000" b="1" dirty="0"/>
          </a:p>
          <a:p>
            <a:pPr marL="0" indent="0">
              <a:buNone/>
            </a:pPr>
            <a:endParaRPr lang="en-GB" sz="2000" b="1" dirty="0"/>
          </a:p>
          <a:p>
            <a:pPr marL="0" indent="0">
              <a:buNone/>
            </a:pPr>
            <a:endParaRPr lang="en-GB" sz="2000" b="1" dirty="0"/>
          </a:p>
          <a:p>
            <a:pPr marL="0" indent="0">
              <a:buNone/>
            </a:pPr>
            <a:endParaRPr lang="en-GB" sz="2000" b="1" dirty="0"/>
          </a:p>
          <a:p>
            <a:pPr marL="0" indent="0">
              <a:buNone/>
            </a:pPr>
            <a:endParaRPr lang="en-GB" sz="2000" b="1" dirty="0"/>
          </a:p>
          <a:p>
            <a:pPr marL="0" indent="0">
              <a:buNone/>
            </a:pPr>
            <a:r>
              <a:rPr lang="en-GB" b="1" dirty="0"/>
              <a:t>Pupil A met all 5 reading targets with significant improvements in their reading while Pupil B didn’t meet any of their reading targets. The difference between the two pupils reduced from 2 years and 4 months to 2 months in one academic year. </a:t>
            </a:r>
          </a:p>
          <a:p>
            <a:endParaRPr lang="en-GB" dirty="0"/>
          </a:p>
          <a:p>
            <a:pPr marL="0" indent="0">
              <a:buFont typeface="Wingdings 3" charset="2"/>
              <a:buNone/>
            </a:pPr>
            <a:endParaRPr lang="en-GB" dirty="0"/>
          </a:p>
          <a:p>
            <a:endParaRPr lang="en-GB" dirty="0"/>
          </a:p>
        </p:txBody>
      </p:sp>
      <p:graphicFrame>
        <p:nvGraphicFramePr>
          <p:cNvPr id="7" name="Table 6">
            <a:extLst>
              <a:ext uri="{FF2B5EF4-FFF2-40B4-BE49-F238E27FC236}">
                <a16:creationId xmlns:a16="http://schemas.microsoft.com/office/drawing/2014/main" id="{7BF53F63-7CF6-FD24-B121-2BABEDC6A16A}"/>
              </a:ext>
            </a:extLst>
          </p:cNvPr>
          <p:cNvGraphicFramePr>
            <a:graphicFrameLocks noGrp="1"/>
          </p:cNvGraphicFramePr>
          <p:nvPr/>
        </p:nvGraphicFramePr>
        <p:xfrm>
          <a:off x="272384" y="4075611"/>
          <a:ext cx="10055982" cy="1280160"/>
        </p:xfrm>
        <a:graphic>
          <a:graphicData uri="http://schemas.openxmlformats.org/drawingml/2006/table">
            <a:tbl>
              <a:tblPr firstRow="1" bandRow="1">
                <a:tableStyleId>{5C22544A-7EE6-4342-B048-85BDC9FD1C3A}</a:tableStyleId>
              </a:tblPr>
              <a:tblGrid>
                <a:gridCol w="1675997">
                  <a:extLst>
                    <a:ext uri="{9D8B030D-6E8A-4147-A177-3AD203B41FA5}">
                      <a16:colId xmlns:a16="http://schemas.microsoft.com/office/drawing/2014/main" val="2484350845"/>
                    </a:ext>
                  </a:extLst>
                </a:gridCol>
                <a:gridCol w="1675997">
                  <a:extLst>
                    <a:ext uri="{9D8B030D-6E8A-4147-A177-3AD203B41FA5}">
                      <a16:colId xmlns:a16="http://schemas.microsoft.com/office/drawing/2014/main" val="3047384617"/>
                    </a:ext>
                  </a:extLst>
                </a:gridCol>
                <a:gridCol w="1675997">
                  <a:extLst>
                    <a:ext uri="{9D8B030D-6E8A-4147-A177-3AD203B41FA5}">
                      <a16:colId xmlns:a16="http://schemas.microsoft.com/office/drawing/2014/main" val="1097246992"/>
                    </a:ext>
                  </a:extLst>
                </a:gridCol>
                <a:gridCol w="1675997">
                  <a:extLst>
                    <a:ext uri="{9D8B030D-6E8A-4147-A177-3AD203B41FA5}">
                      <a16:colId xmlns:a16="http://schemas.microsoft.com/office/drawing/2014/main" val="2940138547"/>
                    </a:ext>
                  </a:extLst>
                </a:gridCol>
                <a:gridCol w="1675997">
                  <a:extLst>
                    <a:ext uri="{9D8B030D-6E8A-4147-A177-3AD203B41FA5}">
                      <a16:colId xmlns:a16="http://schemas.microsoft.com/office/drawing/2014/main" val="1993888518"/>
                    </a:ext>
                  </a:extLst>
                </a:gridCol>
                <a:gridCol w="1675997">
                  <a:extLst>
                    <a:ext uri="{9D8B030D-6E8A-4147-A177-3AD203B41FA5}">
                      <a16:colId xmlns:a16="http://schemas.microsoft.com/office/drawing/2014/main" val="1966432357"/>
                    </a:ext>
                  </a:extLst>
                </a:gridCol>
              </a:tblGrid>
              <a:tr h="545246">
                <a:tc>
                  <a:txBody>
                    <a:bodyPr/>
                    <a:lstStyle/>
                    <a:p>
                      <a:r>
                        <a:rPr lang="en-GB" b="1" dirty="0">
                          <a:solidFill>
                            <a:schemeClr val="tx1"/>
                          </a:solidFill>
                        </a:rPr>
                        <a:t>Pupil A</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b="1" dirty="0">
                          <a:solidFill>
                            <a:schemeClr val="tx1"/>
                          </a:solidFill>
                        </a:rPr>
                        <a:t>6 years 8 months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b="1" dirty="0">
                          <a:solidFill>
                            <a:schemeClr val="tx1"/>
                          </a:solidFill>
                        </a:rPr>
                        <a:t>7 years 7 months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b="1" dirty="0">
                          <a:solidFill>
                            <a:schemeClr val="tx1"/>
                          </a:solidFill>
                        </a:rPr>
                        <a:t>8 years 1 month</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b="1" dirty="0">
                          <a:solidFill>
                            <a:schemeClr val="tx1"/>
                          </a:solidFill>
                        </a:rPr>
                        <a:t>8 years 3 months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b="1" dirty="0">
                          <a:solidFill>
                            <a:schemeClr val="tx1"/>
                          </a:solidFill>
                        </a:rPr>
                        <a:t>9 years 2 months</a:t>
                      </a:r>
                    </a:p>
                  </a:txBody>
                  <a:tcPr/>
                </a:tc>
                <a:extLst>
                  <a:ext uri="{0D108BD9-81ED-4DB2-BD59-A6C34878D82A}">
                    <a16:rowId xmlns:a16="http://schemas.microsoft.com/office/drawing/2014/main" val="389494321"/>
                  </a:ext>
                </a:extLst>
              </a:tr>
              <a:tr h="545246">
                <a:tc>
                  <a:txBody>
                    <a:bodyPr/>
                    <a:lstStyle/>
                    <a:p>
                      <a:r>
                        <a:rPr lang="en-GB" b="1" dirty="0">
                          <a:solidFill>
                            <a:schemeClr val="tx1"/>
                          </a:solidFill>
                        </a:rPr>
                        <a:t>Pupil B</a:t>
                      </a:r>
                    </a:p>
                  </a:txBody>
                  <a:tcPr/>
                </a:tc>
                <a:tc>
                  <a:txBody>
                    <a:bodyPr/>
                    <a:lstStyle/>
                    <a:p>
                      <a:r>
                        <a:rPr lang="en-GB" b="1" dirty="0">
                          <a:solidFill>
                            <a:schemeClr val="tx1"/>
                          </a:solidFill>
                        </a:rPr>
                        <a:t>9 years</a:t>
                      </a:r>
                    </a:p>
                  </a:txBody>
                  <a:tcPr/>
                </a:tc>
                <a:tc>
                  <a:txBody>
                    <a:bodyPr/>
                    <a:lstStyle/>
                    <a:p>
                      <a:r>
                        <a:rPr lang="en-GB" b="1" dirty="0">
                          <a:solidFill>
                            <a:schemeClr val="tx1"/>
                          </a:solidFill>
                        </a:rPr>
                        <a:t>9 years 2 months</a:t>
                      </a:r>
                    </a:p>
                  </a:txBody>
                  <a:tcPr/>
                </a:tc>
                <a:tc>
                  <a:txBody>
                    <a:bodyPr/>
                    <a:lstStyle/>
                    <a:p>
                      <a:r>
                        <a:rPr lang="en-GB" b="1" dirty="0">
                          <a:solidFill>
                            <a:schemeClr val="tx1"/>
                          </a:solidFill>
                        </a:rPr>
                        <a:t>9 years 7 months</a:t>
                      </a:r>
                    </a:p>
                  </a:txBody>
                  <a:tcPr/>
                </a:tc>
                <a:tc>
                  <a:txBody>
                    <a:bodyPr/>
                    <a:lstStyle/>
                    <a:p>
                      <a:r>
                        <a:rPr lang="en-GB" b="1" dirty="0">
                          <a:solidFill>
                            <a:schemeClr val="tx1"/>
                          </a:solidFill>
                        </a:rPr>
                        <a:t>9 years 5 months</a:t>
                      </a:r>
                    </a:p>
                  </a:txBody>
                  <a:tcPr/>
                </a:tc>
                <a:tc>
                  <a:txBody>
                    <a:bodyPr/>
                    <a:lstStyle/>
                    <a:p>
                      <a:r>
                        <a:rPr lang="en-GB" b="1" dirty="0">
                          <a:solidFill>
                            <a:schemeClr val="tx1"/>
                          </a:solidFill>
                        </a:rPr>
                        <a:t>9 years 4 months</a:t>
                      </a:r>
                    </a:p>
                  </a:txBody>
                  <a:tcPr/>
                </a:tc>
                <a:extLst>
                  <a:ext uri="{0D108BD9-81ED-4DB2-BD59-A6C34878D82A}">
                    <a16:rowId xmlns:a16="http://schemas.microsoft.com/office/drawing/2014/main" val="3988982688"/>
                  </a:ext>
                </a:extLst>
              </a:tr>
            </a:tbl>
          </a:graphicData>
        </a:graphic>
      </p:graphicFrame>
      <p:sp>
        <p:nvSpPr>
          <p:cNvPr id="8" name="TextBox 7">
            <a:extLst>
              <a:ext uri="{FF2B5EF4-FFF2-40B4-BE49-F238E27FC236}">
                <a16:creationId xmlns:a16="http://schemas.microsoft.com/office/drawing/2014/main" id="{EF99398B-AA69-375D-8CA1-5F96B4EC93B2}"/>
              </a:ext>
            </a:extLst>
          </p:cNvPr>
          <p:cNvSpPr txBox="1"/>
          <p:nvPr/>
        </p:nvSpPr>
        <p:spPr>
          <a:xfrm>
            <a:off x="9873673" y="255657"/>
            <a:ext cx="1683474" cy="707886"/>
          </a:xfrm>
          <a:prstGeom prst="rect">
            <a:avLst/>
          </a:prstGeom>
          <a:noFill/>
        </p:spPr>
        <p:txBody>
          <a:bodyPr wrap="none" rtlCol="0">
            <a:spAutoFit/>
          </a:bodyPr>
          <a:lstStyle/>
          <a:p>
            <a:r>
              <a:rPr lang="en-GB" sz="2000" b="1" dirty="0">
                <a:latin typeface="Bradley Hand ITC" panose="03070402050302030203" pitchFamily="66" charset="0"/>
              </a:rPr>
              <a:t>Learn to Love,</a:t>
            </a:r>
          </a:p>
          <a:p>
            <a:r>
              <a:rPr lang="en-GB" sz="2000" b="1" dirty="0">
                <a:latin typeface="Bradley Hand ITC" panose="03070402050302030203" pitchFamily="66" charset="0"/>
              </a:rPr>
              <a:t>Love to Learn </a:t>
            </a:r>
          </a:p>
        </p:txBody>
      </p:sp>
      <p:sp>
        <p:nvSpPr>
          <p:cNvPr id="10" name="Title 9">
            <a:extLst>
              <a:ext uri="{FF2B5EF4-FFF2-40B4-BE49-F238E27FC236}">
                <a16:creationId xmlns:a16="http://schemas.microsoft.com/office/drawing/2014/main" id="{BCA91758-4B10-6B71-F0A5-05DDF21C1D2D}"/>
              </a:ext>
            </a:extLst>
          </p:cNvPr>
          <p:cNvSpPr>
            <a:spLocks noGrp="1"/>
          </p:cNvSpPr>
          <p:nvPr>
            <p:ph type="title"/>
          </p:nvPr>
        </p:nvSpPr>
        <p:spPr/>
        <p:txBody>
          <a:bodyPr/>
          <a:lstStyle/>
          <a:p>
            <a:r>
              <a:rPr lang="en-GB" dirty="0"/>
              <a:t>SDP Focus</a:t>
            </a:r>
          </a:p>
        </p:txBody>
      </p:sp>
    </p:spTree>
    <p:extLst>
      <p:ext uri="{BB962C8B-B14F-4D97-AF65-F5344CB8AC3E}">
        <p14:creationId xmlns:p14="http://schemas.microsoft.com/office/powerpoint/2010/main" val="41568699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97F40-F408-949E-B623-4370599628F2}"/>
              </a:ext>
            </a:extLst>
          </p:cNvPr>
          <p:cNvSpPr>
            <a:spLocks noGrp="1"/>
          </p:cNvSpPr>
          <p:nvPr>
            <p:ph type="title"/>
          </p:nvPr>
        </p:nvSpPr>
        <p:spPr/>
        <p:txBody>
          <a:bodyPr/>
          <a:lstStyle/>
          <a:p>
            <a:r>
              <a:rPr lang="en-GB" dirty="0"/>
              <a:t>SDP Focus 2025/26</a:t>
            </a:r>
          </a:p>
        </p:txBody>
      </p:sp>
      <p:sp>
        <p:nvSpPr>
          <p:cNvPr id="3" name="Content Placeholder 2">
            <a:extLst>
              <a:ext uri="{FF2B5EF4-FFF2-40B4-BE49-F238E27FC236}">
                <a16:creationId xmlns:a16="http://schemas.microsoft.com/office/drawing/2014/main" id="{78B9676C-80A7-FD8C-D57F-A109F5CC510E}"/>
              </a:ext>
            </a:extLst>
          </p:cNvPr>
          <p:cNvSpPr>
            <a:spLocks noGrp="1"/>
          </p:cNvSpPr>
          <p:nvPr>
            <p:ph idx="1"/>
          </p:nvPr>
        </p:nvSpPr>
        <p:spPr>
          <a:xfrm>
            <a:off x="677334" y="1714275"/>
            <a:ext cx="8596668" cy="3880773"/>
          </a:xfrm>
        </p:spPr>
        <p:txBody>
          <a:bodyPr vert="horz" lIns="91440" tIns="45720" rIns="91440" bIns="45720" rtlCol="0" anchor="t">
            <a:noAutofit/>
          </a:bodyPr>
          <a:lstStyle/>
          <a:p>
            <a:pPr marL="0" indent="0">
              <a:buNone/>
            </a:pPr>
            <a:r>
              <a:rPr lang="en-GB" sz="2400" dirty="0"/>
              <a:t>One area of our School Development Plan for this year will be focusing on Well Being.  Part of this will be introducing our word for the year -</a:t>
            </a:r>
          </a:p>
          <a:p>
            <a:pPr marL="0" indent="0">
              <a:buNone/>
            </a:pPr>
            <a:endParaRPr lang="en-GB" sz="2400" dirty="0"/>
          </a:p>
          <a:p>
            <a:pPr marL="0" indent="0">
              <a:buNone/>
            </a:pPr>
            <a:r>
              <a:rPr lang="en-GB" sz="4000" dirty="0"/>
              <a:t>POSITIVITY</a:t>
            </a:r>
          </a:p>
        </p:txBody>
      </p:sp>
    </p:spTree>
    <p:extLst>
      <p:ext uri="{BB962C8B-B14F-4D97-AF65-F5344CB8AC3E}">
        <p14:creationId xmlns:p14="http://schemas.microsoft.com/office/powerpoint/2010/main" val="4161211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800" dirty="0"/>
              <a:t>School Vision</a:t>
            </a:r>
            <a:endParaRPr lang="en-GB" dirty="0"/>
          </a:p>
        </p:txBody>
      </p:sp>
      <p:sp>
        <p:nvSpPr>
          <p:cNvPr id="3" name="Content Placeholder 2"/>
          <p:cNvSpPr>
            <a:spLocks noGrp="1"/>
          </p:cNvSpPr>
          <p:nvPr>
            <p:ph idx="1"/>
          </p:nvPr>
        </p:nvSpPr>
        <p:spPr/>
        <p:txBody>
          <a:bodyPr>
            <a:normAutofit/>
          </a:bodyPr>
          <a:lstStyle/>
          <a:p>
            <a:pPr marL="0" indent="0">
              <a:buNone/>
            </a:pPr>
            <a:r>
              <a:rPr lang="en-GB" sz="2800" dirty="0"/>
              <a:t>At Kircubbin Integrated Primary School we firmly believe that </a:t>
            </a:r>
            <a:r>
              <a:rPr lang="en-GB" sz="2800" i="1" dirty="0"/>
              <a:t>we all need to love and be loved.  </a:t>
            </a:r>
            <a:r>
              <a:rPr lang="en-GB" sz="2800" dirty="0"/>
              <a:t>Through core integrated principles of </a:t>
            </a:r>
            <a:r>
              <a:rPr lang="en-GB" sz="2800" i="1" dirty="0"/>
              <a:t>equality, faith and values, parental involvement and social responsibility</a:t>
            </a:r>
            <a:r>
              <a:rPr lang="en-GB" sz="2800" dirty="0"/>
              <a:t> we aim to ensure all within our school community are </a:t>
            </a:r>
            <a:r>
              <a:rPr lang="en-GB" sz="2800" b="1" i="1" dirty="0"/>
              <a:t>valued, respected and loved</a:t>
            </a:r>
            <a:r>
              <a:rPr lang="en-GB" sz="2800" dirty="0"/>
              <a:t>.  In learning to love, our children can love to learn and </a:t>
            </a:r>
            <a:r>
              <a:rPr lang="en-GB" sz="2800" i="1" dirty="0"/>
              <a:t>achieve their full potential</a:t>
            </a:r>
            <a:r>
              <a:rPr lang="en-GB" sz="2800" dirty="0"/>
              <a:t>. </a:t>
            </a:r>
          </a:p>
          <a:p>
            <a:pPr marL="0" indent="0">
              <a:buNone/>
            </a:pPr>
            <a:endParaRPr lang="en-GB" sz="44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4" name="TextBox 3"/>
          <p:cNvSpPr txBox="1"/>
          <p:nvPr/>
        </p:nvSpPr>
        <p:spPr>
          <a:xfrm>
            <a:off x="9873673" y="255657"/>
            <a:ext cx="1683474" cy="707886"/>
          </a:xfrm>
          <a:prstGeom prst="rect">
            <a:avLst/>
          </a:prstGeom>
          <a:noFill/>
        </p:spPr>
        <p:txBody>
          <a:bodyPr wrap="none" rtlCol="0">
            <a:spAutoFit/>
          </a:bodyPr>
          <a:lstStyle/>
          <a:p>
            <a:r>
              <a:rPr lang="en-GB" sz="2000" b="1" dirty="0">
                <a:latin typeface="Bradley Hand ITC" panose="03070402050302030203" pitchFamily="66" charset="0"/>
              </a:rPr>
              <a:t>Learn to Love,</a:t>
            </a:r>
          </a:p>
          <a:p>
            <a:r>
              <a:rPr lang="en-GB" sz="2000" b="1" dirty="0">
                <a:latin typeface="Bradley Hand ITC" panose="03070402050302030203" pitchFamily="66" charset="0"/>
              </a:rPr>
              <a:t>Love to Learn </a:t>
            </a:r>
          </a:p>
        </p:txBody>
      </p:sp>
    </p:spTree>
    <p:extLst>
      <p:ext uri="{BB962C8B-B14F-4D97-AF65-F5344CB8AC3E}">
        <p14:creationId xmlns:p14="http://schemas.microsoft.com/office/powerpoint/2010/main" val="23817643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Homework</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Content Placeholder 2"/>
          <p:cNvSpPr txBox="1">
            <a:spLocks/>
          </p:cNvSpPr>
          <p:nvPr/>
        </p:nvSpPr>
        <p:spPr>
          <a:xfrm>
            <a:off x="807962" y="1369197"/>
            <a:ext cx="10399969" cy="3880773"/>
          </a:xfrm>
          <a:prstGeom prst="rect">
            <a:avLst/>
          </a:prstGeom>
        </p:spPr>
        <p:txBody>
          <a:bodyPr vert="horz" lIns="91440" tIns="45720" rIns="91440" bIns="45720" rtlCol="0" anchor="t">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GB" sz="2800" b="1" dirty="0"/>
          </a:p>
          <a:p>
            <a:r>
              <a:rPr lang="en-GB" sz="2800" dirty="0"/>
              <a:t>Starting from </a:t>
            </a:r>
            <a:r>
              <a:rPr lang="en-GB" sz="2800" dirty="0">
                <a:solidFill>
                  <a:schemeClr val="tx1"/>
                </a:solidFill>
              </a:rPr>
              <a:t>Monday 8th September </a:t>
            </a:r>
            <a:r>
              <a:rPr lang="en-GB" sz="2800" dirty="0"/>
              <a:t>(Reading this week)</a:t>
            </a:r>
          </a:p>
          <a:p>
            <a:r>
              <a:rPr lang="en-GB" sz="2800" dirty="0"/>
              <a:t>Monday- Literacy/Numeracy/Reading/</a:t>
            </a:r>
            <a:r>
              <a:rPr lang="en-GB" sz="2800" dirty="0">
                <a:solidFill>
                  <a:schemeClr val="bg2">
                    <a:lumMod val="25000"/>
                  </a:schemeClr>
                </a:solidFill>
              </a:rPr>
              <a:t>Frequency Words.</a:t>
            </a:r>
          </a:p>
          <a:p>
            <a:r>
              <a:rPr lang="en-GB" sz="2800" dirty="0"/>
              <a:t>Collected in on a Thursday.</a:t>
            </a:r>
          </a:p>
          <a:p>
            <a:r>
              <a:rPr lang="en-GB" sz="2800" dirty="0"/>
              <a:t>Encourage pupils to take pride in all their work, including homework. </a:t>
            </a:r>
          </a:p>
          <a:p>
            <a:r>
              <a:rPr lang="en-GB" sz="2800" dirty="0"/>
              <a:t>Please sign homework when it is completed.</a:t>
            </a:r>
            <a:endParaRPr lang="en-GB" dirty="0"/>
          </a:p>
          <a:p>
            <a:pPr marL="0" indent="0">
              <a:buFont typeface="Wingdings 3" charset="2"/>
              <a:buNone/>
            </a:pPr>
            <a:endParaRPr lang="en-GB" dirty="0"/>
          </a:p>
          <a:p>
            <a:endParaRPr lang="en-GB" dirty="0"/>
          </a:p>
        </p:txBody>
      </p:sp>
    </p:spTree>
    <p:extLst>
      <p:ext uri="{BB962C8B-B14F-4D97-AF65-F5344CB8AC3E}">
        <p14:creationId xmlns:p14="http://schemas.microsoft.com/office/powerpoint/2010/main" val="39511698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Homework Completion</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Content Placeholder 2"/>
          <p:cNvSpPr txBox="1">
            <a:spLocks/>
          </p:cNvSpPr>
          <p:nvPr/>
        </p:nvSpPr>
        <p:spPr>
          <a:xfrm>
            <a:off x="275552" y="1767515"/>
            <a:ext cx="10399969"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endParaRPr lang="en-GB" sz="2800" b="1" dirty="0"/>
          </a:p>
          <a:p>
            <a:pPr marL="0" indent="0">
              <a:buFont typeface="Wingdings 3" charset="2"/>
              <a:buNone/>
            </a:pPr>
            <a:r>
              <a:rPr lang="en-GB" sz="2800" dirty="0"/>
              <a:t>Homework Completion is monitored and recorded each week.</a:t>
            </a:r>
          </a:p>
          <a:p>
            <a:pPr marL="0" indent="0">
              <a:buFont typeface="Wingdings 3" charset="2"/>
              <a:buNone/>
            </a:pPr>
            <a:r>
              <a:rPr lang="en-GB" sz="2800" dirty="0"/>
              <a:t>This will be recorded on your child’s annual report in June. </a:t>
            </a:r>
          </a:p>
          <a:p>
            <a:endParaRPr lang="en-GB" dirty="0"/>
          </a:p>
        </p:txBody>
      </p:sp>
    </p:spTree>
    <p:extLst>
      <p:ext uri="{BB962C8B-B14F-4D97-AF65-F5344CB8AC3E}">
        <p14:creationId xmlns:p14="http://schemas.microsoft.com/office/powerpoint/2010/main" val="42670596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Homework</a:t>
            </a:r>
          </a:p>
        </p:txBody>
      </p:sp>
      <p:sp>
        <p:nvSpPr>
          <p:cNvPr id="3" name="Content Placeholder 2"/>
          <p:cNvSpPr>
            <a:spLocks noGrp="1"/>
          </p:cNvSpPr>
          <p:nvPr>
            <p:ph idx="1"/>
          </p:nvPr>
        </p:nvSpPr>
        <p:spPr>
          <a:xfrm>
            <a:off x="677334" y="1559697"/>
            <a:ext cx="10399969" cy="3880773"/>
          </a:xfrm>
        </p:spPr>
        <p:txBody>
          <a:bodyPr/>
          <a:lstStyle/>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367253683"/>
              </p:ext>
            </p:extLst>
          </p:nvPr>
        </p:nvGraphicFramePr>
        <p:xfrm>
          <a:off x="769302" y="1442682"/>
          <a:ext cx="9434965" cy="4093760"/>
        </p:xfrm>
        <a:graphic>
          <a:graphicData uri="http://schemas.openxmlformats.org/drawingml/2006/table">
            <a:tbl>
              <a:tblPr firstRow="1" firstCol="1" lastRow="1" lastCol="1" bandRow="1" bandCol="1">
                <a:tableStyleId>{5C22544A-7EE6-4342-B048-85BDC9FD1C3A}</a:tableStyleId>
              </a:tblPr>
              <a:tblGrid>
                <a:gridCol w="1270066">
                  <a:extLst>
                    <a:ext uri="{9D8B030D-6E8A-4147-A177-3AD203B41FA5}">
                      <a16:colId xmlns:a16="http://schemas.microsoft.com/office/drawing/2014/main" val="1736679855"/>
                    </a:ext>
                  </a:extLst>
                </a:gridCol>
                <a:gridCol w="1087677">
                  <a:extLst>
                    <a:ext uri="{9D8B030D-6E8A-4147-A177-3AD203B41FA5}">
                      <a16:colId xmlns:a16="http://schemas.microsoft.com/office/drawing/2014/main" val="3582215436"/>
                    </a:ext>
                  </a:extLst>
                </a:gridCol>
                <a:gridCol w="1179537">
                  <a:extLst>
                    <a:ext uri="{9D8B030D-6E8A-4147-A177-3AD203B41FA5}">
                      <a16:colId xmlns:a16="http://schemas.microsoft.com/office/drawing/2014/main" val="1064589759"/>
                    </a:ext>
                  </a:extLst>
                </a:gridCol>
                <a:gridCol w="1179537">
                  <a:extLst>
                    <a:ext uri="{9D8B030D-6E8A-4147-A177-3AD203B41FA5}">
                      <a16:colId xmlns:a16="http://schemas.microsoft.com/office/drawing/2014/main" val="1250944717"/>
                    </a:ext>
                  </a:extLst>
                </a:gridCol>
                <a:gridCol w="1179537">
                  <a:extLst>
                    <a:ext uri="{9D8B030D-6E8A-4147-A177-3AD203B41FA5}">
                      <a16:colId xmlns:a16="http://schemas.microsoft.com/office/drawing/2014/main" val="1916955113"/>
                    </a:ext>
                  </a:extLst>
                </a:gridCol>
                <a:gridCol w="1179537">
                  <a:extLst>
                    <a:ext uri="{9D8B030D-6E8A-4147-A177-3AD203B41FA5}">
                      <a16:colId xmlns:a16="http://schemas.microsoft.com/office/drawing/2014/main" val="1381887267"/>
                    </a:ext>
                  </a:extLst>
                </a:gridCol>
                <a:gridCol w="1179537">
                  <a:extLst>
                    <a:ext uri="{9D8B030D-6E8A-4147-A177-3AD203B41FA5}">
                      <a16:colId xmlns:a16="http://schemas.microsoft.com/office/drawing/2014/main" val="1598270441"/>
                    </a:ext>
                  </a:extLst>
                </a:gridCol>
                <a:gridCol w="1179537">
                  <a:extLst>
                    <a:ext uri="{9D8B030D-6E8A-4147-A177-3AD203B41FA5}">
                      <a16:colId xmlns:a16="http://schemas.microsoft.com/office/drawing/2014/main" val="3480649632"/>
                    </a:ext>
                  </a:extLst>
                </a:gridCol>
              </a:tblGrid>
              <a:tr h="355979">
                <a:tc>
                  <a:txBody>
                    <a:bodyPr/>
                    <a:lstStyle/>
                    <a:p>
                      <a:pPr algn="ctr">
                        <a:spcAft>
                          <a:spcPts val="0"/>
                        </a:spcAft>
                      </a:pPr>
                      <a:r>
                        <a:rPr lang="en-GB" sz="1000" dirty="0">
                          <a:effectLst/>
                        </a:rPr>
                        <a:t>Titles / Year Groups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1</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2</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3</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4</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5</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6</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7</a:t>
                      </a:r>
                      <a:endParaRPr lang="en-GB" sz="1100">
                        <a:effectLst/>
                        <a:latin typeface="Times New Roman" panose="02020603050405020304" pitchFamily="18" charset="0"/>
                        <a:ea typeface="Times New Roman" panose="02020603050405020304" pitchFamily="18" charset="0"/>
                      </a:endParaRPr>
                    </a:p>
                  </a:txBody>
                  <a:tcPr marL="65500" marR="65500" marT="0" marB="0"/>
                </a:tc>
                <a:extLst>
                  <a:ext uri="{0D108BD9-81ED-4DB2-BD59-A6C34878D82A}">
                    <a16:rowId xmlns:a16="http://schemas.microsoft.com/office/drawing/2014/main" val="4004276900"/>
                  </a:ext>
                </a:extLst>
              </a:tr>
              <a:tr h="711958">
                <a:tc>
                  <a:txBody>
                    <a:bodyPr/>
                    <a:lstStyle/>
                    <a:p>
                      <a:pPr algn="ctr">
                        <a:spcAft>
                          <a:spcPts val="0"/>
                        </a:spcAft>
                      </a:pPr>
                      <a:r>
                        <a:rPr lang="en-GB" sz="1000">
                          <a:effectLst/>
                        </a:rPr>
                        <a:t>Time Spent per night</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Up to 20mins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dirty="0">
                          <a:effectLst/>
                        </a:rPr>
                        <a:t>Up to 20mins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Up to 25-30mins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Up to 25-30mins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Up to 30-40mins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Up to 40-45mins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b="0">
                          <a:solidFill>
                            <a:schemeClr val="tx1"/>
                          </a:solidFill>
                          <a:effectLst/>
                        </a:rPr>
                        <a:t>Up to 40-45mins</a:t>
                      </a:r>
                      <a:endParaRPr lang="en-GB" sz="1100" b="0">
                        <a:solidFill>
                          <a:schemeClr val="tx1"/>
                        </a:solidFill>
                        <a:effectLst/>
                        <a:latin typeface="Times New Roman" panose="02020603050405020304" pitchFamily="18" charset="0"/>
                        <a:ea typeface="Times New Roman" panose="02020603050405020304" pitchFamily="18" charset="0"/>
                      </a:endParaRPr>
                    </a:p>
                  </a:txBody>
                  <a:tcPr marL="65500" marR="65500" marT="0" marB="0"/>
                </a:tc>
                <a:extLst>
                  <a:ext uri="{0D108BD9-81ED-4DB2-BD59-A6C34878D82A}">
                    <a16:rowId xmlns:a16="http://schemas.microsoft.com/office/drawing/2014/main" val="1241445424"/>
                  </a:ext>
                </a:extLst>
              </a:tr>
              <a:tr h="533969">
                <a:tc>
                  <a:txBody>
                    <a:bodyPr/>
                    <a:lstStyle/>
                    <a:p>
                      <a:pPr algn="ctr">
                        <a:spcAft>
                          <a:spcPts val="0"/>
                        </a:spcAft>
                      </a:pPr>
                      <a:r>
                        <a:rPr lang="en-GB" sz="1000">
                          <a:effectLst/>
                        </a:rPr>
                        <a:t>Spellings</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latin typeface="+mj-lt"/>
                        </a:rPr>
                        <a:t>N/A</a:t>
                      </a:r>
                      <a:endParaRPr lang="en-GB" sz="1100" dirty="0">
                        <a:effectLst/>
                        <a:latin typeface="+mj-lt"/>
                        <a:ea typeface="Times New Roman" panose="02020603050405020304" pitchFamily="18" charset="0"/>
                      </a:endParaRPr>
                    </a:p>
                  </a:txBody>
                  <a:tcPr marL="65500" marR="65500" marT="0" marB="0"/>
                </a:tc>
                <a:tc>
                  <a:txBody>
                    <a:bodyPr/>
                    <a:lstStyle/>
                    <a:p>
                      <a:pPr>
                        <a:spcAft>
                          <a:spcPts val="0"/>
                        </a:spcAft>
                      </a:pPr>
                      <a:r>
                        <a:rPr lang="en-GB" sz="1000" dirty="0">
                          <a:effectLst/>
                          <a:latin typeface="+mj-lt"/>
                          <a:ea typeface="Times New Roman" panose="02020603050405020304" pitchFamily="18" charset="0"/>
                        </a:rPr>
                        <a:t>Daily (learning and writing tricky words)</a:t>
                      </a:r>
                      <a:endParaRPr lang="en-GB" sz="1100" dirty="0">
                        <a:effectLst/>
                        <a:latin typeface="+mj-lt"/>
                        <a:ea typeface="Times New Roman" panose="02020603050405020304" pitchFamily="18" charset="0"/>
                      </a:endParaRPr>
                    </a:p>
                  </a:txBody>
                  <a:tcPr marL="65500" marR="65500" marT="0" marB="0"/>
                </a:tc>
                <a:tc>
                  <a:txBody>
                    <a:bodyPr/>
                    <a:lstStyle/>
                    <a:p>
                      <a:pPr>
                        <a:spcAft>
                          <a:spcPts val="0"/>
                        </a:spcAft>
                      </a:pPr>
                      <a:r>
                        <a:rPr lang="en-GB" sz="1000" dirty="0">
                          <a:effectLst/>
                        </a:rPr>
                        <a:t>Daily (learning and written) </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Daily (learning and written)</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Daily (learning and written)</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Daily (learning and written)</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b="0">
                          <a:solidFill>
                            <a:schemeClr val="tx1"/>
                          </a:solidFill>
                          <a:effectLst/>
                        </a:rPr>
                        <a:t>Daily (learning and written)</a:t>
                      </a:r>
                      <a:endParaRPr lang="en-GB" sz="1100" b="0">
                        <a:solidFill>
                          <a:schemeClr val="tx1"/>
                        </a:solidFill>
                        <a:effectLst/>
                        <a:latin typeface="Times New Roman" panose="02020603050405020304" pitchFamily="18" charset="0"/>
                        <a:ea typeface="Times New Roman" panose="02020603050405020304" pitchFamily="18" charset="0"/>
                      </a:endParaRPr>
                    </a:p>
                  </a:txBody>
                  <a:tcPr marL="65500" marR="65500" marT="0" marB="0"/>
                </a:tc>
                <a:extLst>
                  <a:ext uri="{0D108BD9-81ED-4DB2-BD59-A6C34878D82A}">
                    <a16:rowId xmlns:a16="http://schemas.microsoft.com/office/drawing/2014/main" val="802983632"/>
                  </a:ext>
                </a:extLst>
              </a:tr>
              <a:tr h="889948">
                <a:tc>
                  <a:txBody>
                    <a:bodyPr/>
                    <a:lstStyle/>
                    <a:p>
                      <a:pPr algn="ctr">
                        <a:spcAft>
                          <a:spcPts val="0"/>
                        </a:spcAft>
                      </a:pPr>
                      <a:r>
                        <a:rPr lang="en-GB" sz="1000" dirty="0">
                          <a:effectLst/>
                        </a:rPr>
                        <a:t>Guided Reading/</a:t>
                      </a:r>
                    </a:p>
                    <a:p>
                      <a:pPr algn="ctr">
                        <a:spcAft>
                          <a:spcPts val="0"/>
                        </a:spcAft>
                      </a:pPr>
                      <a:r>
                        <a:rPr lang="en-GB" sz="1000" dirty="0">
                          <a:effectLst/>
                        </a:rPr>
                        <a:t>Accelerated Reader</a:t>
                      </a:r>
                      <a:endParaRPr lang="en-GB" sz="1100" dirty="0">
                        <a:effectLst/>
                      </a:endParaRPr>
                    </a:p>
                    <a:p>
                      <a:pPr algn="ctr">
                        <a:spcAft>
                          <a:spcPts val="0"/>
                        </a:spcAft>
                      </a:pPr>
                      <a:r>
                        <a:rPr lang="en-GB" sz="1000" dirty="0">
                          <a:effectLst/>
                        </a:rPr>
                        <a:t> </a:t>
                      </a:r>
                      <a:endParaRPr lang="en-GB" sz="1100" dirty="0">
                        <a:effectLst/>
                      </a:endParaRPr>
                    </a:p>
                    <a:p>
                      <a:pPr algn="ctr">
                        <a:spcAft>
                          <a:spcPts val="0"/>
                        </a:spcAft>
                      </a:pPr>
                      <a:r>
                        <a:rPr lang="en-GB" sz="1000" dirty="0">
                          <a:effectLst/>
                        </a:rPr>
                        <a:t> </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As reading emerges, Reading 4 nights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Reading 4 nights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Reading 4 nights</a:t>
                      </a:r>
                      <a:endParaRPr lang="en-GB" sz="1100" dirty="0">
                        <a:effectLst/>
                      </a:endParaRPr>
                    </a:p>
                    <a:p>
                      <a:pPr>
                        <a:spcAft>
                          <a:spcPts val="0"/>
                        </a:spcAft>
                      </a:pPr>
                      <a:r>
                        <a:rPr lang="en-GB" sz="1000" dirty="0">
                          <a:effectLst/>
                        </a:rPr>
                        <a:t>(15mins)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Reading 4 nights</a:t>
                      </a:r>
                      <a:endParaRPr lang="en-GB" sz="1100" dirty="0">
                        <a:effectLst/>
                      </a:endParaRPr>
                    </a:p>
                    <a:p>
                      <a:pPr>
                        <a:spcAft>
                          <a:spcPts val="0"/>
                        </a:spcAft>
                      </a:pPr>
                      <a:r>
                        <a:rPr lang="en-GB" sz="1000" dirty="0">
                          <a:effectLst/>
                        </a:rPr>
                        <a:t>(15mins)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Reading 4 nights</a:t>
                      </a:r>
                      <a:endParaRPr lang="en-GB" sz="1100" dirty="0">
                        <a:effectLst/>
                      </a:endParaRPr>
                    </a:p>
                    <a:p>
                      <a:pPr>
                        <a:spcAft>
                          <a:spcPts val="0"/>
                        </a:spcAft>
                      </a:pPr>
                      <a:r>
                        <a:rPr lang="en-GB" sz="1000">
                          <a:effectLst/>
                        </a:rPr>
                        <a:t>(20mins)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Reading 4 nights</a:t>
                      </a:r>
                      <a:endParaRPr lang="en-GB" sz="1100">
                        <a:effectLst/>
                      </a:endParaRPr>
                    </a:p>
                    <a:p>
                      <a:pPr>
                        <a:spcAft>
                          <a:spcPts val="0"/>
                        </a:spcAft>
                      </a:pPr>
                      <a:r>
                        <a:rPr lang="en-GB" sz="1000">
                          <a:effectLst/>
                        </a:rPr>
                        <a:t>(20mins)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b="0">
                          <a:solidFill>
                            <a:schemeClr val="tx1"/>
                          </a:solidFill>
                          <a:effectLst/>
                        </a:rPr>
                        <a:t>Reading 4 nights</a:t>
                      </a:r>
                      <a:endParaRPr lang="en-GB" sz="1100" b="0">
                        <a:solidFill>
                          <a:schemeClr val="tx1"/>
                        </a:solidFill>
                        <a:effectLst/>
                      </a:endParaRPr>
                    </a:p>
                    <a:p>
                      <a:pPr>
                        <a:spcAft>
                          <a:spcPts val="0"/>
                        </a:spcAft>
                      </a:pPr>
                      <a:r>
                        <a:rPr lang="en-GB" sz="1000" b="0">
                          <a:solidFill>
                            <a:schemeClr val="tx1"/>
                          </a:solidFill>
                          <a:effectLst/>
                        </a:rPr>
                        <a:t>(20mins)</a:t>
                      </a:r>
                      <a:endParaRPr lang="en-GB" sz="1100" b="0">
                        <a:solidFill>
                          <a:schemeClr val="tx1"/>
                        </a:solidFill>
                        <a:effectLst/>
                        <a:latin typeface="Times New Roman" panose="02020603050405020304" pitchFamily="18" charset="0"/>
                        <a:ea typeface="Times New Roman" panose="02020603050405020304" pitchFamily="18" charset="0"/>
                      </a:endParaRPr>
                    </a:p>
                  </a:txBody>
                  <a:tcPr marL="65500" marR="65500" marT="0" marB="0"/>
                </a:tc>
                <a:extLst>
                  <a:ext uri="{0D108BD9-81ED-4DB2-BD59-A6C34878D82A}">
                    <a16:rowId xmlns:a16="http://schemas.microsoft.com/office/drawing/2014/main" val="325198297"/>
                  </a:ext>
                </a:extLst>
              </a:tr>
              <a:tr h="889948">
                <a:tc>
                  <a:txBody>
                    <a:bodyPr/>
                    <a:lstStyle/>
                    <a:p>
                      <a:pPr algn="ctr">
                        <a:spcAft>
                          <a:spcPts val="0"/>
                        </a:spcAft>
                      </a:pPr>
                      <a:r>
                        <a:rPr lang="en-GB" sz="1000">
                          <a:effectLst/>
                        </a:rPr>
                        <a:t>Written</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latin typeface="Times New Roman" panose="02020603050405020304" pitchFamily="18" charset="0"/>
                        <a:ea typeface="Times New Roman" panose="02020603050405020304" pitchFamily="18" charset="0"/>
                      </a:endParaRPr>
                    </a:p>
                  </a:txBody>
                  <a:tcPr marL="65500" marR="65500" marT="0" marB="0"/>
                </a:tc>
                <a:tc gridSpan="2">
                  <a:txBody>
                    <a:bodyPr/>
                    <a:lstStyle/>
                    <a:p>
                      <a:pPr>
                        <a:spcAft>
                          <a:spcPts val="0"/>
                        </a:spcAft>
                      </a:pPr>
                      <a:r>
                        <a:rPr lang="en-GB" sz="1000" dirty="0">
                          <a:effectLst/>
                        </a:rPr>
                        <a:t>Literacy/Numeracy </a:t>
                      </a:r>
                    </a:p>
                    <a:p>
                      <a:pPr>
                        <a:spcAft>
                          <a:spcPts val="0"/>
                        </a:spcAft>
                      </a:pPr>
                      <a:r>
                        <a:rPr lang="en-GB" sz="1000" dirty="0">
                          <a:effectLst/>
                        </a:rPr>
                        <a:t>(To include topic related </a:t>
                      </a:r>
                      <a:r>
                        <a:rPr lang="en-GB" sz="1000" dirty="0" err="1">
                          <a:effectLst/>
                        </a:rPr>
                        <a:t>homeworks</a:t>
                      </a:r>
                      <a:r>
                        <a:rPr lang="en-GB" sz="1000" dirty="0">
                          <a:effectLst/>
                        </a:rPr>
                        <a:t>)</a:t>
                      </a:r>
                      <a:endParaRPr lang="en-GB" sz="1100" dirty="0">
                        <a:effectLst/>
                      </a:endParaRPr>
                    </a:p>
                  </a:txBody>
                  <a:tcPr marL="65500" marR="65500" marT="0" marB="0"/>
                </a:tc>
                <a:tc hMerge="1">
                  <a:txBody>
                    <a:bodyPr/>
                    <a:lstStyle/>
                    <a:p>
                      <a:endParaRPr lang="en-GB"/>
                    </a:p>
                  </a:txBody>
                  <a:tcPr/>
                </a:tc>
                <a:tc gridSpan="5">
                  <a:txBody>
                    <a:bodyPr/>
                    <a:lstStyle/>
                    <a:p>
                      <a:pPr>
                        <a:spcAft>
                          <a:spcPts val="0"/>
                        </a:spcAft>
                      </a:pPr>
                      <a:r>
                        <a:rPr lang="en-GB" sz="1000" b="0" dirty="0">
                          <a:solidFill>
                            <a:schemeClr val="tx1"/>
                          </a:solidFill>
                          <a:effectLst/>
                        </a:rPr>
                        <a:t>Literacy/Numeracy </a:t>
                      </a:r>
                    </a:p>
                    <a:p>
                      <a:pPr>
                        <a:spcAft>
                          <a:spcPts val="0"/>
                        </a:spcAft>
                      </a:pPr>
                      <a:r>
                        <a:rPr lang="en-GB" sz="1000" b="0" dirty="0">
                          <a:solidFill>
                            <a:schemeClr val="tx1"/>
                          </a:solidFill>
                          <a:effectLst/>
                        </a:rPr>
                        <a:t>(To include</a:t>
                      </a:r>
                      <a:r>
                        <a:rPr lang="en-GB" sz="1000" b="0" baseline="0" dirty="0">
                          <a:solidFill>
                            <a:schemeClr val="tx1"/>
                          </a:solidFill>
                          <a:effectLst/>
                        </a:rPr>
                        <a:t> topic related </a:t>
                      </a:r>
                      <a:r>
                        <a:rPr lang="en-GB" sz="1000" b="0" baseline="0" dirty="0" err="1">
                          <a:solidFill>
                            <a:schemeClr val="tx1"/>
                          </a:solidFill>
                          <a:effectLst/>
                        </a:rPr>
                        <a:t>homeworks</a:t>
                      </a:r>
                      <a:r>
                        <a:rPr lang="en-GB" sz="1000" b="0" baseline="0" dirty="0">
                          <a:solidFill>
                            <a:schemeClr val="tx1"/>
                          </a:solidFill>
                          <a:effectLst/>
                        </a:rPr>
                        <a:t>)</a:t>
                      </a:r>
                      <a:endParaRPr lang="en-GB" sz="1100" b="0" dirty="0">
                        <a:solidFill>
                          <a:schemeClr val="tx1"/>
                        </a:solidFill>
                        <a:effectLst/>
                      </a:endParaRPr>
                    </a:p>
                  </a:txBody>
                  <a:tcPr marL="65500" marR="6550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555004963"/>
                  </a:ext>
                </a:extLst>
              </a:tr>
              <a:tr h="711958">
                <a:tc>
                  <a:txBody>
                    <a:bodyPr/>
                    <a:lstStyle/>
                    <a:p>
                      <a:pPr algn="ctr">
                        <a:spcAft>
                          <a:spcPts val="0"/>
                        </a:spcAft>
                      </a:pPr>
                      <a:r>
                        <a:rPr lang="en-GB" sz="1000">
                          <a:effectLst/>
                        </a:rPr>
                        <a:t>Learning</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Reinforcement of letters, words and numbers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Sounds and tricky words </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Tables </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Tables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Tables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Tables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b="0" dirty="0">
                          <a:solidFill>
                            <a:schemeClr val="bg1"/>
                          </a:solidFill>
                          <a:effectLst/>
                        </a:rPr>
                        <a:t>Tables</a:t>
                      </a:r>
                      <a:endParaRPr lang="en-GB" sz="1100" b="0" dirty="0">
                        <a:solidFill>
                          <a:schemeClr val="bg1"/>
                        </a:solidFill>
                        <a:effectLst/>
                        <a:latin typeface="Times New Roman" panose="02020603050405020304" pitchFamily="18" charset="0"/>
                        <a:ea typeface="Times New Roman" panose="02020603050405020304" pitchFamily="18" charset="0"/>
                      </a:endParaRPr>
                    </a:p>
                  </a:txBody>
                  <a:tcPr marL="65500" marR="65500" marT="0" marB="0"/>
                </a:tc>
                <a:extLst>
                  <a:ext uri="{0D108BD9-81ED-4DB2-BD59-A6C34878D82A}">
                    <a16:rowId xmlns:a16="http://schemas.microsoft.com/office/drawing/2014/main" val="1495230195"/>
                  </a:ext>
                </a:extLst>
              </a:tr>
            </a:tbl>
          </a:graphicData>
        </a:graphic>
      </p:graphicFrame>
    </p:spTree>
    <p:extLst>
      <p:ext uri="{BB962C8B-B14F-4D97-AF65-F5344CB8AC3E}">
        <p14:creationId xmlns:p14="http://schemas.microsoft.com/office/powerpoint/2010/main" val="9760786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362" y="315097"/>
            <a:ext cx="9526933" cy="1320800"/>
          </a:xfrm>
        </p:spPr>
        <p:txBody>
          <a:bodyPr/>
          <a:lstStyle/>
          <a:p>
            <a:r>
              <a:rPr lang="en-GB" dirty="0"/>
              <a:t>Homework- Parental Involvement</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Content Placeholder 2"/>
          <p:cNvSpPr txBox="1">
            <a:spLocks/>
          </p:cNvSpPr>
          <p:nvPr/>
        </p:nvSpPr>
        <p:spPr>
          <a:xfrm>
            <a:off x="388863" y="1258525"/>
            <a:ext cx="10247568" cy="533277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n-GB" sz="2800" b="1" u="sng" dirty="0"/>
              <a:t>How you can support your child:</a:t>
            </a:r>
          </a:p>
          <a:p>
            <a:pPr marL="0" indent="0">
              <a:buNone/>
            </a:pPr>
            <a:endParaRPr lang="en-GB" sz="2800" b="1" u="sng" dirty="0"/>
          </a:p>
          <a:p>
            <a:r>
              <a:rPr lang="en-GB" sz="2800" dirty="0"/>
              <a:t>Encouraging your child to complete their homework.</a:t>
            </a:r>
          </a:p>
          <a:p>
            <a:r>
              <a:rPr lang="en-GB" sz="2800" dirty="0"/>
              <a:t>Checking and signing completed homework.</a:t>
            </a:r>
          </a:p>
          <a:p>
            <a:r>
              <a:rPr lang="en-GB" sz="2800" dirty="0"/>
              <a:t>Encouraging a love of reading (reading to/reading with your child, questioning your child about what they’ve read etc.)</a:t>
            </a:r>
          </a:p>
          <a:p>
            <a:r>
              <a:rPr lang="en-GB" sz="2800" dirty="0"/>
              <a:t>Establishing a homework routine.</a:t>
            </a:r>
          </a:p>
          <a:p>
            <a:r>
              <a:rPr lang="en-GB" sz="2800" dirty="0"/>
              <a:t>Creating the right environment- E.g. Removing distractions, technology, setting aside designated time etc.</a:t>
            </a:r>
          </a:p>
          <a:p>
            <a:r>
              <a:rPr lang="en-GB" sz="2800" dirty="0"/>
              <a:t>Rewards at home?</a:t>
            </a:r>
          </a:p>
          <a:p>
            <a:endParaRPr lang="en-GB" sz="2800" b="1" dirty="0"/>
          </a:p>
          <a:p>
            <a:endParaRPr lang="en-GB" dirty="0"/>
          </a:p>
          <a:p>
            <a:pPr marL="0" indent="0">
              <a:buFont typeface="Wingdings 3" charset="2"/>
              <a:buNone/>
            </a:pPr>
            <a:endParaRPr lang="en-GB" dirty="0"/>
          </a:p>
          <a:p>
            <a:endParaRPr lang="en-GB" dirty="0"/>
          </a:p>
        </p:txBody>
      </p:sp>
    </p:spTree>
    <p:extLst>
      <p:ext uri="{BB962C8B-B14F-4D97-AF65-F5344CB8AC3E}">
        <p14:creationId xmlns:p14="http://schemas.microsoft.com/office/powerpoint/2010/main" val="6383950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820452" cy="1320800"/>
          </a:xfrm>
        </p:spPr>
        <p:txBody>
          <a:bodyPr/>
          <a:lstStyle/>
          <a:p>
            <a:r>
              <a:rPr lang="en-GB" dirty="0"/>
              <a:t>Internet Safety</a:t>
            </a:r>
          </a:p>
        </p:txBody>
      </p:sp>
      <p:sp>
        <p:nvSpPr>
          <p:cNvPr id="3" name="Content Placeholder 2"/>
          <p:cNvSpPr>
            <a:spLocks noGrp="1"/>
          </p:cNvSpPr>
          <p:nvPr>
            <p:ph idx="1"/>
          </p:nvPr>
        </p:nvSpPr>
        <p:spPr>
          <a:xfrm>
            <a:off x="677334" y="1492898"/>
            <a:ext cx="8112104" cy="4865705"/>
          </a:xfrm>
        </p:spPr>
        <p:txBody>
          <a:bodyPr vert="horz" lIns="91440" tIns="45720" rIns="91440" bIns="45720" rtlCol="0" anchor="t">
            <a:normAutofit/>
          </a:bodyPr>
          <a:lstStyle/>
          <a:p>
            <a:r>
              <a:rPr lang="en-GB" dirty="0"/>
              <a:t>Many children are using video sharing platforms, social media and messaging apps such as:</a:t>
            </a:r>
          </a:p>
          <a:p>
            <a:pPr>
              <a:buFontTx/>
              <a:buChar char="-"/>
            </a:pPr>
            <a:r>
              <a:rPr lang="en-GB" dirty="0" err="1"/>
              <a:t>Whatsapp</a:t>
            </a:r>
            <a:r>
              <a:rPr lang="en-GB" dirty="0"/>
              <a:t> , Snapchat, </a:t>
            </a:r>
            <a:r>
              <a:rPr lang="en-GB" dirty="0" err="1"/>
              <a:t>Tiktok</a:t>
            </a:r>
            <a:r>
              <a:rPr lang="en-GB" dirty="0"/>
              <a:t>, etc. (age 13+).  </a:t>
            </a:r>
            <a:r>
              <a:rPr lang="en-GB" u="sng" dirty="0"/>
              <a:t>These platforms are not suitable for primary school children.</a:t>
            </a:r>
          </a:p>
          <a:p>
            <a:pPr>
              <a:buFontTx/>
              <a:buChar char="-"/>
            </a:pPr>
            <a:r>
              <a:rPr lang="en-GB" dirty="0"/>
              <a:t>Online gaming; e.g., Fortnite (age 13+)</a:t>
            </a:r>
          </a:p>
          <a:p>
            <a:pPr>
              <a:buFontTx/>
              <a:buChar char="-"/>
            </a:pPr>
            <a:r>
              <a:rPr lang="en-GB" dirty="0" err="1"/>
              <a:t>Youtube</a:t>
            </a:r>
            <a:r>
              <a:rPr lang="en-GB" dirty="0"/>
              <a:t> (set age-limit profiles) </a:t>
            </a:r>
          </a:p>
          <a:p>
            <a:pPr>
              <a:buFontTx/>
              <a:buChar char="-"/>
            </a:pPr>
            <a:endParaRPr lang="en-GB" dirty="0"/>
          </a:p>
          <a:p>
            <a:r>
              <a:rPr lang="en-GB" dirty="0"/>
              <a:t>Issues can arise when using these apps. It is so important to monitor what your child does online. As a school we believe it is much safer for your child if they are not on these platforms (age restrictions). </a:t>
            </a:r>
          </a:p>
          <a:p>
            <a:r>
              <a:rPr lang="en-GB" dirty="0"/>
              <a:t>You can download the ‘Safer Schools NI’ app for guidance on parental controls, making devices safer and how these apps are used. </a:t>
            </a:r>
          </a:p>
        </p:txBody>
      </p:sp>
    </p:spTree>
    <p:extLst>
      <p:ext uri="{BB962C8B-B14F-4D97-AF65-F5344CB8AC3E}">
        <p14:creationId xmlns:p14="http://schemas.microsoft.com/office/powerpoint/2010/main" val="33753351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a:t>
            </a:r>
          </a:p>
        </p:txBody>
      </p:sp>
      <p:sp>
        <p:nvSpPr>
          <p:cNvPr id="3" name="Content Placeholder 2"/>
          <p:cNvSpPr>
            <a:spLocks noGrp="1"/>
          </p:cNvSpPr>
          <p:nvPr>
            <p:ph idx="1"/>
          </p:nvPr>
        </p:nvSpPr>
        <p:spPr>
          <a:xfrm>
            <a:off x="677335" y="1559697"/>
            <a:ext cx="10072182" cy="4607187"/>
          </a:xfrm>
        </p:spPr>
        <p:txBody>
          <a:bodyPr vert="horz" lIns="91440" tIns="45720" rIns="91440" bIns="45720" rtlCol="0" anchor="t">
            <a:normAutofit fontScale="92500" lnSpcReduction="10000"/>
          </a:bodyPr>
          <a:lstStyle/>
          <a:p>
            <a:r>
              <a:rPr lang="en-GB" sz="2800" dirty="0"/>
              <a:t>PE- all pupils will be required to wear outdoor games kit (white polo shirt, black/red shorts and/or black tracksuit bottoms/leggings, red hoodie/quarter zip and trainers) for the </a:t>
            </a:r>
            <a:r>
              <a:rPr lang="en-GB" sz="2800" u="sng" dirty="0"/>
              <a:t>whole</a:t>
            </a:r>
            <a:r>
              <a:rPr lang="en-GB" sz="2800" dirty="0"/>
              <a:t> school day.</a:t>
            </a:r>
            <a:endParaRPr lang="de-DE" sz="2800" dirty="0"/>
          </a:p>
          <a:p>
            <a:r>
              <a:rPr lang="de-DE" sz="2800" dirty="0"/>
              <a:t>Please clearly label anything they will wear into school.</a:t>
            </a:r>
          </a:p>
          <a:p>
            <a:r>
              <a:rPr lang="de-DE" sz="2800" dirty="0"/>
              <a:t>From week beginning 2nd September.</a:t>
            </a:r>
          </a:p>
          <a:p>
            <a:pPr marL="0" indent="0">
              <a:buNone/>
            </a:pPr>
            <a:endParaRPr lang="de-DE" sz="2800" b="1" dirty="0"/>
          </a:p>
          <a:p>
            <a:pPr marL="0" indent="0">
              <a:buNone/>
            </a:pPr>
            <a:r>
              <a:rPr lang="de-DE" sz="2800" b="1" dirty="0">
                <a:solidFill>
                  <a:schemeClr val="tx1"/>
                </a:solidFill>
              </a:rPr>
              <a:t>P2 PE day is Wednesday.</a:t>
            </a:r>
            <a:endParaRPr lang="en-GB" dirty="0">
              <a:solidFill>
                <a:schemeClr val="tx1"/>
              </a:solidFill>
            </a:endParaRPr>
          </a:p>
          <a:p>
            <a:pPr marL="0" indent="0">
              <a:buNone/>
            </a:pPr>
            <a:endParaRPr lang="en-GB" dirty="0"/>
          </a:p>
          <a:p>
            <a:r>
              <a:rPr lang="en-GB" dirty="0"/>
              <a:t>Just a reminder that PE hoodies must only be worn on PE days. Full uniform must be worn every other day.</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1450763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YOU CAN HELP</a:t>
            </a:r>
          </a:p>
        </p:txBody>
      </p:sp>
      <p:sp>
        <p:nvSpPr>
          <p:cNvPr id="3" name="Content Placeholder 2"/>
          <p:cNvSpPr>
            <a:spLocks noGrp="1"/>
          </p:cNvSpPr>
          <p:nvPr>
            <p:ph idx="1"/>
          </p:nvPr>
        </p:nvSpPr>
        <p:spPr>
          <a:xfrm>
            <a:off x="677334" y="1270000"/>
            <a:ext cx="10260742" cy="5188673"/>
          </a:xfrm>
        </p:spPr>
        <p:txBody>
          <a:bodyPr>
            <a:normAutofit/>
          </a:bodyPr>
          <a:lstStyle/>
          <a:p>
            <a:r>
              <a:rPr lang="en-GB" sz="2400" dirty="0"/>
              <a:t>Supporting with homework- reading, letter formation, assignment.</a:t>
            </a:r>
          </a:p>
          <a:p>
            <a:r>
              <a:rPr lang="en-GB" sz="2400" dirty="0"/>
              <a:t>Check </a:t>
            </a:r>
            <a:r>
              <a:rPr lang="en-GB" sz="2400" dirty="0" err="1"/>
              <a:t>homeworks</a:t>
            </a:r>
            <a:r>
              <a:rPr lang="en-GB" sz="2400" dirty="0"/>
              <a:t> and sign.</a:t>
            </a:r>
          </a:p>
          <a:p>
            <a:r>
              <a:rPr lang="en-GB" sz="2400" dirty="0"/>
              <a:t>Look over classwork books when they are sent home (half termly).</a:t>
            </a:r>
          </a:p>
          <a:p>
            <a:r>
              <a:rPr lang="en-GB" sz="2400" dirty="0"/>
              <a:t>Label everything. Coats, shoes, jumpers and PE shoes.</a:t>
            </a:r>
          </a:p>
          <a:p>
            <a:r>
              <a:rPr lang="en-GB" sz="2400" dirty="0"/>
              <a:t>Notes to teacher clearly labelled, include the date.</a:t>
            </a:r>
          </a:p>
          <a:p>
            <a:r>
              <a:rPr lang="en-GB" sz="2400" dirty="0"/>
              <a:t>Encourage independence as much as possible. </a:t>
            </a:r>
          </a:p>
          <a:p>
            <a:r>
              <a:rPr lang="en-GB" sz="2400" dirty="0"/>
              <a:t>Reading books to your child is just as important as your child reading.</a:t>
            </a:r>
          </a:p>
          <a:p>
            <a:r>
              <a:rPr lang="en-GB" sz="2400" dirty="0"/>
              <a:t>Practise scissor control and pencil grip.</a:t>
            </a:r>
          </a:p>
          <a:p>
            <a:r>
              <a:rPr lang="en-GB" sz="2400" dirty="0"/>
              <a:t>Any changes to bus days please inform the school.</a:t>
            </a:r>
          </a:p>
          <a:p>
            <a:endParaRPr lang="en-GB" dirty="0"/>
          </a:p>
          <a:p>
            <a:pPr marL="0" indent="0">
              <a:buNone/>
            </a:pPr>
            <a:endParaRPr lang="en-GB" dirty="0"/>
          </a:p>
          <a:p>
            <a:pPr marL="0" indent="0">
              <a:buNone/>
            </a:pPr>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39453495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OTHER POINTS TO NOTE</a:t>
            </a:r>
          </a:p>
        </p:txBody>
      </p:sp>
      <p:sp>
        <p:nvSpPr>
          <p:cNvPr id="3" name="Content Placeholder 2"/>
          <p:cNvSpPr>
            <a:spLocks noGrp="1"/>
          </p:cNvSpPr>
          <p:nvPr>
            <p:ph idx="1"/>
          </p:nvPr>
        </p:nvSpPr>
        <p:spPr>
          <a:xfrm>
            <a:off x="677334" y="1354254"/>
            <a:ext cx="8790862" cy="4801997"/>
          </a:xfrm>
        </p:spPr>
        <p:txBody>
          <a:bodyPr>
            <a:normAutofit fontScale="92500" lnSpcReduction="10000"/>
          </a:bodyPr>
          <a:lstStyle/>
          <a:p>
            <a:r>
              <a:rPr lang="en-GB" sz="2800" dirty="0"/>
              <a:t>ENCOURAGE INDEPENDENCE AND RESILIENCE- P2’s should walk into the building on their own or with a P7 buddy. </a:t>
            </a:r>
          </a:p>
          <a:p>
            <a:r>
              <a:rPr lang="en-GB" sz="2800" dirty="0"/>
              <a:t>Increase their responsibility- encourage them to carry their own belongings and have a go at their homework on their own.</a:t>
            </a:r>
          </a:p>
          <a:p>
            <a:r>
              <a:rPr lang="en-GB" sz="2800" dirty="0"/>
              <a:t>Please do not hesitate to talk to me about any issues/concerns you have throughout the year. I am here to help and support your child.</a:t>
            </a:r>
          </a:p>
          <a:p>
            <a:endParaRPr lang="en-GB" sz="2800" dirty="0"/>
          </a:p>
          <a:p>
            <a:pPr marL="0" indent="0" algn="ctr">
              <a:buNone/>
            </a:pPr>
            <a:r>
              <a:rPr lang="en-GB" sz="2800" b="1" dirty="0"/>
              <a:t>I hope your child has a great year in P2. </a:t>
            </a:r>
            <a:r>
              <a:rPr lang="en-GB" sz="2800" b="1" dirty="0">
                <a:sym typeface="Wingdings" panose="05000000000000000000" pitchFamily="2" charset="2"/>
              </a:rPr>
              <a:t></a:t>
            </a:r>
            <a:endParaRPr lang="en-GB" sz="2800" b="1" dirty="0"/>
          </a:p>
          <a:p>
            <a:endParaRPr lang="en-GB" sz="28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3037929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800" dirty="0"/>
              <a:t>School Aims </a:t>
            </a:r>
            <a:endParaRPr lang="en-GB" dirty="0"/>
          </a:p>
        </p:txBody>
      </p:sp>
      <p:sp>
        <p:nvSpPr>
          <p:cNvPr id="3" name="Content Placeholder 2"/>
          <p:cNvSpPr>
            <a:spLocks noGrp="1"/>
          </p:cNvSpPr>
          <p:nvPr>
            <p:ph idx="1"/>
          </p:nvPr>
        </p:nvSpPr>
        <p:spPr>
          <a:xfrm>
            <a:off x="677333" y="1578698"/>
            <a:ext cx="9526933" cy="5162344"/>
          </a:xfrm>
        </p:spPr>
        <p:txBody>
          <a:bodyPr>
            <a:noAutofit/>
          </a:bodyPr>
          <a:lstStyle/>
          <a:p>
            <a:pPr marL="0" indent="0">
              <a:buNone/>
            </a:pPr>
            <a:r>
              <a:rPr lang="en-GB" dirty="0"/>
              <a:t>At KIPS we aim to create a loving, happy and stimulating environment where pupils can learn effectively by…</a:t>
            </a:r>
          </a:p>
          <a:p>
            <a:pPr marL="0" indent="0">
              <a:buNone/>
            </a:pPr>
            <a:r>
              <a:rPr lang="en-GB" b="1" dirty="0"/>
              <a:t>Equality</a:t>
            </a:r>
          </a:p>
          <a:p>
            <a:pPr lvl="0"/>
            <a:r>
              <a:rPr lang="en-GB" dirty="0"/>
              <a:t>Catering for the needs of each individual. </a:t>
            </a:r>
          </a:p>
          <a:p>
            <a:pPr marL="0" indent="0">
              <a:buNone/>
            </a:pPr>
            <a:r>
              <a:rPr lang="en-GB" b="1" dirty="0"/>
              <a:t>Faith and Values</a:t>
            </a:r>
          </a:p>
          <a:p>
            <a:pPr lvl="0"/>
            <a:r>
              <a:rPr lang="en-GB" dirty="0"/>
              <a:t>Ensuring that people from all faiths and none, are respected, acknowledged and accepted as valued members of the school community through mutual understanding.</a:t>
            </a:r>
          </a:p>
          <a:p>
            <a:pPr marL="0" indent="0">
              <a:buNone/>
            </a:pPr>
            <a:r>
              <a:rPr lang="en-GB" b="1" dirty="0"/>
              <a:t>Parental Involvement </a:t>
            </a:r>
          </a:p>
          <a:p>
            <a:pPr lvl="0"/>
            <a:r>
              <a:rPr lang="en-GB" dirty="0"/>
              <a:t>Effectively partnering with parents and the wider community in supporting our children.</a:t>
            </a:r>
          </a:p>
          <a:p>
            <a:pPr marL="0" indent="0">
              <a:buNone/>
            </a:pPr>
            <a:r>
              <a:rPr lang="en-GB" b="1" dirty="0"/>
              <a:t>Social Responsibility</a:t>
            </a:r>
            <a:endParaRPr lang="en-GB" dirty="0"/>
          </a:p>
          <a:p>
            <a:pPr lvl="0"/>
            <a:r>
              <a:rPr lang="en-GB" dirty="0"/>
              <a:t>developing a sense of responsibility and a belief that we can all make a positive difference with ourselves and others, locally, internationally and to the planet.</a:t>
            </a:r>
          </a:p>
          <a:p>
            <a:pPr marL="0" indent="0">
              <a:buNone/>
            </a:pPr>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4" name="TextBox 3"/>
          <p:cNvSpPr txBox="1"/>
          <p:nvPr/>
        </p:nvSpPr>
        <p:spPr>
          <a:xfrm>
            <a:off x="9873673" y="255657"/>
            <a:ext cx="1683474" cy="707886"/>
          </a:xfrm>
          <a:prstGeom prst="rect">
            <a:avLst/>
          </a:prstGeom>
          <a:noFill/>
        </p:spPr>
        <p:txBody>
          <a:bodyPr wrap="none" rtlCol="0">
            <a:spAutoFit/>
          </a:bodyPr>
          <a:lstStyle/>
          <a:p>
            <a:r>
              <a:rPr lang="en-GB" sz="2000" b="1" dirty="0">
                <a:latin typeface="Bradley Hand ITC" panose="03070402050302030203" pitchFamily="66" charset="0"/>
              </a:rPr>
              <a:t>Learn to Love,</a:t>
            </a:r>
          </a:p>
          <a:p>
            <a:r>
              <a:rPr lang="en-GB" sz="2000" b="1" dirty="0">
                <a:latin typeface="Bradley Hand ITC" panose="03070402050302030203" pitchFamily="66" charset="0"/>
              </a:rPr>
              <a:t>Love to Learn </a:t>
            </a:r>
          </a:p>
        </p:txBody>
      </p:sp>
    </p:spTree>
    <p:extLst>
      <p:ext uri="{BB962C8B-B14F-4D97-AF65-F5344CB8AC3E}">
        <p14:creationId xmlns:p14="http://schemas.microsoft.com/office/powerpoint/2010/main" val="28876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SCHOOL APP</a:t>
            </a:r>
          </a:p>
        </p:txBody>
      </p:sp>
      <p:sp>
        <p:nvSpPr>
          <p:cNvPr id="3" name="Content Placeholder 2"/>
          <p:cNvSpPr>
            <a:spLocks noGrp="1"/>
          </p:cNvSpPr>
          <p:nvPr>
            <p:ph idx="1"/>
          </p:nvPr>
        </p:nvSpPr>
        <p:spPr/>
        <p:txBody>
          <a:bodyPr/>
          <a:lstStyle/>
          <a:p>
            <a:r>
              <a:rPr lang="en-GB" sz="2800" dirty="0"/>
              <a:t>Information will be communicated primarily via the school app. This includes consent forms, absence forms and links to parent surveys/useful websites.</a:t>
            </a:r>
          </a:p>
          <a:p>
            <a:r>
              <a:rPr lang="en-GB" sz="2800" dirty="0"/>
              <a:t>Please remember to sign up to </a:t>
            </a:r>
            <a:r>
              <a:rPr lang="en-GB" sz="2800" dirty="0">
                <a:solidFill>
                  <a:schemeClr val="tx1"/>
                </a:solidFill>
              </a:rPr>
              <a:t>P2</a:t>
            </a:r>
            <a:r>
              <a:rPr lang="en-GB" sz="2800" dirty="0"/>
              <a:t> Message Group.</a:t>
            </a:r>
          </a:p>
          <a:p>
            <a:r>
              <a:rPr lang="en-GB" sz="2800" dirty="0"/>
              <a:t>Click on Notifications and then Settings icon and Select </a:t>
            </a:r>
            <a:r>
              <a:rPr lang="en-GB" sz="2800" dirty="0">
                <a:solidFill>
                  <a:schemeClr val="tx1"/>
                </a:solidFill>
              </a:rPr>
              <a:t>P2 </a:t>
            </a:r>
            <a:r>
              <a:rPr lang="en-GB" sz="2800" dirty="0"/>
              <a:t>in Message Group.</a:t>
            </a:r>
          </a:p>
          <a:p>
            <a:pPr marL="0" indent="0" algn="ctr">
              <a:buNone/>
            </a:pPr>
            <a:endParaRPr lang="de-DE" sz="2800" b="1" dirty="0"/>
          </a:p>
          <a:p>
            <a:pPr marL="0" indent="0">
              <a:buNone/>
            </a:pPr>
            <a:endParaRPr lang="de-DE" b="1" dirty="0"/>
          </a:p>
          <a:p>
            <a:pPr marL="0" indent="0">
              <a:buNone/>
            </a:pPr>
            <a:endParaRPr lang="de-DE" b="1" dirty="0"/>
          </a:p>
          <a:p>
            <a:pPr marL="0" indent="0">
              <a:buNone/>
            </a:pPr>
            <a:endParaRPr lang="en-GB" dirty="0"/>
          </a:p>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3097067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SCHOOL MONEY APP</a:t>
            </a:r>
          </a:p>
        </p:txBody>
      </p:sp>
      <p:sp>
        <p:nvSpPr>
          <p:cNvPr id="3" name="Content Placeholder 2"/>
          <p:cNvSpPr>
            <a:spLocks noGrp="1"/>
          </p:cNvSpPr>
          <p:nvPr>
            <p:ph idx="1"/>
          </p:nvPr>
        </p:nvSpPr>
        <p:spPr>
          <a:xfrm>
            <a:off x="677334" y="1162066"/>
            <a:ext cx="10747198" cy="5604494"/>
          </a:xfrm>
        </p:spPr>
        <p:txBody>
          <a:bodyPr>
            <a:noAutofit/>
          </a:bodyPr>
          <a:lstStyle/>
          <a:p>
            <a:r>
              <a:rPr lang="en-GB" sz="2400" dirty="0"/>
              <a:t>School is a cash-free zone.</a:t>
            </a:r>
          </a:p>
          <a:p>
            <a:r>
              <a:rPr lang="en-GB" sz="2400" dirty="0"/>
              <a:t>Please download the app </a:t>
            </a:r>
          </a:p>
          <a:p>
            <a:pPr marL="0" indent="0">
              <a:buNone/>
            </a:pPr>
            <a:endParaRPr lang="en-GB" sz="2400" dirty="0"/>
          </a:p>
          <a:p>
            <a:pPr marL="0" indent="0">
              <a:buNone/>
            </a:pPr>
            <a:r>
              <a:rPr lang="en-GB" sz="2400" dirty="0"/>
              <a:t>The school money app will be used for processing payments for:</a:t>
            </a:r>
          </a:p>
          <a:p>
            <a:pPr>
              <a:buFont typeface="+mj-lt"/>
              <a:buAutoNum type="arabicPeriod"/>
            </a:pPr>
            <a:r>
              <a:rPr lang="en-GB" sz="2400" dirty="0"/>
              <a:t>DINNERS - £2.60 – </a:t>
            </a:r>
            <a:r>
              <a:rPr lang="en-GB" sz="2400" u="sng" dirty="0"/>
              <a:t>Remember to sign-up for Free School Meals if you’re entitled. </a:t>
            </a:r>
            <a:r>
              <a:rPr lang="en-GB" sz="2400" dirty="0"/>
              <a:t>Even if you are not using it regularly it makes a difference to the money school is allocated.</a:t>
            </a:r>
          </a:p>
          <a:p>
            <a:pPr>
              <a:buFont typeface="+mj-lt"/>
              <a:buAutoNum type="arabicPeriod"/>
            </a:pPr>
            <a:r>
              <a:rPr lang="en-GB" sz="2400" dirty="0"/>
              <a:t>WRAP AROUND CARE (including bookings)</a:t>
            </a:r>
          </a:p>
          <a:p>
            <a:pPr>
              <a:buFont typeface="+mj-lt"/>
              <a:buAutoNum type="arabicPeriod"/>
            </a:pPr>
            <a:r>
              <a:rPr lang="en-GB" sz="2400" dirty="0"/>
              <a:t>AFTER-SCHOOL CLUBS</a:t>
            </a:r>
          </a:p>
          <a:p>
            <a:pPr>
              <a:buFont typeface="+mj-lt"/>
              <a:buAutoNum type="arabicPeriod"/>
            </a:pPr>
            <a:r>
              <a:rPr lang="en-GB" sz="2400" dirty="0"/>
              <a:t>TRIPS</a:t>
            </a:r>
          </a:p>
          <a:p>
            <a:pPr>
              <a:buFont typeface="+mj-lt"/>
              <a:buAutoNum type="arabicPeriod"/>
            </a:pPr>
            <a:r>
              <a:rPr lang="en-GB" sz="2400" dirty="0"/>
              <a:t>HEALTHY SNACK</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4166309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ADMINISTRATION</a:t>
            </a:r>
          </a:p>
        </p:txBody>
      </p:sp>
      <p:sp>
        <p:nvSpPr>
          <p:cNvPr id="3" name="Content Placeholder 2"/>
          <p:cNvSpPr>
            <a:spLocks noGrp="1"/>
          </p:cNvSpPr>
          <p:nvPr>
            <p:ph idx="1"/>
          </p:nvPr>
        </p:nvSpPr>
        <p:spPr/>
        <p:txBody>
          <a:bodyPr vert="horz" lIns="91440" tIns="45720" rIns="91440" bIns="45720" rtlCol="0" anchor="t">
            <a:normAutofit/>
          </a:bodyPr>
          <a:lstStyle/>
          <a:p>
            <a:r>
              <a:rPr lang="en-GB" sz="2400" dirty="0"/>
              <a:t>The following is sent home with your child at the start of the school year. Please complete and return as soon as possible.</a:t>
            </a:r>
          </a:p>
          <a:p>
            <a:endParaRPr lang="en-GB" sz="2400" dirty="0"/>
          </a:p>
          <a:p>
            <a:r>
              <a:rPr lang="en-GB" sz="2400" dirty="0"/>
              <a:t>PERMISSION LETTERS</a:t>
            </a:r>
          </a:p>
          <a:p>
            <a:r>
              <a:rPr lang="en-GB" sz="2400" dirty="0"/>
              <a:t>MEDICAL INFORMATION </a:t>
            </a:r>
          </a:p>
          <a:p>
            <a:r>
              <a:rPr lang="en-GB" sz="2400" dirty="0"/>
              <a:t>COMMUNICATION- CONTACTS UPDATED IF NECESSARY</a:t>
            </a:r>
          </a:p>
          <a:p>
            <a:r>
              <a:rPr lang="en-GB" sz="2400" dirty="0"/>
              <a:t>DATA CAPTURE FORMS</a:t>
            </a:r>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1095928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FDC4E-7757-3612-0736-BDA9ED08DB02}"/>
              </a:ext>
            </a:extLst>
          </p:cNvPr>
          <p:cNvSpPr>
            <a:spLocks noGrp="1"/>
          </p:cNvSpPr>
          <p:nvPr>
            <p:ph type="title"/>
          </p:nvPr>
        </p:nvSpPr>
        <p:spPr/>
        <p:txBody>
          <a:bodyPr/>
          <a:lstStyle/>
          <a:p>
            <a:r>
              <a:rPr lang="en-GB" dirty="0"/>
              <a:t>Medical Administration/ Special Diet </a:t>
            </a:r>
          </a:p>
        </p:txBody>
      </p:sp>
      <p:sp>
        <p:nvSpPr>
          <p:cNvPr id="3" name="Content Placeholder 2">
            <a:extLst>
              <a:ext uri="{FF2B5EF4-FFF2-40B4-BE49-F238E27FC236}">
                <a16:creationId xmlns:a16="http://schemas.microsoft.com/office/drawing/2014/main" id="{743F211F-AFBE-7746-E9E8-EF9735C4F6FC}"/>
              </a:ext>
            </a:extLst>
          </p:cNvPr>
          <p:cNvSpPr>
            <a:spLocks noGrp="1"/>
          </p:cNvSpPr>
          <p:nvPr>
            <p:ph idx="1"/>
          </p:nvPr>
        </p:nvSpPr>
        <p:spPr/>
        <p:txBody>
          <a:bodyPr vert="horz" lIns="91440" tIns="45720" rIns="91440" bIns="45720" rtlCol="0" anchor="t">
            <a:normAutofit/>
          </a:bodyPr>
          <a:lstStyle/>
          <a:p>
            <a:r>
              <a:rPr lang="en-GB" dirty="0"/>
              <a:t>A signed administration form is required for all medications given in school (including inhalers). These will be available at the end of the parent session if you would like to fill one out now.</a:t>
            </a:r>
          </a:p>
          <a:p>
            <a:pPr lvl="1"/>
            <a:r>
              <a:rPr lang="en-GB" sz="1800" dirty="0"/>
              <a:t>If you send in any medication throughout the year which is to be administered over a shorter time span (e.g. antibiotics) please get a medical administration form from Mrs Breen (office) or myself. </a:t>
            </a:r>
          </a:p>
          <a:p>
            <a:r>
              <a:rPr lang="en-GB" dirty="0"/>
              <a:t>Forms available from school website, class teacher and the school office.</a:t>
            </a:r>
          </a:p>
          <a:p>
            <a:pPr marL="0" indent="0">
              <a:buNone/>
            </a:pPr>
            <a:endParaRPr lang="en-GB" dirty="0"/>
          </a:p>
          <a:p>
            <a:pPr marL="0" indent="0">
              <a:buNone/>
            </a:pPr>
            <a:r>
              <a:rPr lang="en-GB" dirty="0"/>
              <a:t>If you would like your child to have a canteen dinner and they have any special dietary requirements it is essential that you complete a Special Diet Medical Form and return it to the office </a:t>
            </a:r>
            <a:r>
              <a:rPr lang="en-GB" b="1" dirty="0"/>
              <a:t>asap</a:t>
            </a:r>
            <a:r>
              <a:rPr lang="en-GB" dirty="0"/>
              <a:t>. </a:t>
            </a:r>
          </a:p>
        </p:txBody>
      </p:sp>
    </p:spTree>
    <p:extLst>
      <p:ext uri="{BB962C8B-B14F-4D97-AF65-F5344CB8AC3E}">
        <p14:creationId xmlns:p14="http://schemas.microsoft.com/office/powerpoint/2010/main" val="2866584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DATES FOR YOUR DIARY</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8" name="Content Placeholder 2">
            <a:extLst>
              <a:ext uri="{FF2B5EF4-FFF2-40B4-BE49-F238E27FC236}">
                <a16:creationId xmlns:a16="http://schemas.microsoft.com/office/drawing/2014/main" id="{D9623932-7284-6D8D-D524-55AD11182B5D}"/>
              </a:ext>
            </a:extLst>
          </p:cNvPr>
          <p:cNvSpPr>
            <a:spLocks noGrp="1"/>
          </p:cNvSpPr>
          <p:nvPr>
            <p:ph idx="1"/>
          </p:nvPr>
        </p:nvSpPr>
        <p:spPr>
          <a:xfrm>
            <a:off x="677334" y="1743741"/>
            <a:ext cx="8596668" cy="4297622"/>
          </a:xfrm>
        </p:spPr>
        <p:txBody>
          <a:bodyPr vert="horz" lIns="91440" tIns="45720" rIns="91440" bIns="45720" rtlCol="0" anchor="t">
            <a:normAutofit/>
          </a:bodyPr>
          <a:lstStyle/>
          <a:p>
            <a:r>
              <a:rPr lang="en-GB" sz="2800" dirty="0"/>
              <a:t>Parental Consultations–</a:t>
            </a:r>
          </a:p>
          <a:p>
            <a:endParaRPr lang="en-GB" sz="2800" dirty="0"/>
          </a:p>
          <a:p>
            <a:pPr marL="0" indent="0">
              <a:buNone/>
            </a:pPr>
            <a:r>
              <a:rPr lang="en-US" sz="2800" b="1" dirty="0"/>
              <a:t>20-24 October 2025 </a:t>
            </a:r>
          </a:p>
          <a:p>
            <a:pPr marL="0" indent="0">
              <a:buNone/>
            </a:pPr>
            <a:r>
              <a:rPr lang="en-US" sz="2800" b="1" dirty="0"/>
              <a:t>23 February – 27 February 2026</a:t>
            </a:r>
          </a:p>
          <a:p>
            <a:pPr marL="0" indent="0">
              <a:buNone/>
            </a:pPr>
            <a:endParaRPr lang="en-US" sz="2800" b="1" dirty="0"/>
          </a:p>
          <a:p>
            <a:pPr marL="0" indent="0">
              <a:buNone/>
            </a:pPr>
            <a:r>
              <a:rPr lang="en-GB" sz="2800" b="1" dirty="0"/>
              <a:t>We will be encouraging face to face meetings.  Phone calls may be arranged if preferred. </a:t>
            </a:r>
            <a:endParaRPr lang="de-DE" sz="2800" b="1" dirty="0"/>
          </a:p>
          <a:p>
            <a:pPr marL="0" indent="0">
              <a:buNone/>
            </a:pPr>
            <a:endParaRPr lang="de-DE" b="1" dirty="0"/>
          </a:p>
          <a:p>
            <a:pPr marL="0" indent="0">
              <a:buNone/>
            </a:pPr>
            <a:endParaRPr lang="de-DE" b="1" dirty="0"/>
          </a:p>
          <a:p>
            <a:pPr marL="0" indent="0">
              <a:buNone/>
            </a:pPr>
            <a:endParaRPr lang="en-GB" dirty="0"/>
          </a:p>
          <a:p>
            <a:pPr marL="0" indent="0">
              <a:buNone/>
            </a:pPr>
            <a:endParaRPr lang="en-GB" dirty="0"/>
          </a:p>
          <a:p>
            <a:endParaRPr lang="en-GB" dirty="0"/>
          </a:p>
        </p:txBody>
      </p:sp>
    </p:spTree>
    <p:extLst>
      <p:ext uri="{BB962C8B-B14F-4D97-AF65-F5344CB8AC3E}">
        <p14:creationId xmlns:p14="http://schemas.microsoft.com/office/powerpoint/2010/main" val="366889656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67b3d34-9599-4500-8300-1c32b912ec91">
      <Terms xmlns="http://schemas.microsoft.com/office/infopath/2007/PartnerControls"/>
    </lcf76f155ced4ddcb4097134ff3c332f>
    <TaxCatchAll xmlns="4b0fd426-c217-44ce-8802-36048579cf5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DBF137C61E0604ABCFFEFC3EEBA9EEC" ma:contentTypeVersion="11" ma:contentTypeDescription="Create a new document." ma:contentTypeScope="" ma:versionID="c1b35e8ff63c1ac805d20249d86010ed">
  <xsd:schema xmlns:xsd="http://www.w3.org/2001/XMLSchema" xmlns:xs="http://www.w3.org/2001/XMLSchema" xmlns:p="http://schemas.microsoft.com/office/2006/metadata/properties" xmlns:ns2="767b3d34-9599-4500-8300-1c32b912ec91" xmlns:ns3="4b0fd426-c217-44ce-8802-36048579cf5e" targetNamespace="http://schemas.microsoft.com/office/2006/metadata/properties" ma:root="true" ma:fieldsID="a234e1609cecb7187906db8be0f8bffb" ns2:_="" ns3:_="">
    <xsd:import namespace="767b3d34-9599-4500-8300-1c32b912ec91"/>
    <xsd:import namespace="4b0fd426-c217-44ce-8802-36048579cf5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67b3d34-9599-4500-8300-1c32b912ec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df702a1-ec09-48be-b9bd-c5648fc23361"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b0fd426-c217-44ce-8802-36048579cf5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5c607fd-7625-4b0d-ba1e-f485486233b8}" ma:internalName="TaxCatchAll" ma:showField="CatchAllData" ma:web="4b0fd426-c217-44ce-8802-36048579cf5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2314F5D-19D7-4C8A-8D17-69E0FCD20A78}">
  <ds:schemaRefs>
    <ds:schemaRef ds:uri="http://schemas.microsoft.com/office/2006/metadata/properties"/>
    <ds:schemaRef ds:uri="http://schemas.microsoft.com/office/infopath/2007/PartnerControls"/>
    <ds:schemaRef ds:uri="767b3d34-9599-4500-8300-1c32b912ec91"/>
    <ds:schemaRef ds:uri="4b0fd426-c217-44ce-8802-36048579cf5e"/>
  </ds:schemaRefs>
</ds:datastoreItem>
</file>

<file path=customXml/itemProps2.xml><?xml version="1.0" encoding="utf-8"?>
<ds:datastoreItem xmlns:ds="http://schemas.openxmlformats.org/officeDocument/2006/customXml" ds:itemID="{6FE7526E-FCE4-469E-8920-08B31692F9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67b3d34-9599-4500-8300-1c32b912ec91"/>
    <ds:schemaRef ds:uri="4b0fd426-c217-44ce-8802-36048579cf5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01EF3FD-1DD2-4874-8E84-06AE9FCB321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5410</TotalTime>
  <Words>2804</Words>
  <Application>Microsoft Office PowerPoint</Application>
  <PresentationFormat>Widescreen</PresentationFormat>
  <Paragraphs>441</Paragraphs>
  <Slides>37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Arial</vt:lpstr>
      <vt:lpstr>Bradley Hand ITC</vt:lpstr>
      <vt:lpstr>Times New Roman</vt:lpstr>
      <vt:lpstr>Trebuchet MS</vt:lpstr>
      <vt:lpstr>Wingdings</vt:lpstr>
      <vt:lpstr>Wingdings 3</vt:lpstr>
      <vt:lpstr>Facet</vt:lpstr>
      <vt:lpstr>PowerPoint Presentation</vt:lpstr>
      <vt:lpstr>AIMS </vt:lpstr>
      <vt:lpstr>School Vision</vt:lpstr>
      <vt:lpstr>School Aims </vt:lpstr>
      <vt:lpstr>SCHOOL APP</vt:lpstr>
      <vt:lpstr>SCHOOL MONEY APP</vt:lpstr>
      <vt:lpstr>ADMINISTRATION</vt:lpstr>
      <vt:lpstr>Medical Administration/ Special Diet </vt:lpstr>
      <vt:lpstr>DATES FOR YOUR DIARY</vt:lpstr>
      <vt:lpstr>DATES FOR YOUR DIARY</vt:lpstr>
      <vt:lpstr>COMMUNICATION</vt:lpstr>
      <vt:lpstr>COMMUNICATION</vt:lpstr>
      <vt:lpstr>Attendance</vt:lpstr>
      <vt:lpstr>Attendance</vt:lpstr>
      <vt:lpstr>Drop Off/Collections</vt:lpstr>
      <vt:lpstr>HEALTH AND WELL-BEING</vt:lpstr>
      <vt:lpstr>IMAGINE IF</vt:lpstr>
      <vt:lpstr>HEALTHY EATING</vt:lpstr>
      <vt:lpstr>KIPS +</vt:lpstr>
      <vt:lpstr>Withdrawal Support Information </vt:lpstr>
      <vt:lpstr>CLASS INFORMATION </vt:lpstr>
      <vt:lpstr>SCHOOL EQUIPMENT</vt:lpstr>
      <vt:lpstr>LANGUAGE AND LITERACY</vt:lpstr>
      <vt:lpstr>USING MATHS</vt:lpstr>
      <vt:lpstr>TOPICS </vt:lpstr>
      <vt:lpstr>ASSESSMENT</vt:lpstr>
      <vt:lpstr>Rewards </vt:lpstr>
      <vt:lpstr>SDP Focus</vt:lpstr>
      <vt:lpstr>SDP Focus 2025/26</vt:lpstr>
      <vt:lpstr>Homework</vt:lpstr>
      <vt:lpstr>Homework Completion</vt:lpstr>
      <vt:lpstr>Homework</vt:lpstr>
      <vt:lpstr>Homework- Parental Involvement</vt:lpstr>
      <vt:lpstr>Internet Safety</vt:lpstr>
      <vt:lpstr>PE</vt:lpstr>
      <vt:lpstr>HOW YOU CAN HELP</vt:lpstr>
      <vt:lpstr>OTHER POINTS TO NOTE</vt:lpstr>
    </vt:vector>
  </TitlesOfParts>
  <Company>C2k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Kircubbin Integrated PS</dc:title>
  <dc:creator>R Irvine</dc:creator>
  <cp:lastModifiedBy>C Ewing</cp:lastModifiedBy>
  <cp:revision>645</cp:revision>
  <dcterms:created xsi:type="dcterms:W3CDTF">2019-09-12T11:07:37Z</dcterms:created>
  <dcterms:modified xsi:type="dcterms:W3CDTF">2025-08-26T12:47:35Z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0x010100ADBF137C61E0604ABCFFEFC3EEBA9EEC</vt:lpwstr>
  </property>
  <property fmtid="{D5CDD505-2E9C-101B-9397-08002B2CF9AE}" pid="3" name="MediaServiceImageTags">
    <vt:lpwstr/>
  </property>
</Properties>
</file>