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56" r:id="rId5"/>
    <p:sldId id="262" r:id="rId6"/>
    <p:sldId id="258" r:id="rId7"/>
    <p:sldId id="259" r:id="rId8"/>
    <p:sldId id="319" r:id="rId9"/>
    <p:sldId id="321" r:id="rId10"/>
    <p:sldId id="322" r:id="rId11"/>
    <p:sldId id="269" r:id="rId12"/>
    <p:sldId id="264" r:id="rId13"/>
    <p:sldId id="273" r:id="rId14"/>
    <p:sldId id="266" r:id="rId15"/>
    <p:sldId id="318" r:id="rId16"/>
    <p:sldId id="311" r:id="rId17"/>
    <p:sldId id="270" r:id="rId18"/>
    <p:sldId id="313" r:id="rId19"/>
    <p:sldId id="315" r:id="rId20"/>
    <p:sldId id="274" r:id="rId21"/>
    <p:sldId id="316" r:id="rId22"/>
    <p:sldId id="312" r:id="rId23"/>
    <p:sldId id="265" r:id="rId24"/>
    <p:sldId id="31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8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252883-8B93-453F-9F72-94428A8CF66D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945D9-758D-4A0D-98CC-3E103BCEA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512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945D9-758D-4A0D-98CC-3E103BCEAE4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409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945D9-758D-4A0D-98CC-3E103BCEAE4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1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945D9-758D-4A0D-98CC-3E103BCEAE4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366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68239-4D46-102D-4E04-59B7BF8CC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2611E1-3A7F-D1B7-22C2-95A81FEC3F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C28C0-E045-4D22-27F3-D4989AD36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9081A-537D-0D47-3F1A-1EDB27CCF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4E5EA-0F0B-8DD9-6D30-C2FB7CE11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155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108F-D05D-36DB-2204-FCBB1FB28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90999-2D33-1F39-B18C-FD5D51ACB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72829-5AFD-93D2-C25F-6FDEC0FE9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8A741-FF20-331F-7F3D-B0A039713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49D26-CD13-A9E1-40A1-6C59EE5B9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707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EA037-7B3C-4F80-1504-F1AFE96B4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963ECA-F4B0-EB0B-0E68-DFF7FAF10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A8153-6957-DCE3-CCD7-9779709D5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BD555-9EF1-C13D-AD29-901D050B5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04DA6-9C0D-2BAB-7EC0-7EDD0D4F9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577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41629-D817-4695-EEF3-48CF6C0B9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7209B-9099-96F0-4080-B3E65FEE8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3556FA-6850-61A1-A5FD-7F47C2F38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DBC79B-4827-2814-50D3-48BDDE5A9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A5E34-B6A1-DC12-7A04-70F1C8974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EC879-BB01-0C6C-221C-2FCC78F74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221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0D648-0434-73A6-6F14-9E4F8D296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EB6C7-266E-689E-524A-8C29C2E3F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3DF5DF-8DA3-7755-CC84-636402BDD9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6069E4-8348-1F7A-EFAB-02DB5FFE59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A164CD-B4D9-F704-22D7-449C5D81DB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D213FB-C878-EB4D-8B0A-C874E1A51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FE14FE-95AF-FAFB-610B-6CE595946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0E0EF9-C334-E2A6-2DAA-812AD14E7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846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55FE8-ED32-33C2-3ED2-63A8C94EF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C000B3-FC8F-9032-F9DB-FB7AC4E7D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A099AE-9F02-8489-B177-79FBE6240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27D94B-B772-4923-F1BB-89D9D2F78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657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3283F3-E24F-D3B7-15FE-51BD562FD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088E14-83F5-EE18-B7FE-3DB4C1CDE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A45A8-9725-7754-5920-41CB90F1A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060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211B2-A12B-348C-D972-B737B3C1C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BEDAD-1F89-2480-CCA7-6197DDA25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C9A414-193E-DB88-1328-AFA105232A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7FA27B-75EB-DC81-7122-FF17CC58B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00CED-09EE-F257-4EA0-B40D5841C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30237-4C96-2D27-C9A1-090967A1C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555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F3FC-8793-4E92-72C6-AD07A991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64E45D-362B-6EF9-E8CF-4EE2BF53BA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6B32F-1BAE-B5D3-C71D-3732106AB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FE70A2-B66C-19AB-DB7C-ED7383970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03819-4CD1-AACB-347D-3C2DCE2F6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E06F55-05E2-FBC7-0D48-92883C194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401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1251D-172B-B37D-68F9-2F62538CE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C00CE0-A2DC-9175-B734-668D634A1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F7303-8129-DDCF-9E55-9AC7DE847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1F90E-470B-3C03-8367-6B95FB71B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AE08F-DD3D-D0BD-BABC-20D696C40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965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A956F7-FE78-DDE6-E88F-7FA0225830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19D1B6-3999-D95A-C894-E138D3147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C6F28-D5A0-C88A-4914-06A750461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1ACA2-5146-8B4F-8327-6AAA870CE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F8CEF-1C56-7079-00E4-4BACF756C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738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A406EE-F68B-4FC4-5771-16F68C025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5AEB9-816C-D9FD-CA85-D0ADF4B5F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85016-6EAA-2AC7-4B1D-FF016A3240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62098-D48A-8547-9881-DDA7B63420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EA00D-98C0-2037-154F-AE3C85236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30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imagineif.org.uk/primary-school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BA7FCA-1E7D-9334-D38E-E2E735E572B8}"/>
              </a:ext>
            </a:extLst>
          </p:cNvPr>
          <p:cNvSpPr txBox="1"/>
          <p:nvPr/>
        </p:nvSpPr>
        <p:spPr>
          <a:xfrm>
            <a:off x="638881" y="457200"/>
            <a:ext cx="10909640" cy="1368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dirty="0">
                <a:latin typeface="+mj-lt"/>
                <a:ea typeface="+mj-ea"/>
                <a:cs typeface="+mj-cs"/>
              </a:rPr>
              <a:t>Information Session September 2026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421AF0-FE55-4B8E-41C4-BCA854186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0" y="1478880"/>
            <a:ext cx="2822476" cy="28224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C6C051-D4AF-7F73-0BDE-80DBF5BC82A7}"/>
              </a:ext>
            </a:extLst>
          </p:cNvPr>
          <p:cNvSpPr txBox="1"/>
          <p:nvPr/>
        </p:nvSpPr>
        <p:spPr>
          <a:xfrm>
            <a:off x="583977" y="4135662"/>
            <a:ext cx="38661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1" dirty="0">
                <a:latin typeface="Georgia"/>
              </a:rPr>
              <a:t>"Learn to Love, Love to Learn"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11432F-AF36-F784-4B00-7E6C4B96BD73}"/>
              </a:ext>
            </a:extLst>
          </p:cNvPr>
          <p:cNvSpPr txBox="1"/>
          <p:nvPr/>
        </p:nvSpPr>
        <p:spPr>
          <a:xfrm>
            <a:off x="583976" y="5081303"/>
            <a:ext cx="3866103" cy="923330"/>
          </a:xfrm>
          <a:prstGeom prst="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At KIPS we aim to create a </a:t>
            </a:r>
            <a:r>
              <a:rPr lang="en-GB" sz="18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loving</a:t>
            </a: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8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happy</a:t>
            </a: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GB" sz="18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stimulating </a:t>
            </a: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environment where pupils can </a:t>
            </a:r>
            <a:r>
              <a:rPr lang="en-GB" sz="18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learn effectively.</a:t>
            </a:r>
            <a:endParaRPr lang="en-GB" dirty="0">
              <a:solidFill>
                <a:srgbClr val="0070C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978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1DED585-6253-E2A2-1645-251E1C4AE4EF}"/>
              </a:ext>
            </a:extLst>
          </p:cNvPr>
          <p:cNvSpPr txBox="1"/>
          <p:nvPr/>
        </p:nvSpPr>
        <p:spPr>
          <a:xfrm>
            <a:off x="291402" y="80666"/>
            <a:ext cx="5804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School Day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28577C3-29D0-7DE6-57ED-4254E02AD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856307"/>
              </p:ext>
            </p:extLst>
          </p:nvPr>
        </p:nvGraphicFramePr>
        <p:xfrm>
          <a:off x="401934" y="504034"/>
          <a:ext cx="7339986" cy="19646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1426">
                  <a:extLst>
                    <a:ext uri="{9D8B030D-6E8A-4147-A177-3AD203B41FA5}">
                      <a16:colId xmlns:a16="http://schemas.microsoft.com/office/drawing/2014/main" val="1971792755"/>
                    </a:ext>
                  </a:extLst>
                </a:gridCol>
                <a:gridCol w="6258560">
                  <a:extLst>
                    <a:ext uri="{9D8B030D-6E8A-4147-A177-3AD203B41FA5}">
                      <a16:colId xmlns:a16="http://schemas.microsoft.com/office/drawing/2014/main" val="81666014"/>
                    </a:ext>
                  </a:extLst>
                </a:gridCol>
              </a:tblGrid>
              <a:tr h="418743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Comic Sans MS" panose="030F0702030302020204" pitchFamily="66" charset="0"/>
                        </a:rPr>
                        <a:t>8:45 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Comic Sans MS" panose="030F0702030302020204" pitchFamily="66" charset="0"/>
                        </a:rPr>
                        <a:t>School doors open. Children should walk to their classrooms independently to encourage resilience.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446014"/>
                  </a:ext>
                </a:extLst>
              </a:tr>
              <a:tr h="1088731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Comic Sans MS" panose="030F0702030302020204" pitchFamily="66" charset="0"/>
                        </a:rPr>
                        <a:t>9:00 am </a:t>
                      </a:r>
                    </a:p>
                    <a:p>
                      <a:endParaRPr lang="en-GB" sz="1200" b="1" dirty="0">
                        <a:latin typeface="Comic Sans MS" panose="030F0702030302020204" pitchFamily="66" charset="0"/>
                      </a:endParaRPr>
                    </a:p>
                    <a:p>
                      <a:endParaRPr lang="en-GB" sz="1200" b="1" dirty="0">
                        <a:latin typeface="Comic Sans MS" panose="030F0702030302020204" pitchFamily="66" charset="0"/>
                      </a:endParaRPr>
                    </a:p>
                    <a:p>
                      <a:endParaRPr lang="en-GB" sz="1200" b="1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200" b="1" dirty="0">
                          <a:latin typeface="Comic Sans MS" panose="030F0702030302020204" pitchFamily="66" charset="0"/>
                        </a:rPr>
                        <a:t>9:05 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Comic Sans MS" panose="030F0702030302020204" pitchFamily="66" charset="0"/>
                        </a:rPr>
                        <a:t>School day starts. Punctuality is essential as we establish routines immediately.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latin typeface="Comic Sans MS" panose="030F0702030302020204" pitchFamily="66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Late mark is officially recorded on the register. Any late arrivals must enter through the main reception.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135087"/>
                  </a:ext>
                </a:extLst>
              </a:tr>
              <a:tr h="418743"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3:00 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Comic Sans MS" panose="030F0702030302020204" pitchFamily="66" charset="0"/>
                        </a:rPr>
                        <a:t>End of school day. Staff will escort children to the collection point.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732230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0659EBD-D6CB-C343-8668-3BCB28D79DF4}"/>
              </a:ext>
            </a:extLst>
          </p:cNvPr>
          <p:cNvSpPr txBox="1"/>
          <p:nvPr/>
        </p:nvSpPr>
        <p:spPr>
          <a:xfrm>
            <a:off x="8202581" y="835807"/>
            <a:ext cx="3745802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PE Day: </a:t>
            </a: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Wednesday</a:t>
            </a:r>
          </a:p>
          <a:p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Swimming Day: </a:t>
            </a: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Thursday (Term 1)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A04821-17FB-453A-DEFE-9CEF5D0B683C}"/>
              </a:ext>
            </a:extLst>
          </p:cNvPr>
          <p:cNvSpPr txBox="1"/>
          <p:nvPr/>
        </p:nvSpPr>
        <p:spPr>
          <a:xfrm>
            <a:off x="291402" y="2705725"/>
            <a:ext cx="9784080" cy="14465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Drop-off: </a:t>
            </a:r>
            <a:r>
              <a:rPr lang="en-GB" sz="1400" dirty="0">
                <a:latin typeface="Comic Sans MS" panose="030F0702030302020204" pitchFamily="66" charset="0"/>
              </a:rPr>
              <a:t>All children should be dropped off at the main entrance where they will be directed to their classroom. </a:t>
            </a:r>
          </a:p>
          <a:p>
            <a:endParaRPr lang="en-GB" sz="1400" dirty="0">
              <a:latin typeface="Comic Sans MS" panose="030F0702030302020204" pitchFamily="66" charset="0"/>
            </a:endParaRPr>
          </a:p>
          <a:p>
            <a:r>
              <a:rPr lang="en-GB" sz="1400" dirty="0">
                <a:latin typeface="Comic Sans MS" panose="030F0702030302020204" pitchFamily="66" charset="0"/>
              </a:rPr>
              <a:t>- Parking is only available for P1 parents or as agreed in other exceptional circumstances.</a:t>
            </a:r>
          </a:p>
          <a:p>
            <a:endParaRPr lang="en-GB" sz="1400" dirty="0">
              <a:latin typeface="Comic Sans MS" panose="030F0702030302020204" pitchFamily="66" charset="0"/>
            </a:endParaRPr>
          </a:p>
          <a:p>
            <a:r>
              <a:rPr lang="en-GB" sz="1400" dirty="0">
                <a:latin typeface="Comic Sans MS" panose="030F0702030302020204" pitchFamily="66" charset="0"/>
              </a:rPr>
              <a:t>- No child should be unsupervised onsite before 8.45 am or after collection times. 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73CBA8-31D7-5FAF-6007-D28B7E554047}"/>
              </a:ext>
            </a:extLst>
          </p:cNvPr>
          <p:cNvSpPr txBox="1"/>
          <p:nvPr/>
        </p:nvSpPr>
        <p:spPr>
          <a:xfrm>
            <a:off x="291402" y="4389292"/>
            <a:ext cx="9868598" cy="224676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Collection</a:t>
            </a:r>
            <a:r>
              <a:rPr lang="en-GB" sz="1400" dirty="0">
                <a:solidFill>
                  <a:srgbClr val="00B0F0"/>
                </a:solidFill>
                <a:latin typeface="Comic Sans MS" panose="030F0702030302020204" pitchFamily="66" charset="0"/>
              </a:rPr>
              <a:t>: 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P6 will be collected from the main entrance.  </a:t>
            </a:r>
          </a:p>
          <a:p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1400" dirty="0">
                <a:latin typeface="Comic Sans MS" panose="030F0702030302020204" pitchFamily="66" charset="0"/>
              </a:rPr>
              <a:t>- To ensure a safe handover; we ask that parents/carers get out of their vehicles to collect their children.</a:t>
            </a:r>
          </a:p>
          <a:p>
            <a:endParaRPr lang="en-GB" sz="1400" dirty="0">
              <a:latin typeface="Comic Sans MS" panose="030F0702030302020204" pitchFamily="66" charset="0"/>
            </a:endParaRPr>
          </a:p>
          <a:p>
            <a:r>
              <a:rPr lang="en-GB" sz="1400" dirty="0">
                <a:latin typeface="Comic Sans MS" panose="030F0702030302020204" pitchFamily="66" charset="0"/>
              </a:rPr>
              <a:t>- Please inform the school office of any changes to collection arrangements. </a:t>
            </a:r>
          </a:p>
          <a:p>
            <a:endParaRPr lang="en-GB" sz="1400" dirty="0">
              <a:latin typeface="Comic Sans MS" panose="030F0702030302020204" pitchFamily="66" charset="0"/>
            </a:endParaRPr>
          </a:p>
          <a:p>
            <a:endParaRPr lang="en-GB" sz="1400" dirty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r>
              <a:rPr lang="en-GB" sz="1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Bus: </a:t>
            </a:r>
            <a:r>
              <a:rPr lang="en-GB" sz="1400" dirty="0">
                <a:latin typeface="Comic Sans MS" panose="030F0702030302020204" pitchFamily="66" charset="0"/>
              </a:rPr>
              <a:t>Please inform the school office of any changes to bus arrangements.</a:t>
            </a:r>
          </a:p>
          <a:p>
            <a:endParaRPr lang="en-GB" sz="1400" dirty="0">
              <a:latin typeface="Comic Sans MS" panose="030F0702030302020204" pitchFamily="66" charset="0"/>
            </a:endParaRPr>
          </a:p>
          <a:p>
            <a:r>
              <a:rPr lang="en-GB" sz="1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Walking home</a:t>
            </a:r>
            <a:r>
              <a:rPr lang="en-GB" sz="1400" dirty="0">
                <a:solidFill>
                  <a:srgbClr val="00B0F0"/>
                </a:solidFill>
                <a:latin typeface="Comic Sans MS" panose="030F0702030302020204" pitchFamily="66" charset="0"/>
              </a:rPr>
              <a:t>: </a:t>
            </a: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Written consent must be given to the office.</a:t>
            </a: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536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4FDAD-AA29-D985-B61F-CA2B8F252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10B21E0-60F7-743C-CADA-F74839ACCA73}"/>
              </a:ext>
            </a:extLst>
          </p:cNvPr>
          <p:cNvSpPr txBox="1"/>
          <p:nvPr/>
        </p:nvSpPr>
        <p:spPr>
          <a:xfrm>
            <a:off x="231112" y="271745"/>
            <a:ext cx="49692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Curriculum Areas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Literacy 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Numeracy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World Around Us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Spanish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PE 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Music 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ICT 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PDMU 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Diversity and World Religions</a:t>
            </a:r>
          </a:p>
          <a:p>
            <a:pPr marL="285750" indent="-285750">
              <a:buFontTx/>
              <a:buChar char="-"/>
            </a:pP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E3AA2D-4D6A-0B65-D7A3-F02758632744}"/>
              </a:ext>
            </a:extLst>
          </p:cNvPr>
          <p:cNvSpPr txBox="1"/>
          <p:nvPr/>
        </p:nvSpPr>
        <p:spPr>
          <a:xfrm>
            <a:off x="379933" y="4383765"/>
            <a:ext cx="6219791" cy="160043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b="1" u="sng" dirty="0">
                <a:solidFill>
                  <a:schemeClr val="accent4"/>
                </a:solidFill>
                <a:latin typeface="Comic Sans MS" panose="030F0702030302020204" pitchFamily="66" charset="0"/>
              </a:rPr>
              <a:t>Assessments</a:t>
            </a:r>
            <a:endParaRPr lang="en-GB" sz="1400" b="1" u="sng" dirty="0">
              <a:solidFill>
                <a:schemeClr val="accent4"/>
              </a:solidFill>
              <a:latin typeface="Comic Sans MS" panose="030F0702030302020204" pitchFamily="66" charset="0"/>
            </a:endParaRPr>
          </a:p>
          <a:p>
            <a:endParaRPr lang="en-GB" sz="1400" b="1" u="sng" dirty="0">
              <a:solidFill>
                <a:schemeClr val="accent4"/>
              </a:solidFill>
              <a:latin typeface="Comic Sans MS" panose="030F0702030302020204" pitchFamily="66" charset="0"/>
            </a:endParaRPr>
          </a:p>
          <a:p>
            <a:pPr lvl="0">
              <a:buSzPts val="2240"/>
            </a:pPr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- PTE/PTM STANDARDISED TESTS (every May)</a:t>
            </a:r>
          </a:p>
          <a:p>
            <a:pPr lvl="0">
              <a:buSzPts val="2240"/>
            </a:pPr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- CLASS ASSESSMENTS- Weekly Friday tests</a:t>
            </a:r>
          </a:p>
          <a:p>
            <a:pPr lvl="0">
              <a:buSzPts val="2240"/>
            </a:pPr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- STAR Reader/Maths (every 9 school weeks </a:t>
            </a:r>
            <a:r>
              <a:rPr lang="en-GB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approx</a:t>
            </a:r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)</a:t>
            </a:r>
          </a:p>
          <a:p>
            <a:pPr lvl="0">
              <a:buSzPts val="2240"/>
            </a:pPr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- Books will be sent home to parents (half-termly) to be signed </a:t>
            </a:r>
            <a:endParaRPr lang="en-GB" sz="1600" b="1" u="sng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5981A6-C9BF-222D-681C-FB634A574BB2}"/>
              </a:ext>
            </a:extLst>
          </p:cNvPr>
          <p:cNvSpPr txBox="1"/>
          <p:nvPr/>
        </p:nvSpPr>
        <p:spPr>
          <a:xfrm>
            <a:off x="4093862" y="480839"/>
            <a:ext cx="7617974" cy="23083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Trips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We aim to provide a range of educational visits and trips throughout the year to enhance pupils’ learning experiences. 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Viking Museum 8</a:t>
            </a:r>
            <a:r>
              <a:rPr lang="en-GB" baseline="30000" dirty="0">
                <a:solidFill>
                  <a:schemeClr val="tx1"/>
                </a:solidFill>
                <a:latin typeface="Comic Sans MS" panose="030F0702030302020204" pitchFamily="66" charset="0"/>
              </a:rPr>
              <a:t>th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 December 2026. </a:t>
            </a:r>
          </a:p>
          <a:p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After School Clubs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We provide a wide range of After-School Clubs each term. 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Further information will be shared via the school app.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AF89B9-9F97-A337-B892-F7D980CC5801}"/>
              </a:ext>
            </a:extLst>
          </p:cNvPr>
          <p:cNvSpPr txBox="1"/>
          <p:nvPr/>
        </p:nvSpPr>
        <p:spPr>
          <a:xfrm>
            <a:off x="7143490" y="3699505"/>
            <a:ext cx="4430582" cy="21236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b="1" u="sng" dirty="0">
                <a:solidFill>
                  <a:schemeClr val="accent4"/>
                </a:solidFill>
                <a:latin typeface="Comic Sans MS" panose="030F0702030302020204" pitchFamily="66" charset="0"/>
              </a:rPr>
              <a:t>Pupil Support</a:t>
            </a:r>
          </a:p>
          <a:p>
            <a:pPr marL="342900" indent="-342900">
              <a:buFontTx/>
              <a:buChar char="-"/>
            </a:pP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Numeracy/Literacy</a:t>
            </a:r>
          </a:p>
          <a:p>
            <a:pPr marL="342900" indent="-342900">
              <a:buFontTx/>
              <a:buChar char="-"/>
            </a:pP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Reading Partnership </a:t>
            </a:r>
          </a:p>
          <a:p>
            <a:pPr marL="342900" indent="-342900">
              <a:buFontTx/>
              <a:buChar char="-"/>
            </a:pP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Social Group </a:t>
            </a:r>
          </a:p>
          <a:p>
            <a:endParaRPr lang="en-GB" b="1" u="sng" dirty="0">
              <a:solidFill>
                <a:schemeClr val="accent4"/>
              </a:solidFill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Parents/Carers will be informed if their child is accessing support. </a:t>
            </a:r>
            <a:endParaRPr lang="en-GB" b="1" u="sng" dirty="0">
              <a:solidFill>
                <a:schemeClr val="accent4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658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D0B4D-9821-70E2-B01C-96D215729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E164506-C1E2-C7A5-087A-FE8A51FCC1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944917"/>
              </p:ext>
            </p:extLst>
          </p:nvPr>
        </p:nvGraphicFramePr>
        <p:xfrm>
          <a:off x="5325624" y="2474608"/>
          <a:ext cx="6705765" cy="416657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{17292A2E-F333-43FB-9621-5CBBE7FDCDCB}</a:tableStyleId>
              </a:tblPr>
              <a:tblGrid>
                <a:gridCol w="902681">
                  <a:extLst>
                    <a:ext uri="{9D8B030D-6E8A-4147-A177-3AD203B41FA5}">
                      <a16:colId xmlns:a16="http://schemas.microsoft.com/office/drawing/2014/main" val="1736679855"/>
                    </a:ext>
                  </a:extLst>
                </a:gridCol>
                <a:gridCol w="773050">
                  <a:extLst>
                    <a:ext uri="{9D8B030D-6E8A-4147-A177-3AD203B41FA5}">
                      <a16:colId xmlns:a16="http://schemas.microsoft.com/office/drawing/2014/main" val="3582215436"/>
                    </a:ext>
                  </a:extLst>
                </a:gridCol>
                <a:gridCol w="838339">
                  <a:extLst>
                    <a:ext uri="{9D8B030D-6E8A-4147-A177-3AD203B41FA5}">
                      <a16:colId xmlns:a16="http://schemas.microsoft.com/office/drawing/2014/main" val="1064589759"/>
                    </a:ext>
                  </a:extLst>
                </a:gridCol>
                <a:gridCol w="838339">
                  <a:extLst>
                    <a:ext uri="{9D8B030D-6E8A-4147-A177-3AD203B41FA5}">
                      <a16:colId xmlns:a16="http://schemas.microsoft.com/office/drawing/2014/main" val="1250944717"/>
                    </a:ext>
                  </a:extLst>
                </a:gridCol>
                <a:gridCol w="838339">
                  <a:extLst>
                    <a:ext uri="{9D8B030D-6E8A-4147-A177-3AD203B41FA5}">
                      <a16:colId xmlns:a16="http://schemas.microsoft.com/office/drawing/2014/main" val="1916955113"/>
                    </a:ext>
                  </a:extLst>
                </a:gridCol>
                <a:gridCol w="838339">
                  <a:extLst>
                    <a:ext uri="{9D8B030D-6E8A-4147-A177-3AD203B41FA5}">
                      <a16:colId xmlns:a16="http://schemas.microsoft.com/office/drawing/2014/main" val="1381887267"/>
                    </a:ext>
                  </a:extLst>
                </a:gridCol>
                <a:gridCol w="838339">
                  <a:extLst>
                    <a:ext uri="{9D8B030D-6E8A-4147-A177-3AD203B41FA5}">
                      <a16:colId xmlns:a16="http://schemas.microsoft.com/office/drawing/2014/main" val="1598270441"/>
                    </a:ext>
                  </a:extLst>
                </a:gridCol>
                <a:gridCol w="838339">
                  <a:extLst>
                    <a:ext uri="{9D8B030D-6E8A-4147-A177-3AD203B41FA5}">
                      <a16:colId xmlns:a16="http://schemas.microsoft.com/office/drawing/2014/main" val="3480649632"/>
                    </a:ext>
                  </a:extLst>
                </a:gridCol>
              </a:tblGrid>
              <a:tr h="310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Titles / Year Groups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2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4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extLst>
                  <a:ext uri="{0D108BD9-81ED-4DB2-BD59-A6C34878D82A}">
                    <a16:rowId xmlns:a16="http://schemas.microsoft.com/office/drawing/2014/main" val="4004276900"/>
                  </a:ext>
                </a:extLst>
              </a:tr>
              <a:tr h="6044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Time Spent per night</a:t>
                      </a:r>
                      <a:endParaRPr lang="en-GB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Up to 20mins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Up to 20mins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Up to 25-30mins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Up to 25-30mins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Up to 30-40mins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Up to 40-45mins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0">
                          <a:solidFill>
                            <a:schemeClr val="tx1"/>
                          </a:solidFill>
                          <a:effectLst/>
                        </a:rPr>
                        <a:t>Up to 40-45mins</a:t>
                      </a:r>
                      <a:endParaRPr lang="en-GB" sz="11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extLst>
                  <a:ext uri="{0D108BD9-81ED-4DB2-BD59-A6C34878D82A}">
                    <a16:rowId xmlns:a16="http://schemas.microsoft.com/office/drawing/2014/main" val="1241445424"/>
                  </a:ext>
                </a:extLst>
              </a:tr>
              <a:tr h="453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Spellings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N/A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N/A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Daily (learning and written) 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Daily (learning and written)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Daily (learning and written)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Daily (learning and written)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>
                          <a:solidFill>
                            <a:schemeClr val="tx1"/>
                          </a:solidFill>
                          <a:effectLst/>
                        </a:rPr>
                        <a:t>Daily (learning and written)</a:t>
                      </a:r>
                      <a:endParaRPr lang="en-GB" sz="11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extLst>
                  <a:ext uri="{0D108BD9-81ED-4DB2-BD59-A6C34878D82A}">
                    <a16:rowId xmlns:a16="http://schemas.microsoft.com/office/drawing/2014/main" val="802983632"/>
                  </a:ext>
                </a:extLst>
              </a:tr>
              <a:tr h="9067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Guided Reading/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Accelerated Reader</a:t>
                      </a:r>
                      <a:endParaRPr lang="en-GB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As reading emerges, Reading 4 nights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Reading 4 nights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Reading 4 nights</a:t>
                      </a:r>
                      <a:endParaRPr lang="en-GB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(15mins)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Reading 4 nights</a:t>
                      </a:r>
                      <a:endParaRPr lang="en-GB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(15mins)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Reading 4 nights</a:t>
                      </a:r>
                      <a:endParaRPr lang="en-GB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(20mins)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Reading 4 nights</a:t>
                      </a:r>
                      <a:endParaRPr lang="en-GB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(20mins)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>
                          <a:solidFill>
                            <a:schemeClr val="tx1"/>
                          </a:solidFill>
                          <a:effectLst/>
                        </a:rPr>
                        <a:t>Reading 4 nights</a:t>
                      </a:r>
                      <a:endParaRPr lang="en-GB" sz="1100" b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>
                          <a:solidFill>
                            <a:schemeClr val="tx1"/>
                          </a:solidFill>
                          <a:effectLst/>
                        </a:rPr>
                        <a:t>(20mins)</a:t>
                      </a:r>
                      <a:endParaRPr lang="en-GB" sz="11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extLst>
                  <a:ext uri="{0D108BD9-81ED-4DB2-BD59-A6C34878D82A}">
                    <a16:rowId xmlns:a16="http://schemas.microsoft.com/office/drawing/2014/main" val="325198297"/>
                  </a:ext>
                </a:extLst>
              </a:tr>
              <a:tr h="7556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Written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Literacy/Numeracy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(To include topic related homework)</a:t>
                      </a:r>
                      <a:endParaRPr lang="en-GB" sz="1100" dirty="0">
                        <a:effectLst/>
                      </a:endParaRPr>
                    </a:p>
                  </a:txBody>
                  <a:tcPr marL="65500" marR="6550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effectLst/>
                        </a:rPr>
                        <a:t>Literacy/Numeracy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effectLst/>
                        </a:rPr>
                        <a:t>(To include</a:t>
                      </a:r>
                      <a:r>
                        <a:rPr lang="en-GB" sz="1000" b="0" baseline="0" dirty="0">
                          <a:solidFill>
                            <a:schemeClr val="tx1"/>
                          </a:solidFill>
                          <a:effectLst/>
                        </a:rPr>
                        <a:t> topic related homework)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5500" marR="6550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004963"/>
                  </a:ext>
                </a:extLst>
              </a:tr>
              <a:tr h="7556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Learning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Reinforcement of letters, words and numbers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Sounds and tricky words 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Tables 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Tables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Tables (Term 1)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Daily Practice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(Math/Eng) – Term 2/3</a:t>
                      </a: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Daily Practice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(Math/Eng)</a:t>
                      </a: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Daily Practice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(Math/Eng)</a:t>
                      </a:r>
                      <a:endParaRPr lang="en-GB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extLst>
                  <a:ext uri="{0D108BD9-81ED-4DB2-BD59-A6C34878D82A}">
                    <a16:rowId xmlns:a16="http://schemas.microsoft.com/office/drawing/2014/main" val="149523019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7ABA49-317E-81A5-B654-FE4EBCFAD77F}"/>
              </a:ext>
            </a:extLst>
          </p:cNvPr>
          <p:cNvSpPr txBox="1"/>
          <p:nvPr/>
        </p:nvSpPr>
        <p:spPr>
          <a:xfrm>
            <a:off x="160610" y="216822"/>
            <a:ext cx="60943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Homework</a:t>
            </a:r>
            <a:endParaRPr lang="en-GB" sz="2400" b="1" u="sng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413E6B-15AD-2D35-B8E8-F7A7AB192CB6}"/>
              </a:ext>
            </a:extLst>
          </p:cNvPr>
          <p:cNvSpPr txBox="1"/>
          <p:nvPr/>
        </p:nvSpPr>
        <p:spPr>
          <a:xfrm>
            <a:off x="33389" y="909767"/>
            <a:ext cx="9375276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dirty="0">
                <a:latin typeface="Comic Sans MS" panose="030F0702030302020204" pitchFamily="66" charset="0"/>
              </a:rPr>
              <a:t>Homework sheets are issued on </a:t>
            </a:r>
            <a:r>
              <a:rPr lang="en-GB" sz="1600" dirty="0">
                <a:highlight>
                  <a:srgbClr val="FFFF00"/>
                </a:highlight>
                <a:latin typeface="Comic Sans MS" panose="030F0702030302020204" pitchFamily="66" charset="0"/>
              </a:rPr>
              <a:t>Monday and collected on Thursday</a:t>
            </a:r>
            <a:r>
              <a:rPr lang="en-GB" sz="1600" dirty="0">
                <a:latin typeface="Comic Sans MS" panose="030F0702030302020204" pitchFamily="66" charset="0"/>
              </a:rPr>
              <a:t>. </a:t>
            </a:r>
          </a:p>
          <a:p>
            <a:pPr marL="285750" indent="-28575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dirty="0">
                <a:latin typeface="Comic Sans MS" panose="030F0702030302020204" pitchFamily="66" charset="0"/>
              </a:rPr>
              <a:t>Homework tasks officially begin on Monday 7th September (Reading for the first week).</a:t>
            </a:r>
            <a:endParaRPr lang="en-GB" sz="1600" b="1" dirty="0">
              <a:latin typeface="Comic Sans MS" panose="030F0702030302020204" pitchFamily="66" charset="0"/>
            </a:endParaRPr>
          </a:p>
          <a:p>
            <a:pPr marL="285750" indent="-28575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dirty="0">
                <a:latin typeface="Comic Sans MS" panose="030F0702030302020204" pitchFamily="66" charset="0"/>
              </a:rPr>
              <a:t>Holidays during term-time are highly discouraged - School policy dictates that class work/homework will not be sent home for holiday absences.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b="1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AD6748AA-9E3D-64C7-8767-764AC6C2EE91}"/>
              </a:ext>
            </a:extLst>
          </p:cNvPr>
          <p:cNvSpPr/>
          <p:nvPr/>
        </p:nvSpPr>
        <p:spPr>
          <a:xfrm>
            <a:off x="8551311" y="55305"/>
            <a:ext cx="3480078" cy="1627833"/>
          </a:xfrm>
          <a:prstGeom prst="cloud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Homework Completion is monitored and recorded each week. </a:t>
            </a:r>
          </a:p>
          <a:p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This will be recorded on your child’s annual report in June.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984EA5-CDBE-92F7-15F4-EB988096EDAB}"/>
              </a:ext>
            </a:extLst>
          </p:cNvPr>
          <p:cNvSpPr txBox="1"/>
          <p:nvPr/>
        </p:nvSpPr>
        <p:spPr>
          <a:xfrm>
            <a:off x="319849" y="3201829"/>
            <a:ext cx="4401178" cy="258532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What to expect: </a:t>
            </a:r>
          </a:p>
          <a:p>
            <a:endParaRPr lang="en-GB" b="1" u="sng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- Literacy 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- Numeracy 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- Reading 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- Freckle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Daily Spellings 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- Daily Practice (Maths/English)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0224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D4E0F8D-A497-9967-3DF4-B00786829D06}"/>
              </a:ext>
            </a:extLst>
          </p:cNvPr>
          <p:cNvSpPr txBox="1"/>
          <p:nvPr/>
        </p:nvSpPr>
        <p:spPr>
          <a:xfrm>
            <a:off x="367436" y="302990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Homework – P6/7</a:t>
            </a:r>
            <a:endParaRPr lang="en-GB" sz="1200" dirty="0"/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0336E309-B911-DA5A-033E-25F88A970087}"/>
              </a:ext>
            </a:extLst>
          </p:cNvPr>
          <p:cNvSpPr/>
          <p:nvPr/>
        </p:nvSpPr>
        <p:spPr>
          <a:xfrm>
            <a:off x="3118961" y="54321"/>
            <a:ext cx="3344475" cy="964380"/>
          </a:xfrm>
          <a:prstGeom prst="cloud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What is Daily Practice?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2E23E8-3E6D-F3E6-260D-23F578A4A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36" y="1212243"/>
            <a:ext cx="1514849" cy="21734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FA77BC-8464-5EDE-8641-D4E2C929F2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9379" y="1249815"/>
            <a:ext cx="1540963" cy="20983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10585B6-6EA3-121B-530D-B371BACE84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9592" y="1235057"/>
            <a:ext cx="1436068" cy="20983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1122555-2873-A74A-C88D-99751DC07105}"/>
              </a:ext>
            </a:extLst>
          </p:cNvPr>
          <p:cNvSpPr txBox="1"/>
          <p:nvPr/>
        </p:nvSpPr>
        <p:spPr>
          <a:xfrm>
            <a:off x="369112" y="3579263"/>
            <a:ext cx="5186548" cy="139544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u="sng" dirty="0">
                <a:latin typeface="Comic Sans MS" panose="030F0702030302020204" pitchFamily="66" charset="0"/>
              </a:rPr>
              <a:t>Children will receive: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GB" sz="1400" dirty="0">
                <a:latin typeface="Comic Sans MS" panose="030F0702030302020204" pitchFamily="66" charset="0"/>
              </a:rPr>
              <a:t>A Daily Practice Exercise Book to record their answers.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GB" sz="1400" dirty="0">
                <a:latin typeface="Comic Sans MS" panose="030F0702030302020204" pitchFamily="66" charset="0"/>
              </a:rPr>
              <a:t>A New Waves Mental Maths textbook.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GB" sz="1400" dirty="0">
                <a:latin typeface="Comic Sans MS" panose="030F0702030302020204" pitchFamily="66" charset="0"/>
              </a:rPr>
              <a:t>A New Waves English in Practice textbook.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D65537-4476-C7C1-C485-8D4BFE2A160D}"/>
              </a:ext>
            </a:extLst>
          </p:cNvPr>
          <p:cNvSpPr txBox="1"/>
          <p:nvPr/>
        </p:nvSpPr>
        <p:spPr>
          <a:xfrm>
            <a:off x="70338" y="5258115"/>
            <a:ext cx="12051323" cy="138499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The </a:t>
            </a:r>
            <a:r>
              <a:rPr lang="en-GB" sz="1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Exercise Book should be brought to school every day</a:t>
            </a:r>
            <a:r>
              <a:rPr lang="en-GB" sz="1400" dirty="0">
                <a:latin typeface="Comic Sans MS" panose="030F0702030302020204" pitchFamily="66" charset="0"/>
              </a:rPr>
              <a:t>, along with spelling homework, as work will be marked each morning as a class.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Please </a:t>
            </a:r>
            <a:r>
              <a:rPr lang="en-GB" sz="1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do not write in either textbook</a:t>
            </a:r>
            <a:r>
              <a:rPr lang="en-GB" sz="1400" dirty="0">
                <a:latin typeface="Comic Sans MS" panose="030F0702030302020204" pitchFamily="66" charset="0"/>
              </a:rPr>
              <a:t>. These books will be </a:t>
            </a:r>
            <a:r>
              <a:rPr lang="en-GB" sz="1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collected at the end of the year </a:t>
            </a:r>
            <a:r>
              <a:rPr lang="en-GB" sz="1400" dirty="0">
                <a:latin typeface="Comic Sans MS" panose="030F0702030302020204" pitchFamily="66" charset="0"/>
              </a:rPr>
              <a:t>and should be kept clean, tidy and in good condition.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The </a:t>
            </a:r>
            <a:r>
              <a:rPr lang="en-GB" sz="1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textbooks should remain at </a:t>
            </a:r>
            <a:r>
              <a:rPr lang="en-GB" sz="1400" b="1">
                <a:solidFill>
                  <a:srgbClr val="0070C0"/>
                </a:solidFill>
                <a:latin typeface="Comic Sans MS" panose="030F0702030302020204" pitchFamily="66" charset="0"/>
              </a:rPr>
              <a:t>home each day. 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CDB164-E7D7-322B-2F9A-9EA58CB24AE4}"/>
              </a:ext>
            </a:extLst>
          </p:cNvPr>
          <p:cNvSpPr txBox="1"/>
          <p:nvPr/>
        </p:nvSpPr>
        <p:spPr>
          <a:xfrm>
            <a:off x="6621687" y="843832"/>
            <a:ext cx="5186548" cy="3611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>
                <a:latin typeface="Comic Sans MS" panose="030F0702030302020204" pitchFamily="66" charset="0"/>
              </a:rPr>
              <a:t>This year, </a:t>
            </a:r>
            <a:r>
              <a:rPr lang="en-GB" sz="1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Daily Practice will replace tables homework. </a:t>
            </a:r>
          </a:p>
          <a:p>
            <a:pPr>
              <a:lnSpc>
                <a:spcPct val="150000"/>
              </a:lnSpc>
            </a:pPr>
            <a:endParaRPr lang="en-GB" sz="14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latin typeface="Comic Sans MS" panose="030F0702030302020204" pitchFamily="66" charset="0"/>
              </a:rPr>
              <a:t>Children will complete </a:t>
            </a:r>
            <a:r>
              <a:rPr lang="en-GB" sz="1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a short Maths and English activity each night from Monday to Thursday, </a:t>
            </a:r>
            <a:r>
              <a:rPr lang="en-GB" sz="1400" dirty="0">
                <a:latin typeface="Comic Sans MS" panose="030F0702030302020204" pitchFamily="66" charset="0"/>
              </a:rPr>
              <a:t>consisting of approximately 10-20 quick questions.</a:t>
            </a:r>
          </a:p>
          <a:p>
            <a:pPr>
              <a:lnSpc>
                <a:spcPct val="150000"/>
              </a:lnSpc>
            </a:pPr>
            <a:endParaRPr lang="en-GB" sz="1400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latin typeface="Comic Sans MS" panose="030F0702030302020204" pitchFamily="66" charset="0"/>
              </a:rPr>
              <a:t>We feel this homework will be beneficial as it provides regular </a:t>
            </a:r>
            <a:r>
              <a:rPr lang="en-GB" sz="1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repetition and revision of key concepts</a:t>
            </a:r>
            <a:r>
              <a:rPr lang="en-GB" sz="1400" dirty="0">
                <a:latin typeface="Comic Sans MS" panose="030F0702030302020204" pitchFamily="66" charset="0"/>
              </a:rPr>
              <a:t>, helping to build confidence and reinforce learning in a manageable way.</a:t>
            </a:r>
          </a:p>
        </p:txBody>
      </p:sp>
    </p:spTree>
    <p:extLst>
      <p:ext uri="{BB962C8B-B14F-4D97-AF65-F5344CB8AC3E}">
        <p14:creationId xmlns:p14="http://schemas.microsoft.com/office/powerpoint/2010/main" val="1311800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A2346-3FC8-2D62-8C07-039CA5579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0166288-E437-CE15-C627-9D2E5F7737B0}"/>
              </a:ext>
            </a:extLst>
          </p:cNvPr>
          <p:cNvSpPr txBox="1"/>
          <p:nvPr/>
        </p:nvSpPr>
        <p:spPr>
          <a:xfrm>
            <a:off x="213528" y="172050"/>
            <a:ext cx="6094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Homework – P6/7</a:t>
            </a:r>
            <a:endParaRPr lang="en-GB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B1F766-E453-BA1B-7C87-0B625A6D8A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053"/>
          <a:stretch>
            <a:fillRect/>
          </a:stretch>
        </p:blipFill>
        <p:spPr>
          <a:xfrm>
            <a:off x="6253429" y="325938"/>
            <a:ext cx="4442206" cy="350173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1983332-0178-E60F-CDC6-CC4BE44678EF}"/>
              </a:ext>
            </a:extLst>
          </p:cNvPr>
          <p:cNvSpPr txBox="1"/>
          <p:nvPr/>
        </p:nvSpPr>
        <p:spPr>
          <a:xfrm>
            <a:off x="143189" y="614293"/>
            <a:ext cx="5795384" cy="59710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New Waves Mental Maths Homework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Children will complete their Waves Mental Maths homework each evening from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Monday to Thursday.</a:t>
            </a:r>
          </a:p>
          <a:p>
            <a:pPr>
              <a:lnSpc>
                <a:spcPct val="150000"/>
              </a:lnSpc>
            </a:pPr>
            <a:endParaRPr lang="en-GB" sz="12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Friday's activity will be completed in school.</a:t>
            </a:r>
          </a:p>
          <a:p>
            <a:pPr>
              <a:lnSpc>
                <a:spcPct val="150000"/>
              </a:lnSpc>
            </a:pPr>
            <a:endParaRPr lang="en-GB" sz="1200" dirty="0"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Please </a:t>
            </a:r>
            <a:r>
              <a:rPr lang="en-GB" sz="1200" dirty="0">
                <a:highlight>
                  <a:srgbClr val="FFFF00"/>
                </a:highlight>
                <a:latin typeface="Comic Sans MS" panose="030F0702030302020204" pitchFamily="66" charset="0"/>
              </a:rPr>
              <a:t>DO NOT WRITE </a:t>
            </a:r>
            <a:r>
              <a:rPr lang="en-GB" sz="1200" dirty="0">
                <a:latin typeface="Comic Sans MS" panose="030F0702030302020204" pitchFamily="66" charset="0"/>
              </a:rPr>
              <a:t>in the Waves textbook.</a:t>
            </a:r>
          </a:p>
          <a:p>
            <a:pPr>
              <a:lnSpc>
                <a:spcPct val="150000"/>
              </a:lnSpc>
            </a:pPr>
            <a:endParaRPr lang="en-GB" sz="1200" dirty="0"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All answers should be recorded in your child's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Daily Practice Exercise Book.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GB" sz="12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Children should divide one page into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four sections (using a ruler) </a:t>
            </a:r>
            <a:r>
              <a:rPr lang="en-GB" sz="1200" dirty="0">
                <a:latin typeface="Comic Sans MS" panose="030F0702030302020204" pitchFamily="66" charset="0"/>
              </a:rPr>
              <a:t>and clearly label each section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: Monday, Tuesday, Wednesday and Thursday.</a:t>
            </a:r>
          </a:p>
          <a:p>
            <a:pPr>
              <a:lnSpc>
                <a:spcPct val="150000"/>
              </a:lnSpc>
            </a:pPr>
            <a:endParaRPr lang="en-GB" sz="1200" dirty="0"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Write the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page number/maths </a:t>
            </a:r>
            <a:r>
              <a:rPr lang="en-GB" sz="1200" dirty="0">
                <a:latin typeface="Comic Sans MS" panose="030F0702030302020204" pitchFamily="66" charset="0"/>
              </a:rPr>
              <a:t>in the top left-hand corner of each box.</a:t>
            </a:r>
          </a:p>
          <a:p>
            <a:pPr>
              <a:lnSpc>
                <a:spcPct val="150000"/>
              </a:lnSpc>
            </a:pPr>
            <a:endParaRPr lang="en-GB" sz="1200" dirty="0"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Answers should be presented neatly and clearly. There is no need to write out the questions.</a:t>
            </a:r>
          </a:p>
          <a:p>
            <a:pPr>
              <a:lnSpc>
                <a:spcPct val="150000"/>
              </a:lnSpc>
            </a:pPr>
            <a:endParaRPr lang="en-GB" sz="1200" dirty="0"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Any questions that require children to draw, colour or write in the textbook should be skipped.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2C2F315-D718-25CC-5DBA-147D5B908D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531"/>
          <a:stretch>
            <a:fillRect/>
          </a:stretch>
        </p:blipFill>
        <p:spPr>
          <a:xfrm>
            <a:off x="9056502" y="2845028"/>
            <a:ext cx="2992309" cy="3932585"/>
          </a:xfrm>
          <a:prstGeom prst="rect">
            <a:avLst/>
          </a:prstGeom>
        </p:spPr>
      </p:pic>
      <p:sp>
        <p:nvSpPr>
          <p:cNvPr id="18" name="Cloud 17">
            <a:extLst>
              <a:ext uri="{FF2B5EF4-FFF2-40B4-BE49-F238E27FC236}">
                <a16:creationId xmlns:a16="http://schemas.microsoft.com/office/drawing/2014/main" id="{18C473A7-F2A0-358B-468D-D4666117AF5E}"/>
              </a:ext>
            </a:extLst>
          </p:cNvPr>
          <p:cNvSpPr/>
          <p:nvPr/>
        </p:nvSpPr>
        <p:spPr>
          <a:xfrm>
            <a:off x="6251617" y="4933740"/>
            <a:ext cx="2490029" cy="1306334"/>
          </a:xfrm>
          <a:prstGeom prst="cloud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Layout</a:t>
            </a:r>
          </a:p>
        </p:txBody>
      </p:sp>
    </p:spTree>
    <p:extLst>
      <p:ext uri="{BB962C8B-B14F-4D97-AF65-F5344CB8AC3E}">
        <p14:creationId xmlns:p14="http://schemas.microsoft.com/office/powerpoint/2010/main" val="1461078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BF0D-73F1-0802-DA58-C3F157C01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464DADA-0B85-6F71-16FB-732B7D448787}"/>
              </a:ext>
            </a:extLst>
          </p:cNvPr>
          <p:cNvSpPr txBox="1"/>
          <p:nvPr/>
        </p:nvSpPr>
        <p:spPr>
          <a:xfrm>
            <a:off x="157293" y="0"/>
            <a:ext cx="6094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Homework – P6/7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B36F0E-9D93-D3B0-DE33-A27877840261}"/>
              </a:ext>
            </a:extLst>
          </p:cNvPr>
          <p:cNvSpPr txBox="1"/>
          <p:nvPr/>
        </p:nvSpPr>
        <p:spPr>
          <a:xfrm>
            <a:off x="157293" y="307777"/>
            <a:ext cx="6563208" cy="64525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New Waves English in Practice Homework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Children will complete their New Waves English homework each evening from</a:t>
            </a:r>
            <a:r>
              <a:rPr lang="en-GB" sz="12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Monday to Thursday (Day 1- 4)</a:t>
            </a:r>
            <a:endParaRPr lang="en-GB" sz="12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Day 5 will be completed in school.</a:t>
            </a: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Please </a:t>
            </a:r>
            <a:r>
              <a:rPr lang="en-GB" sz="1200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DO NOT WRITE </a:t>
            </a: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in the New Waves English workbook.</a:t>
            </a: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All answers should be recorded in your child's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Daily Practice Exercise Book.</a:t>
            </a: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Children should divide one page into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four sections (using a ruler) </a:t>
            </a: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and clearly label each section: </a:t>
            </a:r>
            <a:r>
              <a:rPr lang="en-GB" sz="1200" b="1" dirty="0">
                <a:solidFill>
                  <a:schemeClr val="tx1"/>
                </a:solidFill>
                <a:latin typeface="Comic Sans MS" panose="030F0702030302020204" pitchFamily="66" charset="0"/>
              </a:rPr>
              <a:t>Day 1, Day 2, Day 3 and Day 4.</a:t>
            </a: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In the top left-hand corner, children should write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Eng, followed by the week number</a:t>
            </a:r>
            <a:r>
              <a:rPr lang="en-GB" sz="12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(e.g. Eng - </a:t>
            </a:r>
            <a:r>
              <a:rPr lang="en-GB" sz="12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Wk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1).</a:t>
            </a: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Answers should be presented neatly and clearly. There is no need to write out the questions.</a:t>
            </a: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Children should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read the Skill Focus </a:t>
            </a: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section each week for guidance and revision of the key spelling and language concepts being taught. </a:t>
            </a: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The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Practice Questions do not need to be completed.</a:t>
            </a: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75407603-9674-4A73-5C4A-2DE6356F8EBA}"/>
              </a:ext>
            </a:extLst>
          </p:cNvPr>
          <p:cNvSpPr/>
          <p:nvPr/>
        </p:nvSpPr>
        <p:spPr>
          <a:xfrm>
            <a:off x="7134330" y="4923691"/>
            <a:ext cx="1767590" cy="964643"/>
          </a:xfrm>
          <a:prstGeom prst="cloud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Layout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0BEFB6-1741-0092-0CEA-B27DA0FBFC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87" t="3066" r="-1192" b="427"/>
          <a:stretch>
            <a:fillRect/>
          </a:stretch>
        </p:blipFill>
        <p:spPr>
          <a:xfrm rot="16200000">
            <a:off x="7210313" y="-165572"/>
            <a:ext cx="2592475" cy="32313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807EE4-CBD6-C091-765F-BDCA54007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300" y="115762"/>
            <a:ext cx="1951621" cy="2668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FCBB18-2C2A-0526-AE4D-29EC696EC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7527" y="3064747"/>
            <a:ext cx="2885044" cy="359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81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D43C74-8418-4257-3B0D-81A3D9DD0AF8}"/>
              </a:ext>
            </a:extLst>
          </p:cNvPr>
          <p:cNvSpPr txBox="1"/>
          <p:nvPr/>
        </p:nvSpPr>
        <p:spPr>
          <a:xfrm>
            <a:off x="312058" y="1012528"/>
            <a:ext cx="9866922" cy="6240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Environment: </a:t>
            </a:r>
            <a:r>
              <a:rPr lang="en-GB" sz="1600" dirty="0">
                <a:latin typeface="Comic Sans MS" panose="030F0702030302020204" pitchFamily="66" charset="0"/>
              </a:rPr>
              <a:t>Establish a quiet homework environment free from screens and technology distractions.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Routine: </a:t>
            </a:r>
            <a:r>
              <a:rPr lang="en-GB" sz="1600" dirty="0">
                <a:latin typeface="Comic Sans MS" panose="030F0702030302020204" pitchFamily="66" charset="0"/>
              </a:rPr>
              <a:t>Establish a consistent homework routine. 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Support: </a:t>
            </a:r>
            <a:r>
              <a:rPr lang="en-GB" sz="1600" dirty="0">
                <a:latin typeface="Comic Sans MS" panose="030F0702030302020204" pitchFamily="66" charset="0"/>
              </a:rPr>
              <a:t>Support your child with homework by offering guidance and accessing helpful resources when needed, while also encouraging independent thinking.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Encouragement: </a:t>
            </a:r>
            <a:r>
              <a:rPr lang="en-GB" sz="1600" dirty="0">
                <a:latin typeface="Comic Sans MS" panose="030F0702030302020204" pitchFamily="66" charset="0"/>
              </a:rPr>
              <a:t>Use praise and appropriate rewards to motivate and celebrate effort and achievement. </a:t>
            </a:r>
            <a:endParaRPr lang="en-GB" sz="1600" b="1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Reading: </a:t>
            </a:r>
            <a:r>
              <a:rPr lang="en-GB" sz="1600" dirty="0">
                <a:latin typeface="Comic Sans MS" panose="030F0702030302020204" pitchFamily="66" charset="0"/>
              </a:rPr>
              <a:t>Promote a love of reading through shared reading and discussion. 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Signature</a:t>
            </a:r>
            <a:r>
              <a:rPr lang="en-GB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: </a:t>
            </a:r>
            <a:r>
              <a:rPr lang="en-GB" sz="1600" dirty="0">
                <a:latin typeface="Comic Sans MS" panose="030F0702030302020204" pitchFamily="66" charset="0"/>
              </a:rPr>
              <a:t>We ask that parents/guardians actively check and sign homework each night once tasks are completed.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b="1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4517DD-107F-BC5B-4719-CE41AE7BDC83}"/>
              </a:ext>
            </a:extLst>
          </p:cNvPr>
          <p:cNvSpPr txBox="1"/>
          <p:nvPr/>
        </p:nvSpPr>
        <p:spPr>
          <a:xfrm>
            <a:off x="432638" y="178303"/>
            <a:ext cx="86214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Homework – How can you support your child?</a:t>
            </a:r>
          </a:p>
        </p:txBody>
      </p:sp>
      <p:pic>
        <p:nvPicPr>
          <p:cNvPr id="3074" name="Picture 2" descr="Homework clip art Images - Free Download on Magnific (formerly Freepik)">
            <a:extLst>
              <a:ext uri="{FF2B5EF4-FFF2-40B4-BE49-F238E27FC236}">
                <a16:creationId xmlns:a16="http://schemas.microsoft.com/office/drawing/2014/main" id="{5B8CEFE0-7B4F-5BF8-2053-7F3EB0F2A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6116">
            <a:off x="9967920" y="1557858"/>
            <a:ext cx="2078615" cy="133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42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54EE4A9-6975-933E-56E4-2CDEFB3A33E1}"/>
              </a:ext>
            </a:extLst>
          </p:cNvPr>
          <p:cNvSpPr txBox="1"/>
          <p:nvPr/>
        </p:nvSpPr>
        <p:spPr>
          <a:xfrm>
            <a:off x="407797" y="257601"/>
            <a:ext cx="6094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Uniform and Equipment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3993A5-D2AE-39E4-6291-E457EB7825F6}"/>
              </a:ext>
            </a:extLst>
          </p:cNvPr>
          <p:cNvSpPr txBox="1"/>
          <p:nvPr/>
        </p:nvSpPr>
        <p:spPr>
          <a:xfrm>
            <a:off x="464735" y="1019938"/>
            <a:ext cx="4026878" cy="291381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u="sng" dirty="0">
                <a:latin typeface="Comic Sans MS" panose="030F0702030302020204" pitchFamily="66" charset="0"/>
              </a:rPr>
              <a:t>Daily Equipment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Healthy snack (P4-7)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Packed lunch (if applicable)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Filled water bottle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Coat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Over-the-ear headphones (labelled) to stay in school for individual iPad use.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02468B-7AFA-27CB-B325-50E7CFAF9558}"/>
              </a:ext>
            </a:extLst>
          </p:cNvPr>
          <p:cNvSpPr txBox="1"/>
          <p:nvPr/>
        </p:nvSpPr>
        <p:spPr>
          <a:xfrm>
            <a:off x="258698" y="4978287"/>
            <a:ext cx="51146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latin typeface="Comic Sans MS" panose="030F0702030302020204" pitchFamily="66" charset="0"/>
              </a:rPr>
              <a:t>Toys/fidgets </a:t>
            </a:r>
            <a:r>
              <a:rPr lang="en-GB" sz="1600" dirty="0">
                <a:latin typeface="Comic Sans MS" panose="030F0702030302020204" pitchFamily="66" charset="0"/>
              </a:rPr>
              <a:t>should not be sent into school (unless approved through consultation with class teacher). 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Each class has a sensory box within the classroom.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EC0047-BD92-F207-D5B5-A98D44BA6089}"/>
              </a:ext>
            </a:extLst>
          </p:cNvPr>
          <p:cNvSpPr txBox="1"/>
          <p:nvPr/>
        </p:nvSpPr>
        <p:spPr>
          <a:xfrm>
            <a:off x="6255054" y="161584"/>
            <a:ext cx="5659777" cy="535531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u="sng" dirty="0">
                <a:latin typeface="Comic Sans MS" panose="030F0702030302020204" pitchFamily="66" charset="0"/>
              </a:rPr>
              <a:t>Uniform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-  PE kit must only be worn on </a:t>
            </a: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PE/swimming days. 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Full uniform must be worn every other day.</a:t>
            </a: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Please refer to our school uniform policy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endParaRPr lang="en-GB" b="1" u="sng" dirty="0">
              <a:latin typeface="Comic Sans MS" panose="030F0702030302020204" pitchFamily="66" charset="0"/>
            </a:endParaRPr>
          </a:p>
          <a:p>
            <a:endParaRPr lang="en-GB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CBF2134-6689-A64C-DF0E-1EAD69ECA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534" y="2278042"/>
            <a:ext cx="2683749" cy="2394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Cloud 14">
            <a:extLst>
              <a:ext uri="{FF2B5EF4-FFF2-40B4-BE49-F238E27FC236}">
                <a16:creationId xmlns:a16="http://schemas.microsoft.com/office/drawing/2014/main" id="{76839C54-CC88-15C6-11F8-70091E3F17AB}"/>
              </a:ext>
            </a:extLst>
          </p:cNvPr>
          <p:cNvSpPr/>
          <p:nvPr/>
        </p:nvSpPr>
        <p:spPr>
          <a:xfrm>
            <a:off x="8086169" y="4745451"/>
            <a:ext cx="4016616" cy="1849365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highlight>
                  <a:srgbClr val="FFFF00"/>
                </a:highlight>
                <a:latin typeface="Comic Sans MS" panose="030F0702030302020204" pitchFamily="66" charset="0"/>
              </a:rPr>
              <a:t>Label Everything</a:t>
            </a:r>
            <a:r>
              <a:rPr lang="en-GB" sz="1200" b="1" dirty="0">
                <a:latin typeface="Comic Sans MS" panose="030F0702030302020204" pitchFamily="66" charset="0"/>
              </a:rPr>
              <a:t> </a:t>
            </a:r>
            <a:r>
              <a:rPr lang="en-GB" sz="1200" dirty="0">
                <a:latin typeface="Comic Sans MS" panose="030F0702030302020204" pitchFamily="66" charset="0"/>
              </a:rPr>
              <a:t>- All items (coats, jumpers, PE gear) should be clearly labelled with your child’s full name to prevent losses.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5B57F62-2773-874D-EEE6-38401E8F6CA1}"/>
              </a:ext>
            </a:extLst>
          </p:cNvPr>
          <p:cNvCxnSpPr>
            <a:cxnSpLocks/>
          </p:cNvCxnSpPr>
          <p:nvPr/>
        </p:nvCxnSpPr>
        <p:spPr>
          <a:xfrm flipH="1">
            <a:off x="9516683" y="2008746"/>
            <a:ext cx="653477" cy="4368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570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8B0F1C-963F-9050-7610-6DF6CFD744A7}"/>
              </a:ext>
            </a:extLst>
          </p:cNvPr>
          <p:cNvSpPr txBox="1"/>
          <p:nvPr/>
        </p:nvSpPr>
        <p:spPr>
          <a:xfrm>
            <a:off x="499745" y="264160"/>
            <a:ext cx="725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Healthy Eating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2CEFB3-0AA4-365C-278E-59B323904E83}"/>
              </a:ext>
            </a:extLst>
          </p:cNvPr>
          <p:cNvSpPr txBox="1"/>
          <p:nvPr/>
        </p:nvSpPr>
        <p:spPr>
          <a:xfrm>
            <a:off x="499745" y="866676"/>
            <a:ext cx="98044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Wingdings 3" charset="2"/>
              <a:buNone/>
            </a:pPr>
            <a:r>
              <a:rPr lang="en-GB" dirty="0">
                <a:latin typeface="Comic Sans MS" panose="030F0702030302020204" pitchFamily="66" charset="0"/>
              </a:rPr>
              <a:t>As a school we promote healthy eating and a balanced diet.  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Water bottles should contain water only.</a:t>
            </a:r>
          </a:p>
          <a:p>
            <a:endParaRPr lang="en-GB" u="sng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Items such as crisps, sweets and chocolate should be kept to a minimum.</a:t>
            </a:r>
          </a:p>
        </p:txBody>
      </p:sp>
      <p:pic>
        <p:nvPicPr>
          <p:cNvPr id="1026" name="Picture 2" descr="Healthy eating clipart Images - Free Download on Magnific (formerly Freepik)">
            <a:extLst>
              <a:ext uri="{FF2B5EF4-FFF2-40B4-BE49-F238E27FC236}">
                <a16:creationId xmlns:a16="http://schemas.microsoft.com/office/drawing/2014/main" id="{52730DEA-56D9-D2B8-69C1-023716C00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532351" y="180394"/>
            <a:ext cx="1635553" cy="162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0DFD43-799A-B001-67FD-91D2A9DF8038}"/>
              </a:ext>
            </a:extLst>
          </p:cNvPr>
          <p:cNvSpPr txBox="1"/>
          <p:nvPr/>
        </p:nvSpPr>
        <p:spPr>
          <a:xfrm>
            <a:off x="375920" y="2712720"/>
            <a:ext cx="9357360" cy="23083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We are a </a:t>
            </a:r>
            <a:r>
              <a:rPr lang="en-GB" dirty="0">
                <a:highlight>
                  <a:srgbClr val="FFFF00"/>
                </a:highlight>
                <a:latin typeface="Comic Sans MS" panose="030F0702030302020204" pitchFamily="66" charset="0"/>
              </a:rPr>
              <a:t>‘Nut Free Zone!’</a:t>
            </a:r>
          </a:p>
          <a:p>
            <a:endParaRPr lang="en-GB" dirty="0">
              <a:highlight>
                <a:srgbClr val="FFFF00"/>
              </a:highlight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- We have a number of pupils with serious nut allergies, so please take care when packing snacks and lunches and do not send any items containing nuts into school.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- Please do not send any birthday cakes into school for sharing.. </a:t>
            </a:r>
          </a:p>
          <a:p>
            <a:endParaRPr lang="en-GB" dirty="0"/>
          </a:p>
        </p:txBody>
      </p:sp>
      <p:pic>
        <p:nvPicPr>
          <p:cNvPr id="1028" name="Picture 4" descr="Nut Free Zone - Harry J Clarke Public School">
            <a:extLst>
              <a:ext uri="{FF2B5EF4-FFF2-40B4-BE49-F238E27FC236}">
                <a16:creationId xmlns:a16="http://schemas.microsoft.com/office/drawing/2014/main" id="{83F01603-D35C-32C0-55AE-D77D0DBB7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2863" y="2712720"/>
            <a:ext cx="1613217" cy="229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039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1FB145A-37CC-BAAA-EE26-994930F29CAF}"/>
              </a:ext>
            </a:extLst>
          </p:cNvPr>
          <p:cNvSpPr txBox="1"/>
          <p:nvPr/>
        </p:nvSpPr>
        <p:spPr>
          <a:xfrm>
            <a:off x="41716" y="153613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Pastoral Care and Mental Well-Being</a:t>
            </a:r>
            <a:endParaRPr lang="en-GB" sz="1800" b="1" u="sng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11BC4A-29A0-19E0-4117-3C8293A48261}"/>
              </a:ext>
            </a:extLst>
          </p:cNvPr>
          <p:cNvSpPr txBox="1"/>
          <p:nvPr/>
        </p:nvSpPr>
        <p:spPr>
          <a:xfrm>
            <a:off x="91610" y="659011"/>
            <a:ext cx="4035681" cy="284618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b="1" dirty="0" err="1">
                <a:latin typeface="Comic Sans MS" panose="030F0702030302020204" pitchFamily="66" charset="0"/>
              </a:rPr>
              <a:t>MyHappyMind</a:t>
            </a:r>
            <a:endParaRPr lang="en-GB" sz="1200" b="1" dirty="0"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b="1" dirty="0">
                <a:latin typeface="Comic Sans MS" panose="030F0702030302020204" pitchFamily="66" charset="0"/>
              </a:rPr>
              <a:t>Mood tracker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b="1" dirty="0">
                <a:latin typeface="Comic Sans MS" panose="030F0702030302020204" pitchFamily="66" charset="0"/>
              </a:rPr>
              <a:t>Bubble Time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b="1" dirty="0">
                <a:latin typeface="Comic Sans MS" panose="030F0702030302020204" pitchFamily="66" charset="0"/>
              </a:rPr>
              <a:t>PDMU Lessons/Circle Time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b="1" dirty="0">
                <a:latin typeface="Comic Sans MS" panose="030F0702030302020204" pitchFamily="66" charset="0"/>
              </a:rPr>
              <a:t>Daily Mile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b="1" dirty="0">
                <a:latin typeface="Comic Sans MS" panose="030F0702030302020204" pitchFamily="66" charset="0"/>
              </a:rPr>
              <a:t>Celebrating Success: </a:t>
            </a:r>
            <a:r>
              <a:rPr lang="en-GB" sz="1200" dirty="0">
                <a:latin typeface="Comic Sans MS" panose="030F0702030302020204" pitchFamily="66" charset="0"/>
              </a:rPr>
              <a:t>Pupils' achievements, including medals, certificates and trophies earned outside school, are celebrated during our weekly Monday assemblies.</a:t>
            </a:r>
          </a:p>
          <a:p>
            <a:pPr marL="285750" indent="-285750">
              <a:buFontTx/>
              <a:buChar char="-"/>
            </a:pP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E98C18-45D4-663C-F531-D78BF1B27F11}"/>
              </a:ext>
            </a:extLst>
          </p:cNvPr>
          <p:cNvSpPr txBox="1"/>
          <p:nvPr/>
        </p:nvSpPr>
        <p:spPr>
          <a:xfrm>
            <a:off x="403415" y="3926032"/>
            <a:ext cx="3574700" cy="227754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n-GB" sz="1200" dirty="0">
              <a:latin typeface="Comic Sans MS" panose="030F0702030302020204" pitchFamily="66" charset="0"/>
            </a:endParaRPr>
          </a:p>
          <a:p>
            <a:endParaRPr lang="en-GB" sz="1200" dirty="0">
              <a:latin typeface="Comic Sans MS" panose="030F0702030302020204" pitchFamily="66" charset="0"/>
            </a:endParaRPr>
          </a:p>
          <a:p>
            <a:endParaRPr lang="en-GB" sz="1200" dirty="0">
              <a:latin typeface="Comic Sans MS" panose="030F0702030302020204" pitchFamily="66" charset="0"/>
            </a:endParaRPr>
          </a:p>
          <a:p>
            <a:endParaRPr lang="en-GB" sz="1200" dirty="0">
              <a:latin typeface="Comic Sans MS" panose="030F0702030302020204" pitchFamily="66" charset="0"/>
            </a:endParaRPr>
          </a:p>
          <a:p>
            <a:r>
              <a:rPr lang="en-GB" sz="1100" dirty="0">
                <a:latin typeface="Comic Sans MS" panose="030F0702030302020204" pitchFamily="66" charset="0"/>
              </a:rPr>
              <a:t>As a school we recognise the benefit of our weekly counselling sessions. </a:t>
            </a:r>
          </a:p>
          <a:p>
            <a:pPr marL="0" indent="0">
              <a:buNone/>
            </a:pPr>
            <a:endParaRPr lang="en-GB" sz="1100" dirty="0">
              <a:latin typeface="Comic Sans MS" panose="030F0702030302020204" pitchFamily="66" charset="0"/>
            </a:endParaRPr>
          </a:p>
          <a:p>
            <a:r>
              <a:rPr lang="en-GB" sz="1100" dirty="0">
                <a:latin typeface="Comic Sans MS" panose="030F0702030302020204" pitchFamily="66" charset="0"/>
              </a:rPr>
              <a:t>If you feel that your child would benefit from these sessions, please complete a referral form. These can be accessed from the ‘</a:t>
            </a:r>
            <a:r>
              <a:rPr lang="en-GB" sz="1100" dirty="0" err="1">
                <a:latin typeface="Comic Sans MS" panose="030F0702030302020204" pitchFamily="66" charset="0"/>
              </a:rPr>
              <a:t>imagineif</a:t>
            </a:r>
            <a:r>
              <a:rPr lang="en-GB" sz="1100" dirty="0">
                <a:latin typeface="Comic Sans MS" panose="030F0702030302020204" pitchFamily="66" charset="0"/>
              </a:rPr>
              <a:t>’ website.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 </a:t>
            </a:r>
          </a:p>
          <a:p>
            <a:r>
              <a:rPr lang="en-GB" sz="1400" dirty="0">
                <a:hlinkClick r:id="rId2"/>
              </a:rPr>
              <a:t>imagineif.org.uk/primary-schools</a:t>
            </a:r>
            <a:endParaRPr lang="en-GB" sz="14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2B308B4-F559-3A2B-8414-BD82524B1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646" y="4108485"/>
            <a:ext cx="1833804" cy="39339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110628-F5E0-66C7-41B0-047DE187F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147694" y="1520662"/>
            <a:ext cx="5757993" cy="392396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E64E328-DC4D-DDC5-1829-C66B0BF472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356934" y="1634263"/>
            <a:ext cx="5478131" cy="369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8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7D9C09-322B-2FA2-8494-AA96129EE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16" y="315960"/>
            <a:ext cx="4473328" cy="6226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1E54CB-C51B-90A0-DE93-8C7706C46272}"/>
              </a:ext>
            </a:extLst>
          </p:cNvPr>
          <p:cNvSpPr txBox="1"/>
          <p:nvPr/>
        </p:nvSpPr>
        <p:spPr>
          <a:xfrm>
            <a:off x="6014720" y="2301578"/>
            <a:ext cx="562864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This year we are introducing The KIPS Way, built around our four key behaviour expectations: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b="1" dirty="0">
                <a:solidFill>
                  <a:schemeClr val="accent4"/>
                </a:solidFill>
                <a:latin typeface="Comic Sans MS" panose="030F0702030302020204" pitchFamily="66" charset="0"/>
              </a:rPr>
              <a:t>Kind, Inclusive, Prepared and Safe.</a:t>
            </a:r>
            <a:r>
              <a:rPr lang="en-GB" b="1" dirty="0">
                <a:latin typeface="Comic Sans MS" panose="030F0702030302020204" pitchFamily="66" charset="0"/>
              </a:rPr>
              <a:t> 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These values underpin how we learn, behave and belong at KIPS. 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By working in partnership, we hope to ensure that the  children understand these expectations and consistently demonstrate them in their daily lives.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8B1558E9-0D8E-1F2C-2171-0EAE2306B569}"/>
              </a:ext>
            </a:extLst>
          </p:cNvPr>
          <p:cNvSpPr/>
          <p:nvPr/>
        </p:nvSpPr>
        <p:spPr>
          <a:xfrm>
            <a:off x="7030720" y="143240"/>
            <a:ext cx="3596640" cy="1721458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Our 4 Behaviour Expectations</a:t>
            </a:r>
          </a:p>
        </p:txBody>
      </p:sp>
    </p:spTree>
    <p:extLst>
      <p:ext uri="{BB962C8B-B14F-4D97-AF65-F5344CB8AC3E}">
        <p14:creationId xmlns:p14="http://schemas.microsoft.com/office/powerpoint/2010/main" val="367748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0884"/>
            <a:ext cx="7841582" cy="487229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Many popular apps and online games, including WhatsApp, Snapchat, TikTok and Fortnite, have age restrictions and are not designed for primary school-aged children.</a:t>
            </a:r>
          </a:p>
          <a:p>
            <a:pPr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Issues can arise when using these apps. 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- As a school, we encourage families to follow age ratings, use parental controls and regularly monitor their child's online activity.</a:t>
            </a:r>
          </a:p>
          <a:p>
            <a:pPr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The Safer Schools NI app provides helpful guidance on online safety, parental controls and the latest apps and games used by children.</a:t>
            </a:r>
          </a:p>
          <a:p>
            <a:pPr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2050" name="Picture 2" descr="Smartphone Free Childhood Campaign">
            <a:extLst>
              <a:ext uri="{FF2B5EF4-FFF2-40B4-BE49-F238E27FC236}">
                <a16:creationId xmlns:a16="http://schemas.microsoft.com/office/drawing/2014/main" id="{3DAD73EC-F8DB-3AF5-810B-B07B99C4C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629" y="545563"/>
            <a:ext cx="3937059" cy="556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9E7EF2C-675B-87F4-1C1E-9ECB06996375}"/>
              </a:ext>
            </a:extLst>
          </p:cNvPr>
          <p:cNvSpPr txBox="1"/>
          <p:nvPr/>
        </p:nvSpPr>
        <p:spPr>
          <a:xfrm>
            <a:off x="535488" y="314731"/>
            <a:ext cx="61565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Internet Safety</a:t>
            </a:r>
          </a:p>
        </p:txBody>
      </p:sp>
      <p:pic>
        <p:nvPicPr>
          <p:cNvPr id="2052" name="Picture 4" descr="Launch Your App - Safer Schools NI">
            <a:extLst>
              <a:ext uri="{FF2B5EF4-FFF2-40B4-BE49-F238E27FC236}">
                <a16:creationId xmlns:a16="http://schemas.microsoft.com/office/drawing/2014/main" id="{16A01A58-42D0-CF47-71C4-223092383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88" y="4532491"/>
            <a:ext cx="2152665" cy="77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335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1">
            <a:extLst>
              <a:ext uri="{FF2B5EF4-FFF2-40B4-BE49-F238E27FC236}">
                <a16:creationId xmlns:a16="http://schemas.microsoft.com/office/drawing/2014/main" id="{33D01077-5368-7764-ED66-B403B5088BE5}"/>
              </a:ext>
            </a:extLst>
          </p:cNvPr>
          <p:cNvSpPr txBox="1"/>
          <p:nvPr/>
        </p:nvSpPr>
        <p:spPr>
          <a:xfrm>
            <a:off x="163285" y="102769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Attendance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E090A25-67EA-8BA8-AEF7-183364BD4EAC}"/>
              </a:ext>
            </a:extLst>
          </p:cNvPr>
          <p:cNvSpPr txBox="1"/>
          <p:nvPr/>
        </p:nvSpPr>
        <p:spPr>
          <a:xfrm>
            <a:off x="125395" y="472101"/>
            <a:ext cx="11941210" cy="378565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Regular attendance is essential for your child's learning and progress. </a:t>
            </a: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Holidays during term time are discouraged as absence can impact learning and achievement. Classwork will not be provided for holidays taken during term time.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- Children should remain at home until 48 hours after vomiting or diarrhoea symptoms have stopped.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- Parents will be informed of attendance levels at Parent Consultations. 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Attendance below 90% may be monitored by the Education Welfare Officer. </a:t>
            </a:r>
          </a:p>
          <a:p>
            <a:r>
              <a:rPr lang="en-GB" sz="1600" dirty="0">
                <a:latin typeface="Comic Sans MS" panose="030F0702030302020204" pitchFamily="66" charset="0"/>
              </a:rPr>
              <a:t>(90% attendance equals approximately one month of lost learning each school year).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3536CF3E-57EB-BC26-E07C-D353DB43C011}"/>
              </a:ext>
            </a:extLst>
          </p:cNvPr>
          <p:cNvSpPr txBox="1"/>
          <p:nvPr/>
        </p:nvSpPr>
        <p:spPr>
          <a:xfrm>
            <a:off x="583613" y="5261598"/>
            <a:ext cx="4119823" cy="58477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highlight>
                  <a:srgbClr val="FFFF00"/>
                </a:highlight>
                <a:latin typeface="Comic Sans MS" panose="030F0702030302020204" pitchFamily="66" charset="0"/>
              </a:rPr>
              <a:t>Please report reason for absence on School App or via School Office!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CE4B0FB8-2CC3-B6FD-C12E-6F77CBE8A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5829" y="2492679"/>
            <a:ext cx="2282010" cy="1551229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865AFF89-21F5-6F8B-FC03-C12F92F9B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2479" y="4352742"/>
            <a:ext cx="5780015" cy="240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62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CB1266-D43B-EE46-D540-B54E4065E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2927" y="1756657"/>
            <a:ext cx="2579073" cy="37431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F96037-B6A9-5885-7624-C5B9576EAE4D}"/>
              </a:ext>
            </a:extLst>
          </p:cNvPr>
          <p:cNvSpPr txBox="1"/>
          <p:nvPr/>
        </p:nvSpPr>
        <p:spPr>
          <a:xfrm>
            <a:off x="125905" y="3142908"/>
            <a:ext cx="9737542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440"/>
            </a:pPr>
            <a:r>
              <a:rPr lang="en-GB" sz="2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Medical Administration</a:t>
            </a:r>
          </a:p>
          <a:p>
            <a:pPr lvl="0">
              <a:buSzPts val="1440"/>
            </a:pPr>
            <a:endParaRPr lang="en-GB" b="1" u="sng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lvl="0">
              <a:buSzPts val="1440"/>
            </a:pPr>
            <a:r>
              <a:rPr lang="en-GB" sz="1600" dirty="0">
                <a:latin typeface="Comic Sans MS" panose="030F0702030302020204" pitchFamily="66" charset="0"/>
              </a:rPr>
              <a:t>A signed medication form is required for any medication administered in school, including inhalers. </a:t>
            </a:r>
          </a:p>
          <a:p>
            <a:pPr lvl="0">
              <a:buSzPts val="1440"/>
            </a:pPr>
            <a:endParaRPr lang="en-GB" sz="1600" dirty="0">
              <a:latin typeface="Comic Sans MS" panose="030F0702030302020204" pitchFamily="66" charset="0"/>
            </a:endParaRPr>
          </a:p>
          <a:p>
            <a:pPr lvl="0">
              <a:buSzPts val="1440"/>
            </a:pPr>
            <a:r>
              <a:rPr lang="en-GB" sz="1600" dirty="0">
                <a:latin typeface="Comic Sans MS" panose="030F0702030302020204" pitchFamily="66" charset="0"/>
              </a:rPr>
              <a:t>Forms are available from the school office, class teacher or school website (see administration of medicine policy).</a:t>
            </a:r>
          </a:p>
          <a:p>
            <a:pPr lvl="0" algn="l" rtl="0">
              <a:spcBef>
                <a:spcPts val="1000"/>
              </a:spcBef>
              <a:spcAft>
                <a:spcPts val="0"/>
              </a:spcAft>
              <a:buSzPts val="1440"/>
            </a:pPr>
            <a:endParaRPr lang="en-GB" dirty="0">
              <a:latin typeface="Comic Sans MS" panose="030F0702030302020204" pitchFamily="66" charset="0"/>
            </a:endParaRPr>
          </a:p>
          <a:p>
            <a:pPr>
              <a:spcBef>
                <a:spcPts val="1000"/>
              </a:spcBef>
              <a:buSzPts val="1440"/>
            </a:pPr>
            <a:r>
              <a:rPr lang="en-GB" sz="2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Special Diet </a:t>
            </a:r>
          </a:p>
          <a:p>
            <a:pPr>
              <a:spcBef>
                <a:spcPts val="1000"/>
              </a:spcBef>
              <a:buSzPts val="1440"/>
            </a:pPr>
            <a:r>
              <a:rPr lang="en-GB" sz="1600" dirty="0">
                <a:latin typeface="Comic Sans MS" panose="030F0702030302020204" pitchFamily="66" charset="0"/>
              </a:rPr>
              <a:t>If your child requires a special diet and will be having school dinners, please collect a Special Diet Medical Form from the school office and return it as soon as possible.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D0B995-6F13-2AB8-AE47-0C35AF547548}"/>
              </a:ext>
            </a:extLst>
          </p:cNvPr>
          <p:cNvSpPr txBox="1"/>
          <p:nvPr/>
        </p:nvSpPr>
        <p:spPr>
          <a:xfrm>
            <a:off x="125905" y="248752"/>
            <a:ext cx="8952978" cy="246221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Essential Forms </a:t>
            </a:r>
          </a:p>
          <a:p>
            <a:endParaRPr lang="en-GB" sz="1800" dirty="0"/>
          </a:p>
          <a:p>
            <a:r>
              <a:rPr lang="en-GB" sz="1600" dirty="0">
                <a:latin typeface="Comic Sans MS" panose="030F0702030302020204" pitchFamily="66" charset="0"/>
              </a:rPr>
              <a:t>The following is sent home with your child at the start of the school year. Please complete and return as soon as possible.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omic Sans MS" panose="030F0702030302020204" pitchFamily="66" charset="0"/>
              </a:rPr>
              <a:t>PERMISSION LETTERS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omic Sans MS" panose="030F0702030302020204" pitchFamily="66" charset="0"/>
              </a:rPr>
              <a:t>MEDICAL INFORMATION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omic Sans MS" panose="030F0702030302020204" pitchFamily="66" charset="0"/>
              </a:rPr>
              <a:t>COMMUNICATION- CONTACTS UPDATED IF NECESSARY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omic Sans MS" panose="030F0702030302020204" pitchFamily="66" charset="0"/>
              </a:rPr>
              <a:t>DATA CAPTURE FORMS</a:t>
            </a:r>
          </a:p>
        </p:txBody>
      </p:sp>
    </p:spTree>
    <p:extLst>
      <p:ext uri="{BB962C8B-B14F-4D97-AF65-F5344CB8AC3E}">
        <p14:creationId xmlns:p14="http://schemas.microsoft.com/office/powerpoint/2010/main" val="2296611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35F92F3-6F53-9AE2-AA45-D780FE41632A}"/>
              </a:ext>
            </a:extLst>
          </p:cNvPr>
          <p:cNvSpPr txBox="1"/>
          <p:nvPr/>
        </p:nvSpPr>
        <p:spPr>
          <a:xfrm>
            <a:off x="253651" y="203640"/>
            <a:ext cx="6093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Communication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D789CA-440E-27B3-FEFF-574AA8EAA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975" y="367802"/>
            <a:ext cx="3345216" cy="2828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4A3FBCD-E382-92CF-CC42-C68F7749B03D}"/>
              </a:ext>
            </a:extLst>
          </p:cNvPr>
          <p:cNvSpPr txBox="1"/>
          <p:nvPr/>
        </p:nvSpPr>
        <p:spPr>
          <a:xfrm>
            <a:off x="253650" y="806179"/>
            <a:ext cx="80886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Comic Sans MS" panose="030F0702030302020204" pitchFamily="66" charset="0"/>
              </a:rPr>
              <a:t>We value strong home-school partnerships and encourage open communication throughout the school year.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C2529D-41C6-0D0C-3172-8E52F6709C8D}"/>
              </a:ext>
            </a:extLst>
          </p:cNvPr>
          <p:cNvSpPr txBox="1"/>
          <p:nvPr/>
        </p:nvSpPr>
        <p:spPr>
          <a:xfrm>
            <a:off x="329334" y="5728654"/>
            <a:ext cx="11399728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We encourage pupils to develop </a:t>
            </a:r>
            <a:r>
              <a:rPr lang="en-GB" b="1" dirty="0">
                <a:solidFill>
                  <a:schemeClr val="tx1"/>
                </a:solidFill>
                <a:latin typeface="Comic Sans MS" panose="030F0702030302020204" pitchFamily="66" charset="0"/>
              </a:rPr>
              <a:t>independence and confidence 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by speaking to their teacher about everyday matters, including friendships, forgotten homework, missing items and any difficulties they may be experiencing in school.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BCCCD7-469A-3584-0056-0B6BBB93F6E9}"/>
              </a:ext>
            </a:extLst>
          </p:cNvPr>
          <p:cNvSpPr txBox="1"/>
          <p:nvPr/>
        </p:nvSpPr>
        <p:spPr>
          <a:xfrm>
            <a:off x="358947" y="1479556"/>
            <a:ext cx="7878089" cy="19494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Contact the office to: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Inform the class teacher of any changes to collection arrangements.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Report absences or illness (or via the school app).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Inform the school of any changes to personal details.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Request dual communication.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Arrange an appointment or phone call with a class teacher.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A364BE-B305-4F5E-3D5F-B4932C070B07}"/>
              </a:ext>
            </a:extLst>
          </p:cNvPr>
          <p:cNvSpPr txBox="1"/>
          <p:nvPr/>
        </p:nvSpPr>
        <p:spPr>
          <a:xfrm>
            <a:off x="329334" y="3764395"/>
            <a:ext cx="808868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Please be mindful that the beginning and end of the school day are busy times when staff are focused on welcoming pupils into school and ensuring they are safely dismissed.</a:t>
            </a:r>
          </a:p>
          <a:p>
            <a:endParaRPr lang="en-GB" sz="1400" dirty="0">
              <a:latin typeface="Comic Sans MS" panose="030F0702030302020204" pitchFamily="66" charset="0"/>
            </a:endParaRPr>
          </a:p>
          <a:p>
            <a:r>
              <a:rPr lang="en-GB" sz="1400" dirty="0">
                <a:latin typeface="Comic Sans MS" panose="030F0702030302020204" pitchFamily="66" charset="0"/>
              </a:rPr>
              <a:t>If you need to pass on information or discuss a concern, please contact the school office or arrange a suitable time to speak with your child's teacher.</a:t>
            </a:r>
          </a:p>
        </p:txBody>
      </p:sp>
      <p:sp>
        <p:nvSpPr>
          <p:cNvPr id="24" name="Cloud 23">
            <a:extLst>
              <a:ext uri="{FF2B5EF4-FFF2-40B4-BE49-F238E27FC236}">
                <a16:creationId xmlns:a16="http://schemas.microsoft.com/office/drawing/2014/main" id="{9912643B-EBE2-78BD-1457-EBE81EBBA12A}"/>
              </a:ext>
            </a:extLst>
          </p:cNvPr>
          <p:cNvSpPr/>
          <p:nvPr/>
        </p:nvSpPr>
        <p:spPr>
          <a:xfrm>
            <a:off x="8643477" y="3828594"/>
            <a:ext cx="3231714" cy="1602653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SzPts val="2240"/>
            </a:pP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Important ‘Dates for the Diary’ </a:t>
            </a:r>
            <a:r>
              <a:rPr lang="en-GB" sz="1400" dirty="0">
                <a:latin typeface="Comic Sans MS" panose="030F0702030302020204" pitchFamily="66" charset="0"/>
              </a:rPr>
              <a:t>are included on our 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‘Weekly Updates’.</a:t>
            </a:r>
          </a:p>
        </p:txBody>
      </p:sp>
    </p:spTree>
    <p:extLst>
      <p:ext uri="{BB962C8B-B14F-4D97-AF65-F5344CB8AC3E}">
        <p14:creationId xmlns:p14="http://schemas.microsoft.com/office/powerpoint/2010/main" val="303769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DE85931-CEFC-2607-BCE8-9B66876481A9}"/>
              </a:ext>
            </a:extLst>
          </p:cNvPr>
          <p:cNvSpPr txBox="1"/>
          <p:nvPr/>
        </p:nvSpPr>
        <p:spPr>
          <a:xfrm>
            <a:off x="175366" y="863708"/>
            <a:ext cx="11699308" cy="5632311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dirty="0">
                <a:latin typeface="Comic Sans MS" panose="030F0702030302020204" pitchFamily="66" charset="0"/>
              </a:rPr>
              <a:t>We believe parents/carers are a vital part of our school community and we love welcoming families into school life.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There are many ways you can contribute, including: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Sharing information about your job or career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Reading with children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Supporting gardening projects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Sharing a skill, hobby or area of expertise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Helping with educational visits, events and special activities</a:t>
            </a:r>
          </a:p>
          <a:p>
            <a:pPr>
              <a:lnSpc>
                <a:spcPct val="150000"/>
              </a:lnSpc>
            </a:pPr>
            <a:endParaRPr lang="en-GB" sz="2000" dirty="0">
              <a:latin typeface="Comic Sans MS" panose="030F0702030302020204" pitchFamily="66" charset="0"/>
            </a:endParaRP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We greatly value the knowledge, talents and experiences that parents/carers can bring to enrich our pupils' learning.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3444A1-A1C5-E28D-4A85-E8EC991C2BA1}"/>
              </a:ext>
            </a:extLst>
          </p:cNvPr>
          <p:cNvSpPr txBox="1"/>
          <p:nvPr/>
        </p:nvSpPr>
        <p:spPr>
          <a:xfrm>
            <a:off x="175366" y="221064"/>
            <a:ext cx="70772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How can you get involved in School Life?</a:t>
            </a:r>
          </a:p>
        </p:txBody>
      </p:sp>
      <p:pic>
        <p:nvPicPr>
          <p:cNvPr id="6148" name="Picture 4" descr="Home __ School Connections – hayleywickeLITERACY_">
            <a:extLst>
              <a:ext uri="{FF2B5EF4-FFF2-40B4-BE49-F238E27FC236}">
                <a16:creationId xmlns:a16="http://schemas.microsoft.com/office/drawing/2014/main" id="{963FCB58-5B59-C73C-8721-D560E20F5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639" y="1663171"/>
            <a:ext cx="28479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Let Us Know&quot; Images – Browse 77 Stock Photos, Vectors, and Video | Adobe Stock">
            <a:extLst>
              <a:ext uri="{FF2B5EF4-FFF2-40B4-BE49-F238E27FC236}">
                <a16:creationId xmlns:a16="http://schemas.microsoft.com/office/drawing/2014/main" id="{7F79CF80-4A04-ACFA-7898-4E6612C7E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409" y="3935115"/>
            <a:ext cx="2743200" cy="16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025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2137E-72D1-0B05-7626-2FAA48E73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ACCD1B-C573-8670-E1B0-1E4280C805A7}"/>
              </a:ext>
            </a:extLst>
          </p:cNvPr>
          <p:cNvSpPr txBox="1"/>
          <p:nvPr/>
        </p:nvSpPr>
        <p:spPr>
          <a:xfrm>
            <a:off x="175366" y="221064"/>
            <a:ext cx="70772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How can you get involved in School Life?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F54593-6CB3-B70B-8FE5-15FEB71DB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108" y="930544"/>
            <a:ext cx="3710123" cy="17140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4AB18F-1F7D-A0A4-DD04-164D86ACD870}"/>
              </a:ext>
            </a:extLst>
          </p:cNvPr>
          <p:cNvSpPr txBox="1"/>
          <p:nvPr/>
        </p:nvSpPr>
        <p:spPr>
          <a:xfrm>
            <a:off x="87682" y="2830882"/>
            <a:ext cx="118872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KIPS+ </a:t>
            </a:r>
            <a:r>
              <a:rPr lang="en-GB" sz="2000" dirty="0">
                <a:latin typeface="Comic Sans MS" panose="030F0702030302020204" pitchFamily="66" charset="0"/>
              </a:rPr>
              <a:t>is our </a:t>
            </a:r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Parents' and Teachers' Association </a:t>
            </a:r>
            <a:r>
              <a:rPr lang="en-GB" sz="2000" dirty="0">
                <a:latin typeface="Comic Sans MS" panose="030F0702030302020204" pitchFamily="66" charset="0"/>
              </a:rPr>
              <a:t>and plays a vital role in school life.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By joining KIPS+, you can help to: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omic Sans MS" panose="030F0702030302020204" pitchFamily="66" charset="0"/>
              </a:rPr>
              <a:t>Support school events and activities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omic Sans MS" panose="030F0702030302020204" pitchFamily="66" charset="0"/>
              </a:rPr>
              <a:t>Raise funds for resources and opportunities for our children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omic Sans MS" panose="030F0702030302020204" pitchFamily="66" charset="0"/>
              </a:rPr>
              <a:t>Strengthen connections between home and school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omic Sans MS" panose="030F0702030302020204" pitchFamily="66" charset="0"/>
              </a:rPr>
              <a:t>Help build a strong and welcoming school community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Whether you can help regularly or occasionally, every contribution is valued and appreciated.</a:t>
            </a:r>
          </a:p>
          <a:p>
            <a:r>
              <a:rPr lang="en-GB" sz="2000" dirty="0">
                <a:highlight>
                  <a:srgbClr val="FFFF00"/>
                </a:highlight>
                <a:latin typeface="Comic Sans MS" panose="030F0702030302020204" pitchFamily="66" charset="0"/>
              </a:rPr>
              <a:t>We would love to welcome new members and fresh ideas. </a:t>
            </a: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FAD44881-83EC-07BA-A815-8BA8ADB6FFAA}"/>
              </a:ext>
            </a:extLst>
          </p:cNvPr>
          <p:cNvSpPr/>
          <p:nvPr/>
        </p:nvSpPr>
        <p:spPr>
          <a:xfrm>
            <a:off x="7771354" y="163682"/>
            <a:ext cx="4245280" cy="1853008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If you are interested in joining KIPS+,</a:t>
            </a:r>
            <a:r>
              <a:rPr lang="en-GB" b="1" dirty="0">
                <a:latin typeface="Comic Sans MS" panose="030F0702030302020204" pitchFamily="66" charset="0"/>
              </a:rPr>
              <a:t> </a:t>
            </a:r>
            <a:r>
              <a:rPr lang="en-GB" b="1" u="sng" dirty="0">
                <a:latin typeface="Comic Sans MS" panose="030F0702030302020204" pitchFamily="66" charset="0"/>
              </a:rPr>
              <a:t>please contact the school office.</a:t>
            </a:r>
            <a:endParaRPr lang="en-GB" b="1" u="sng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6741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26F115-2F52-0E6D-6008-9874E1DCEAEA}"/>
              </a:ext>
            </a:extLst>
          </p:cNvPr>
          <p:cNvSpPr txBox="1"/>
          <p:nvPr/>
        </p:nvSpPr>
        <p:spPr>
          <a:xfrm>
            <a:off x="245718" y="725565"/>
            <a:ext cx="10777186" cy="30469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Please download the School Money App – </a:t>
            </a:r>
            <a:r>
              <a:rPr lang="en-GB" sz="1600" dirty="0">
                <a:highlight>
                  <a:srgbClr val="FFFF00"/>
                </a:highlight>
                <a:latin typeface="Comic Sans MS" panose="030F0702030302020204" pitchFamily="66" charset="0"/>
              </a:rPr>
              <a:t>‘Teachers2Parents’</a:t>
            </a: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It will be used for processing payments for:</a:t>
            </a:r>
          </a:p>
          <a:p>
            <a:pPr>
              <a:buFont typeface="+mj-lt"/>
              <a:buAutoNum type="arabicPeriod"/>
            </a:pPr>
            <a:r>
              <a:rPr lang="en-GB" sz="1600" dirty="0">
                <a:latin typeface="Comic Sans MS" panose="030F0702030302020204" pitchFamily="66" charset="0"/>
              </a:rPr>
              <a:t> DINNERS </a:t>
            </a:r>
          </a:p>
          <a:p>
            <a:pPr>
              <a:buFont typeface="+mj-lt"/>
              <a:buAutoNum type="arabicPeriod"/>
            </a:pPr>
            <a:r>
              <a:rPr lang="en-GB" sz="1600" dirty="0">
                <a:latin typeface="Comic Sans MS" panose="030F0702030302020204" pitchFamily="66" charset="0"/>
              </a:rPr>
              <a:t> WRAP AROUND CARE (including bookings)</a:t>
            </a:r>
          </a:p>
          <a:p>
            <a:pPr>
              <a:buFont typeface="+mj-lt"/>
              <a:buAutoNum type="arabicPeriod"/>
            </a:pPr>
            <a:r>
              <a:rPr lang="en-GB" sz="1600" dirty="0">
                <a:latin typeface="Comic Sans MS" panose="030F0702030302020204" pitchFamily="66" charset="0"/>
              </a:rPr>
              <a:t> AFTER-SCHOOL CLUBS</a:t>
            </a:r>
          </a:p>
          <a:p>
            <a:pPr>
              <a:buFont typeface="+mj-lt"/>
              <a:buAutoNum type="arabicPeriod"/>
            </a:pPr>
            <a:r>
              <a:rPr lang="en-GB" sz="1600" dirty="0">
                <a:latin typeface="Comic Sans MS" panose="030F0702030302020204" pitchFamily="66" charset="0"/>
              </a:rPr>
              <a:t> TRIPS</a:t>
            </a:r>
          </a:p>
          <a:p>
            <a:pPr>
              <a:buFont typeface="+mj-lt"/>
              <a:buAutoNum type="arabicPeriod"/>
            </a:pP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SWIMMING</a:t>
            </a:r>
          </a:p>
          <a:p>
            <a:pPr>
              <a:buFont typeface="+mj-lt"/>
              <a:buAutoNum type="arabicPeriod"/>
            </a:pP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HEALTHY SNACK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u="sng" dirty="0">
                <a:highlight>
                  <a:srgbClr val="FFFF00"/>
                </a:highlight>
                <a:latin typeface="Comic Sans MS" panose="030F0702030302020204" pitchFamily="66" charset="0"/>
              </a:rPr>
              <a:t>Remember to sign-up for Free School Meals if you’re entitled. </a:t>
            </a:r>
          </a:p>
          <a:p>
            <a:r>
              <a:rPr lang="en-GB" sz="1600" dirty="0">
                <a:latin typeface="Comic Sans MS" panose="030F0702030302020204" pitchFamily="66" charset="0"/>
              </a:rPr>
              <a:t>Even if you are not using it regularly it makes a difference to the money school is allocated.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14C19F-C0B2-A370-7054-D8406ED040F4}"/>
              </a:ext>
            </a:extLst>
          </p:cNvPr>
          <p:cNvSpPr txBox="1"/>
          <p:nvPr/>
        </p:nvSpPr>
        <p:spPr>
          <a:xfrm>
            <a:off x="366874" y="3732064"/>
            <a:ext cx="6217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School App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9F55B9-BA94-2B39-7399-8AB50EB293DD}"/>
              </a:ext>
            </a:extLst>
          </p:cNvPr>
          <p:cNvSpPr txBox="1"/>
          <p:nvPr/>
        </p:nvSpPr>
        <p:spPr>
          <a:xfrm>
            <a:off x="245719" y="189314"/>
            <a:ext cx="822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School Money App</a:t>
            </a:r>
            <a:endParaRPr lang="en-GB" sz="1800" b="1" u="sng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62938C-0D41-92E1-6F2B-73A67B161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6484" y="1027134"/>
            <a:ext cx="3002435" cy="17625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8E4DC86-4465-EAF4-14E9-1E2FBDD360A8}"/>
              </a:ext>
            </a:extLst>
          </p:cNvPr>
          <p:cNvSpPr txBox="1"/>
          <p:nvPr/>
        </p:nvSpPr>
        <p:spPr>
          <a:xfrm>
            <a:off x="122859" y="4119840"/>
            <a:ext cx="11946282" cy="255454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Please download our School App – </a:t>
            </a:r>
            <a:r>
              <a:rPr lang="en-GB" sz="1600" dirty="0">
                <a:highlight>
                  <a:srgbClr val="FFFF00"/>
                </a:highlight>
                <a:latin typeface="Comic Sans MS" panose="030F0702030302020204" pitchFamily="66" charset="0"/>
              </a:rPr>
              <a:t>‘</a:t>
            </a:r>
            <a:r>
              <a:rPr lang="en-GB" sz="1600" dirty="0" err="1">
                <a:highlight>
                  <a:srgbClr val="FFFF00"/>
                </a:highlight>
                <a:latin typeface="Comic Sans MS" panose="030F0702030302020204" pitchFamily="66" charset="0"/>
              </a:rPr>
              <a:t>Kircubbin</a:t>
            </a:r>
            <a:r>
              <a:rPr lang="en-GB" sz="1600" dirty="0">
                <a:highlight>
                  <a:srgbClr val="FFFF00"/>
                </a:highlight>
                <a:latin typeface="Comic Sans MS" panose="030F0702030302020204" pitchFamily="66" charset="0"/>
              </a:rPr>
              <a:t> IPS’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It will be used for:</a:t>
            </a:r>
          </a:p>
          <a:p>
            <a:pPr marL="342900" indent="-342900">
              <a:buAutoNum type="arabicPeriod"/>
            </a:pPr>
            <a:r>
              <a:rPr lang="en-GB" sz="1600" dirty="0">
                <a:latin typeface="Comic Sans MS" panose="030F0702030302020204" pitchFamily="66" charset="0"/>
              </a:rPr>
              <a:t>WEEKLY UPDATES</a:t>
            </a:r>
          </a:p>
          <a:p>
            <a:pPr marL="342900" indent="-342900">
              <a:buAutoNum type="arabicPeriod"/>
            </a:pPr>
            <a:r>
              <a:rPr lang="en-GB" sz="1600" dirty="0">
                <a:latin typeface="Comic Sans MS" panose="030F0702030302020204" pitchFamily="66" charset="0"/>
              </a:rPr>
              <a:t>REMINDERS/MESSAGES</a:t>
            </a:r>
          </a:p>
          <a:p>
            <a:pPr marL="342900" indent="-342900">
              <a:buAutoNum type="arabicPeriod"/>
            </a:pPr>
            <a:r>
              <a:rPr lang="en-GB" sz="1600" dirty="0">
                <a:latin typeface="Comic Sans MS" panose="030F0702030302020204" pitchFamily="66" charset="0"/>
              </a:rPr>
              <a:t>REPORTING ABSENCES </a:t>
            </a:r>
          </a:p>
          <a:p>
            <a:pPr marL="342900" indent="-342900">
              <a:buAutoNum type="arabicPeriod"/>
            </a:pPr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u="sng" dirty="0">
                <a:highlight>
                  <a:srgbClr val="FFFF00"/>
                </a:highlight>
                <a:latin typeface="Comic Sans MS" panose="030F0702030302020204" pitchFamily="66" charset="0"/>
              </a:rPr>
              <a:t>Remember to select the appropriate year group/s 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endParaRPr lang="en-GB" sz="1600" b="1" u="sng" dirty="0">
              <a:solidFill>
                <a:srgbClr val="0070C0"/>
              </a:solidFill>
              <a:highlight>
                <a:srgbClr val="FFFF00"/>
              </a:highlight>
              <a:latin typeface="Comic Sans MS" panose="030F0702030302020204" pitchFamily="66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F568EBF-27C3-A817-50C4-2400EA9D4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882" y="4628431"/>
            <a:ext cx="2875825" cy="12024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C179A49-DFAC-8BF8-15C5-86052B61C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7971" y="4381433"/>
            <a:ext cx="1698695" cy="20313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685EB49-41A2-EBF5-FE28-38B1E52B9A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8919" y="4381433"/>
            <a:ext cx="1374315" cy="20313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3901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33BB57-DC2E-473E-0BEA-B8A4C837E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672" y="502418"/>
            <a:ext cx="4658648" cy="21575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FC3223-5C04-27DC-DB0B-46DF188D9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710" y="4012535"/>
            <a:ext cx="5206572" cy="18703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FBFC5E2-459A-6B07-3917-88A59550BE19}"/>
              </a:ext>
            </a:extLst>
          </p:cNvPr>
          <p:cNvSpPr txBox="1"/>
          <p:nvPr/>
        </p:nvSpPr>
        <p:spPr>
          <a:xfrm>
            <a:off x="149347" y="704046"/>
            <a:ext cx="654580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School Website</a:t>
            </a:r>
            <a:endParaRPr lang="en-GB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Our school website contains a wealth of useful information for parents/carers, including school policies, weekly updates, support resources, Accelerated Reader guidance, KIPS Care &amp; Breakfast Club information and updates on school life.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331FF1-A29B-3E63-8D26-77E0659846A6}"/>
              </a:ext>
            </a:extLst>
          </p:cNvPr>
          <p:cNvSpPr txBox="1"/>
          <p:nvPr/>
        </p:nvSpPr>
        <p:spPr>
          <a:xfrm>
            <a:off x="260426" y="3815343"/>
            <a:ext cx="60939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School Facebook</a:t>
            </a:r>
          </a:p>
          <a:p>
            <a:endParaRPr lang="en-GB" b="1" u="sng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Our school Facebook page provides regular updates on school life, including photographs of learning activities, educational visits, special events and pupil achievements.</a:t>
            </a:r>
          </a:p>
        </p:txBody>
      </p:sp>
    </p:spTree>
    <p:extLst>
      <p:ext uri="{BB962C8B-B14F-4D97-AF65-F5344CB8AC3E}">
        <p14:creationId xmlns:p14="http://schemas.microsoft.com/office/powerpoint/2010/main" val="3367617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CE65D5E-8F8A-8997-FAF8-708609A2F3CB}"/>
              </a:ext>
            </a:extLst>
          </p:cNvPr>
          <p:cNvSpPr txBox="1"/>
          <p:nvPr/>
        </p:nvSpPr>
        <p:spPr>
          <a:xfrm>
            <a:off x="325676" y="475989"/>
            <a:ext cx="1176611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 rtl="0">
              <a:spcBef>
                <a:spcPts val="1000"/>
              </a:spcBef>
              <a:spcAft>
                <a:spcPts val="0"/>
              </a:spcAft>
              <a:buSzPts val="2240"/>
            </a:pPr>
            <a:r>
              <a:rPr lang="en-GB" sz="2000" dirty="0">
                <a:latin typeface="Comic Sans MS" panose="030F0702030302020204" pitchFamily="66" charset="0"/>
              </a:rPr>
              <a:t>Please do not hesitate to talk to me about any issues/concerns you have throughout the year! </a:t>
            </a:r>
          </a:p>
          <a:p>
            <a:pPr lvl="0" algn="l" rtl="0">
              <a:spcBef>
                <a:spcPts val="1000"/>
              </a:spcBef>
              <a:spcAft>
                <a:spcPts val="0"/>
              </a:spcAft>
              <a:buSzPts val="2240"/>
            </a:pPr>
            <a:r>
              <a:rPr lang="en-GB" sz="2000" dirty="0">
                <a:latin typeface="Comic Sans MS" panose="030F0702030302020204" pitchFamily="66" charset="0"/>
              </a:rPr>
              <a:t>I am here to help and support your child.</a:t>
            </a:r>
          </a:p>
          <a:p>
            <a:pPr marL="342900" lvl="0" indent="-200660" algn="l" rtl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endParaRPr lang="en-GB" sz="2000" dirty="0">
              <a:latin typeface="Comic Sans MS" panose="030F0702030302020204" pitchFamily="66" charset="0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 hope your child has a great year in P6. ☺</a:t>
            </a:r>
          </a:p>
        </p:txBody>
      </p:sp>
      <p:pic>
        <p:nvPicPr>
          <p:cNvPr id="10242" name="Picture 2" descr="Do You Have Any Questions? Preparing the Best Answer - Core Exec">
            <a:extLst>
              <a:ext uri="{FF2B5EF4-FFF2-40B4-BE49-F238E27FC236}">
                <a16:creationId xmlns:a16="http://schemas.microsoft.com/office/drawing/2014/main" id="{CE7A50C1-ED89-F508-9672-D26DEC9AB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009" y="2759781"/>
            <a:ext cx="3624849" cy="362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733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40A15FAB5E244E897F1D3C1F2B6653" ma:contentTypeVersion="19" ma:contentTypeDescription="Create a new document." ma:contentTypeScope="" ma:versionID="abdb1ac1f3c7198e0a89ed063ed59554">
  <xsd:schema xmlns:xsd="http://www.w3.org/2001/XMLSchema" xmlns:xs="http://www.w3.org/2001/XMLSchema" xmlns:p="http://schemas.microsoft.com/office/2006/metadata/properties" xmlns:ns3="63fdcd45-9228-4522-9893-6f841f1a632f" xmlns:ns4="81fc86a2-8412-4a01-9a5c-4808f60afcc0" targetNamespace="http://schemas.microsoft.com/office/2006/metadata/properties" ma:root="true" ma:fieldsID="4f72a00b418f00a56bf2fad2a5acb064" ns3:_="" ns4:_="">
    <xsd:import namespace="63fdcd45-9228-4522-9893-6f841f1a632f"/>
    <xsd:import namespace="81fc86a2-8412-4a01-9a5c-4808f60afcc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dcd45-9228-4522-9893-6f841f1a63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fc86a2-8412-4a01-9a5c-4808f60afcc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3fdcd45-9228-4522-9893-6f841f1a632f" xsi:nil="true"/>
  </documentManagement>
</p:properties>
</file>

<file path=customXml/itemProps1.xml><?xml version="1.0" encoding="utf-8"?>
<ds:datastoreItem xmlns:ds="http://schemas.openxmlformats.org/officeDocument/2006/customXml" ds:itemID="{132C7684-5FB6-4DCC-974B-BDA234D3B6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5F858D-6F2F-4ED9-9942-791B0A5534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fdcd45-9228-4522-9893-6f841f1a632f"/>
    <ds:schemaRef ds:uri="81fc86a2-8412-4a01-9a5c-4808f60afc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794B3EA-B32A-4946-BDE4-15BFBE1BF625}">
  <ds:schemaRefs>
    <ds:schemaRef ds:uri="http://purl.org/dc/terms/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81fc86a2-8412-4a01-9a5c-4808f60afcc0"/>
    <ds:schemaRef ds:uri="http://schemas.microsoft.com/office/infopath/2007/PartnerControls"/>
    <ds:schemaRef ds:uri="http://schemas.openxmlformats.org/package/2006/metadata/core-properties"/>
    <ds:schemaRef ds:uri="63fdcd45-9228-4522-9893-6f841f1a632f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2499</Words>
  <Application>Microsoft Office PowerPoint</Application>
  <PresentationFormat>Widescreen</PresentationFormat>
  <Paragraphs>405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Comic Sans MS</vt:lpstr>
      <vt:lpstr>Georgia</vt:lpstr>
      <vt:lpstr>Times New Roman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 Ennis</dc:creator>
  <cp:lastModifiedBy>R Irvine</cp:lastModifiedBy>
  <cp:revision>30</cp:revision>
  <dcterms:created xsi:type="dcterms:W3CDTF">2026-08-24T08:57:27Z</dcterms:created>
  <dcterms:modified xsi:type="dcterms:W3CDTF">2026-09-08T08:21:05Z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0x0101009240A15FAB5E244E897F1D3C1F2B6653</vt:lpwstr>
  </property>
  <property fmtid="{D5CDD505-2E9C-101B-9397-08002B2CF9AE}" pid="3" name="MSIP_Label_ae830870-6594-44c3-aa9d-f43e180558aa_Enabled">
    <vt:lpwstr>true</vt:lpwstr>
  </property>
  <property fmtid="{D5CDD505-2E9C-101B-9397-08002B2CF9AE}" pid="4" name="MSIP_Label_ae830870-6594-44c3-aa9d-f43e180558aa_SetDate">
    <vt:lpwstr>2026-09-08T08:20:54Z</vt:lpwstr>
  </property>
  <property fmtid="{D5CDD505-2E9C-101B-9397-08002B2CF9AE}" pid="5" name="MSIP_Label_ae830870-6594-44c3-aa9d-f43e180558aa_Method">
    <vt:lpwstr>Standard</vt:lpwstr>
  </property>
  <property fmtid="{D5CDD505-2E9C-101B-9397-08002B2CF9AE}" pid="6" name="MSIP_Label_ae830870-6594-44c3-aa9d-f43e180558aa_Name">
    <vt:lpwstr>OFFICIAL</vt:lpwstr>
  </property>
  <property fmtid="{D5CDD505-2E9C-101B-9397-08002B2CF9AE}" pid="7" name="MSIP_Label_ae830870-6594-44c3-aa9d-f43e180558aa_SiteId">
    <vt:lpwstr>388227fb-de44-460e-8190-05402b898da8</vt:lpwstr>
  </property>
  <property fmtid="{D5CDD505-2E9C-101B-9397-08002B2CF9AE}" pid="8" name="MSIP_Label_ae830870-6594-44c3-aa9d-f43e180558aa_ActionId">
    <vt:lpwstr>339e5eb7-70d9-4268-a996-35c04e514205</vt:lpwstr>
  </property>
  <property fmtid="{D5CDD505-2E9C-101B-9397-08002B2CF9AE}" pid="9" name="MSIP_Label_ae830870-6594-44c3-aa9d-f43e180558aa_ContentBits">
    <vt:lpwstr>0</vt:lpwstr>
  </property>
  <property fmtid="{D5CDD505-2E9C-101B-9397-08002B2CF9AE}" pid="10" name="MSIP_Label_ae830870-6594-44c3-aa9d-f43e180558aa_Tag">
    <vt:lpwstr>10, 3, 0, 1</vt:lpwstr>
  </property>
</Properties>
</file>