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4"/>
  </p:sldMasterIdLst>
  <p:sldIdLst>
    <p:sldId id="256" r:id="rId5"/>
    <p:sldId id="257" r:id="rId6"/>
    <p:sldId id="312" r:id="rId7"/>
    <p:sldId id="313" r:id="rId8"/>
    <p:sldId id="289" r:id="rId9"/>
    <p:sldId id="265" r:id="rId10"/>
    <p:sldId id="275" r:id="rId11"/>
    <p:sldId id="329" r:id="rId12"/>
    <p:sldId id="280" r:id="rId13"/>
    <p:sldId id="326" r:id="rId14"/>
    <p:sldId id="318" r:id="rId15"/>
    <p:sldId id="327" r:id="rId16"/>
    <p:sldId id="306" r:id="rId17"/>
    <p:sldId id="336" r:id="rId18"/>
    <p:sldId id="263" r:id="rId19"/>
    <p:sldId id="319" r:id="rId20"/>
    <p:sldId id="332" r:id="rId21"/>
    <p:sldId id="276" r:id="rId22"/>
    <p:sldId id="320" r:id="rId23"/>
    <p:sldId id="337" r:id="rId24"/>
    <p:sldId id="290" r:id="rId25"/>
    <p:sldId id="288" r:id="rId26"/>
    <p:sldId id="268" r:id="rId27"/>
    <p:sldId id="269" r:id="rId28"/>
    <p:sldId id="270" r:id="rId29"/>
    <p:sldId id="271" r:id="rId30"/>
    <p:sldId id="305" r:id="rId31"/>
    <p:sldId id="298" r:id="rId32"/>
    <p:sldId id="334" r:id="rId33"/>
    <p:sldId id="330" r:id="rId34"/>
    <p:sldId id="291" r:id="rId35"/>
    <p:sldId id="335" r:id="rId36"/>
    <p:sldId id="324" r:id="rId37"/>
    <p:sldId id="311" r:id="rId38"/>
    <p:sldId id="314" r:id="rId39"/>
    <p:sldId id="272" r:id="rId40"/>
    <p:sldId id="277" r:id="rId41"/>
    <p:sldId id="339" r:id="rId4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375B6D-6825-E201-3BDB-19F73D4E853B}" v="751" dt="2025-08-21T13:55:30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534" autoAdjust="0"/>
  </p:normalViewPr>
  <p:slideViewPr>
    <p:cSldViewPr snapToGrid="0">
      <p:cViewPr varScale="1">
        <p:scale>
          <a:sx n="88" d="100"/>
          <a:sy n="88" d="100"/>
        </p:scale>
        <p:origin x="33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2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8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5405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93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590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673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389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08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9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1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65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08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0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31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1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9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ineif.org.uk/primary-school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508" y="5384155"/>
            <a:ext cx="9235440" cy="1096899"/>
          </a:xfrm>
        </p:spPr>
        <p:txBody>
          <a:bodyPr>
            <a:normAutofit/>
          </a:bodyPr>
          <a:lstStyle/>
          <a:p>
            <a:r>
              <a:rPr lang="en-GB" sz="3200" dirty="0"/>
              <a:t>Parents’ Information Session September 2025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228" y="-661744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44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DATES FOR YOUR DIARY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 b="1" dirty="0"/>
          </a:p>
          <a:p>
            <a:r>
              <a:rPr lang="en-GB" sz="2400" b="1" dirty="0"/>
              <a:t>Clubs for P1 will begin in Term 2 (January). 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4059" y="2390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33992" y="1468735"/>
            <a:ext cx="828964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0" i="0" u="none" strike="noStrike" cap="none" normalizeH="0" baseline="0" dirty="0">
                <a:ln>
                  <a:noFill/>
                </a:ln>
                <a:effectLst/>
                <a:latin typeface="Arial"/>
                <a:ea typeface="Calibri"/>
                <a:cs typeface="Arial"/>
              </a:rPr>
              <a:t>KIPS After School Clubs Dates </a:t>
            </a:r>
            <a:r>
              <a:rPr lang="en-GB" altLang="en-US" sz="3600" dirty="0">
                <a:latin typeface="Arial"/>
                <a:ea typeface="Calibri"/>
                <a:cs typeface="Arial"/>
              </a:rPr>
              <a:t>2025/26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744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9193"/>
            <a:ext cx="8596668" cy="4664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Contact the office to:</a:t>
            </a:r>
          </a:p>
          <a:p>
            <a:r>
              <a:rPr lang="en-GB" sz="2800" dirty="0"/>
              <a:t>Inform class teacher of any changes to collection arrangements (bus etc.) </a:t>
            </a:r>
          </a:p>
          <a:p>
            <a:r>
              <a:rPr lang="en-GB" sz="2800" dirty="0"/>
              <a:t>Inform teacher of illness (or via school app).</a:t>
            </a:r>
          </a:p>
          <a:p>
            <a:r>
              <a:rPr lang="en-GB" sz="2800" dirty="0"/>
              <a:t>Inform school of any changes to personal details.</a:t>
            </a:r>
          </a:p>
          <a:p>
            <a:r>
              <a:rPr lang="en-GB" sz="2800" dirty="0"/>
              <a:t>Arrange an appointment or phone call with a class teacher.</a:t>
            </a:r>
          </a:p>
          <a:p>
            <a:r>
              <a:rPr lang="en-GB" sz="2800" dirty="0"/>
              <a:t>Inform school if you require dual communication.</a:t>
            </a:r>
          </a:p>
          <a:p>
            <a:endParaRPr lang="en-GB" sz="2800" dirty="0"/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091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9193"/>
            <a:ext cx="8596668" cy="466415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Pastoral Care is of the utmost importance to us.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Please inform us about any change in circumstances that could be impacting on your child.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Such as -</a:t>
            </a:r>
          </a:p>
          <a:p>
            <a:r>
              <a:rPr lang="en-GB" sz="2800" dirty="0"/>
              <a:t>Parents away on holiday/ working away </a:t>
            </a:r>
          </a:p>
          <a:p>
            <a:r>
              <a:rPr lang="en-GB" sz="2800" dirty="0"/>
              <a:t>Family bereavement</a:t>
            </a:r>
          </a:p>
          <a:p>
            <a:r>
              <a:rPr lang="en-GB" sz="2800" dirty="0"/>
              <a:t>Moving home</a:t>
            </a:r>
          </a:p>
          <a:p>
            <a:r>
              <a:rPr lang="en-GB" sz="2800" dirty="0"/>
              <a:t>Change in relationship status of parents/carers 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997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4759787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It is important that your child is in school whenever possible.  If your child is suffering from vomiting/</a:t>
            </a:r>
            <a:r>
              <a:rPr lang="en-US" sz="2000" dirty="0" err="1"/>
              <a:t>diarrhoea</a:t>
            </a:r>
            <a:r>
              <a:rPr lang="en-US" sz="2000" dirty="0"/>
              <a:t> symptoms it is recommended they remain at home until 48 hours after symptoms have ceased. </a:t>
            </a:r>
          </a:p>
          <a:p>
            <a:r>
              <a:rPr lang="en-US" sz="2000" dirty="0"/>
              <a:t>Parents will receive a letter home informing them if their child’s attendance has fallen below the EA target of 90% (more than one day every four weeks). The Education Welfare Officer will also track any attendances that fall below this percentage. </a:t>
            </a:r>
            <a:r>
              <a:rPr lang="en-GB" sz="2000" dirty="0"/>
              <a:t> </a:t>
            </a:r>
          </a:p>
          <a:p>
            <a:r>
              <a:rPr lang="en-GB" sz="2000" dirty="0"/>
              <a:t>Any child arriving in school after 9.05am will be recorded as late. It is important for your child to be there at the beginning of the school day.</a:t>
            </a:r>
          </a:p>
          <a:p>
            <a:pPr marL="0" indent="0">
              <a:buNone/>
            </a:pPr>
            <a:r>
              <a:rPr lang="en-US" sz="2000" b="1" u="sng" dirty="0"/>
              <a:t>Holidays in Term Time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 </a:t>
            </a:r>
            <a:endParaRPr lang="en-GB" sz="2000" dirty="0"/>
          </a:p>
          <a:p>
            <a:r>
              <a:rPr lang="en-US" sz="2000" dirty="0"/>
              <a:t>Holidays during term time are discouraged by the school. Parents are reminded of the effect that absence can have on a pupil’s potential achievement.  Class work will not be sent home. </a:t>
            </a:r>
            <a:endParaRPr lang="de-DE" sz="3200" b="1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04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6061" y="3190413"/>
            <a:ext cx="8596668" cy="4759787"/>
          </a:xfrm>
        </p:spPr>
        <p:txBody>
          <a:bodyPr>
            <a:norm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5" name="Rectangle 92">
            <a:extLst>
              <a:ext uri="{FF2B5EF4-FFF2-40B4-BE49-F238E27FC236}">
                <a16:creationId xmlns:a16="http://schemas.microsoft.com/office/drawing/2014/main" id="{C4A196FB-E58D-A326-DC63-7452C5DD6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727" y="1701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Absence Tiers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" name="Group 27726">
            <a:extLst>
              <a:ext uri="{FF2B5EF4-FFF2-40B4-BE49-F238E27FC236}">
                <a16:creationId xmlns:a16="http://schemas.microsoft.com/office/drawing/2014/main" id="{7D2C7C43-9F8D-7058-6E3A-F253435CF5EE}"/>
              </a:ext>
            </a:extLst>
          </p:cNvPr>
          <p:cNvGrpSpPr>
            <a:grpSpLocks/>
          </p:cNvGrpSpPr>
          <p:nvPr/>
        </p:nvGrpSpPr>
        <p:grpSpPr bwMode="auto">
          <a:xfrm>
            <a:off x="1708727" y="2159000"/>
            <a:ext cx="6842125" cy="3097213"/>
            <a:chOff x="0" y="0"/>
            <a:chExt cx="68413" cy="30975"/>
          </a:xfrm>
        </p:grpSpPr>
        <p:sp>
          <p:nvSpPr>
            <p:cNvPr id="7" name="Rectangle 2688">
              <a:extLst>
                <a:ext uri="{FF2B5EF4-FFF2-40B4-BE49-F238E27FC236}">
                  <a16:creationId xmlns:a16="http://schemas.microsoft.com/office/drawing/2014/main" id="{284A2C6C-1E2C-9F9D-CF74-E962A4911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" y="17923"/>
              <a:ext cx="563" cy="2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Shape 2707">
              <a:extLst>
                <a:ext uri="{FF2B5EF4-FFF2-40B4-BE49-F238E27FC236}">
                  <a16:creationId xmlns:a16="http://schemas.microsoft.com/office/drawing/2014/main" id="{F7AA4140-63FE-10EC-0BD4-D65BB3C873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" y="510"/>
              <a:ext cx="21285" cy="7534"/>
            </a:xfrm>
            <a:custGeom>
              <a:avLst/>
              <a:gdLst>
                <a:gd name="T0" fmla="*/ 0 w 2128520"/>
                <a:gd name="T1" fmla="*/ 753339 h 753339"/>
                <a:gd name="T2" fmla="*/ 2128520 w 2128520"/>
                <a:gd name="T3" fmla="*/ 753339 h 753339"/>
                <a:gd name="T4" fmla="*/ 2128520 w 2128520"/>
                <a:gd name="T5" fmla="*/ 0 h 753339"/>
                <a:gd name="T6" fmla="*/ 0 w 2128520"/>
                <a:gd name="T7" fmla="*/ 0 h 753339"/>
                <a:gd name="T8" fmla="*/ 0 w 2128520"/>
                <a:gd name="T9" fmla="*/ 753339 h 753339"/>
                <a:gd name="T10" fmla="*/ 0 w 2128520"/>
                <a:gd name="T11" fmla="*/ 0 h 753339"/>
                <a:gd name="T12" fmla="*/ 2128520 w 2128520"/>
                <a:gd name="T13" fmla="*/ 753339 h 75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28520" h="753339">
                  <a:moveTo>
                    <a:pt x="0" y="753339"/>
                  </a:moveTo>
                  <a:lnTo>
                    <a:pt x="2128520" y="753339"/>
                  </a:lnTo>
                  <a:lnTo>
                    <a:pt x="2128520" y="0"/>
                  </a:lnTo>
                  <a:lnTo>
                    <a:pt x="0" y="0"/>
                  </a:lnTo>
                  <a:lnTo>
                    <a:pt x="0" y="753339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09" name="Picture 2709">
              <a:extLst>
                <a:ext uri="{FF2B5EF4-FFF2-40B4-BE49-F238E27FC236}">
                  <a16:creationId xmlns:a16="http://schemas.microsoft.com/office/drawing/2014/main" id="{8025FDE2-362F-3077-5EE7-395D4A0034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" y="1005"/>
              <a:ext cx="21199" cy="6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2710">
              <a:extLst>
                <a:ext uri="{FF2B5EF4-FFF2-40B4-BE49-F238E27FC236}">
                  <a16:creationId xmlns:a16="http://schemas.microsoft.com/office/drawing/2014/main" id="{BD9BE19E-B59E-BA30-F57F-F7D16FCEB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8" y="1282"/>
              <a:ext cx="430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3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2711">
              <a:extLst>
                <a:ext uri="{FF2B5EF4-FFF2-40B4-BE49-F238E27FC236}">
                  <a16:creationId xmlns:a16="http://schemas.microsoft.com/office/drawing/2014/main" id="{F0F70C27-97AE-868A-A441-A268BFEB0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3" y="1282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2712">
              <a:extLst>
                <a:ext uri="{FF2B5EF4-FFF2-40B4-BE49-F238E27FC236}">
                  <a16:creationId xmlns:a16="http://schemas.microsoft.com/office/drawing/2014/main" id="{81D57B7E-8C91-7621-B989-31AB174E7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9" y="2837"/>
              <a:ext cx="18998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Severe Chronic Attendance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2713">
              <a:extLst>
                <a:ext uri="{FF2B5EF4-FFF2-40B4-BE49-F238E27FC236}">
                  <a16:creationId xmlns:a16="http://schemas.microsoft.com/office/drawing/2014/main" id="{DE6FB00A-7A66-B291-D15E-FB7E1F97B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37" y="2837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2714">
              <a:extLst>
                <a:ext uri="{FF2B5EF4-FFF2-40B4-BE49-F238E27FC236}">
                  <a16:creationId xmlns:a16="http://schemas.microsoft.com/office/drawing/2014/main" id="{7BB29486-2A83-777A-DEF3-EFAB9A924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4391"/>
              <a:ext cx="18022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20%+ absence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2715">
              <a:extLst>
                <a:ext uri="{FF2B5EF4-FFF2-40B4-BE49-F238E27FC236}">
                  <a16:creationId xmlns:a16="http://schemas.microsoft.com/office/drawing/2014/main" id="{6CC30C0A-EE14-8E00-2E74-AACD64804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71" y="4391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27157">
              <a:extLst>
                <a:ext uri="{FF2B5EF4-FFF2-40B4-BE49-F238E27FC236}">
                  <a16:creationId xmlns:a16="http://schemas.microsoft.com/office/drawing/2014/main" id="{60249DC4-5619-3697-8432-B834FAA72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7" y="5946"/>
              <a:ext cx="2216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(4+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27161">
              <a:extLst>
                <a:ext uri="{FF2B5EF4-FFF2-40B4-BE49-F238E27FC236}">
                  <a16:creationId xmlns:a16="http://schemas.microsoft.com/office/drawing/2014/main" id="{577A515A-3982-0E78-F5F5-64A73459C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8" y="5946"/>
              <a:ext cx="11406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days per month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27158">
              <a:extLst>
                <a:ext uri="{FF2B5EF4-FFF2-40B4-BE49-F238E27FC236}">
                  <a16:creationId xmlns:a16="http://schemas.microsoft.com/office/drawing/2014/main" id="{A2B800FC-830D-E6F3-150B-339668E8B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3" y="5946"/>
              <a:ext cx="52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2717">
              <a:extLst>
                <a:ext uri="{FF2B5EF4-FFF2-40B4-BE49-F238E27FC236}">
                  <a16:creationId xmlns:a16="http://schemas.microsoft.com/office/drawing/2014/main" id="{FB0EB23D-C62C-FA36-C9D9-913D2E8DD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4" y="5946"/>
              <a:ext cx="381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Shape 2719">
              <a:extLst>
                <a:ext uri="{FF2B5EF4-FFF2-40B4-BE49-F238E27FC236}">
                  <a16:creationId xmlns:a16="http://schemas.microsoft.com/office/drawing/2014/main" id="{E33A8750-3D44-97CE-CB28-3878DADAB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" y="8117"/>
              <a:ext cx="21282" cy="7822"/>
            </a:xfrm>
            <a:custGeom>
              <a:avLst/>
              <a:gdLst>
                <a:gd name="T0" fmla="*/ 0 w 2128266"/>
                <a:gd name="T1" fmla="*/ 782193 h 782193"/>
                <a:gd name="T2" fmla="*/ 2128266 w 2128266"/>
                <a:gd name="T3" fmla="*/ 782193 h 782193"/>
                <a:gd name="T4" fmla="*/ 2128266 w 2128266"/>
                <a:gd name="T5" fmla="*/ 0 h 782193"/>
                <a:gd name="T6" fmla="*/ 0 w 2128266"/>
                <a:gd name="T7" fmla="*/ 0 h 782193"/>
                <a:gd name="T8" fmla="*/ 0 w 2128266"/>
                <a:gd name="T9" fmla="*/ 782193 h 782193"/>
                <a:gd name="T10" fmla="*/ 0 w 2128266"/>
                <a:gd name="T11" fmla="*/ 0 h 782193"/>
                <a:gd name="T12" fmla="*/ 2128266 w 2128266"/>
                <a:gd name="T13" fmla="*/ 782193 h 782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28266" h="782193">
                  <a:moveTo>
                    <a:pt x="0" y="782193"/>
                  </a:moveTo>
                  <a:lnTo>
                    <a:pt x="2128266" y="782193"/>
                  </a:lnTo>
                  <a:lnTo>
                    <a:pt x="2128266" y="0"/>
                  </a:lnTo>
                  <a:lnTo>
                    <a:pt x="0" y="0"/>
                  </a:lnTo>
                  <a:lnTo>
                    <a:pt x="0" y="78219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21" name="Picture 2721">
              <a:extLst>
                <a:ext uri="{FF2B5EF4-FFF2-40B4-BE49-F238E27FC236}">
                  <a16:creationId xmlns:a16="http://schemas.microsoft.com/office/drawing/2014/main" id="{B6E393CC-3853-A833-71F8-72FBA6C397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" y="8625"/>
              <a:ext cx="21199" cy="68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 2722">
              <a:extLst>
                <a:ext uri="{FF2B5EF4-FFF2-40B4-BE49-F238E27FC236}">
                  <a16:creationId xmlns:a16="http://schemas.microsoft.com/office/drawing/2014/main" id="{A97BFD8C-5D66-BE26-8A5E-922021023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32" y="8890"/>
              <a:ext cx="430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2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723">
              <a:extLst>
                <a:ext uri="{FF2B5EF4-FFF2-40B4-BE49-F238E27FC236}">
                  <a16:creationId xmlns:a16="http://schemas.microsoft.com/office/drawing/2014/main" id="{A0F70F39-BE1C-C338-FA89-C9EDFBC28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77" y="8890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724">
              <a:extLst>
                <a:ext uri="{FF2B5EF4-FFF2-40B4-BE49-F238E27FC236}">
                  <a16:creationId xmlns:a16="http://schemas.microsoft.com/office/drawing/2014/main" id="{C68BD9A8-44B5-4EDB-C04F-025C3DCA9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3" y="10444"/>
              <a:ext cx="13879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Chronic Attendance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725">
              <a:extLst>
                <a:ext uri="{FF2B5EF4-FFF2-40B4-BE49-F238E27FC236}">
                  <a16:creationId xmlns:a16="http://schemas.microsoft.com/office/drawing/2014/main" id="{167B27E5-AFE7-4E6E-48C7-702CB05B4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1" y="10444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726">
              <a:extLst>
                <a:ext uri="{FF2B5EF4-FFF2-40B4-BE49-F238E27FC236}">
                  <a16:creationId xmlns:a16="http://schemas.microsoft.com/office/drawing/2014/main" id="{F0D98909-8D1C-EDF4-ED2A-378EC79A8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11998"/>
              <a:ext cx="11053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10%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727">
              <a:extLst>
                <a:ext uri="{FF2B5EF4-FFF2-40B4-BE49-F238E27FC236}">
                  <a16:creationId xmlns:a16="http://schemas.microsoft.com/office/drawing/2014/main" id="{B4F39D19-9954-B08C-A21E-9ED160DB6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6" y="11998"/>
              <a:ext cx="514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7176">
              <a:extLst>
                <a:ext uri="{FF2B5EF4-FFF2-40B4-BE49-F238E27FC236}">
                  <a16:creationId xmlns:a16="http://schemas.microsoft.com/office/drawing/2014/main" id="{54F70B95-075C-A724-AC38-8CB134595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" y="11998"/>
              <a:ext cx="734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% absence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174">
              <a:extLst>
                <a:ext uri="{FF2B5EF4-FFF2-40B4-BE49-F238E27FC236}">
                  <a16:creationId xmlns:a16="http://schemas.microsoft.com/office/drawing/2014/main" id="{ECFC5CDE-D563-D134-1B60-E32ED5DF9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7" y="11998"/>
              <a:ext cx="3019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19.9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729">
              <a:extLst>
                <a:ext uri="{FF2B5EF4-FFF2-40B4-BE49-F238E27FC236}">
                  <a16:creationId xmlns:a16="http://schemas.microsoft.com/office/drawing/2014/main" id="{C63E736F-7394-A6B9-94CC-D21967443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73" y="11998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730">
              <a:extLst>
                <a:ext uri="{FF2B5EF4-FFF2-40B4-BE49-F238E27FC236}">
                  <a16:creationId xmlns:a16="http://schemas.microsoft.com/office/drawing/2014/main" id="{ADAC6D1B-BB4D-85DE-820D-C166878BF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13553"/>
              <a:ext cx="1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31">
              <a:extLst>
                <a:ext uri="{FF2B5EF4-FFF2-40B4-BE49-F238E27FC236}">
                  <a16:creationId xmlns:a16="http://schemas.microsoft.com/office/drawing/2014/main" id="{EBC0CD16-486D-0254-3FB7-2D921BC02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9" y="13553"/>
              <a:ext cx="51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200">
              <a:extLst>
                <a:ext uri="{FF2B5EF4-FFF2-40B4-BE49-F238E27FC236}">
                  <a16:creationId xmlns:a16="http://schemas.microsoft.com/office/drawing/2014/main" id="{F327A516-D1DC-D435-F5DD-1649E5A07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2" y="13553"/>
              <a:ext cx="11404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days per month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7199">
              <a:extLst>
                <a:ext uri="{FF2B5EF4-FFF2-40B4-BE49-F238E27FC236}">
                  <a16:creationId xmlns:a16="http://schemas.microsoft.com/office/drawing/2014/main" id="{E3221B38-FCC9-78A8-6BF8-84FB5C3EC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35" y="13553"/>
              <a:ext cx="52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7190">
              <a:extLst>
                <a:ext uri="{FF2B5EF4-FFF2-40B4-BE49-F238E27FC236}">
                  <a16:creationId xmlns:a16="http://schemas.microsoft.com/office/drawing/2014/main" id="{4BDAD934-89A6-6261-E264-7CCC3A80F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0" y="13553"/>
              <a:ext cx="853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733">
              <a:extLst>
                <a:ext uri="{FF2B5EF4-FFF2-40B4-BE49-F238E27FC236}">
                  <a16:creationId xmlns:a16="http://schemas.microsoft.com/office/drawing/2014/main" id="{EAFBCCCF-8658-F52E-2135-981211A6E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26" y="13553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Shape 2735">
              <a:extLst>
                <a:ext uri="{FF2B5EF4-FFF2-40B4-BE49-F238E27FC236}">
                  <a16:creationId xmlns:a16="http://schemas.microsoft.com/office/drawing/2014/main" id="{55D65773-6820-269B-8673-DE3EBE621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5943"/>
              <a:ext cx="21285" cy="7460"/>
            </a:xfrm>
            <a:custGeom>
              <a:avLst/>
              <a:gdLst>
                <a:gd name="T0" fmla="*/ 0 w 2128520"/>
                <a:gd name="T1" fmla="*/ 745998 h 745998"/>
                <a:gd name="T2" fmla="*/ 2128520 w 2128520"/>
                <a:gd name="T3" fmla="*/ 745998 h 745998"/>
                <a:gd name="T4" fmla="*/ 2128520 w 2128520"/>
                <a:gd name="T5" fmla="*/ 0 h 745998"/>
                <a:gd name="T6" fmla="*/ 0 w 2128520"/>
                <a:gd name="T7" fmla="*/ 0 h 745998"/>
                <a:gd name="T8" fmla="*/ 0 w 2128520"/>
                <a:gd name="T9" fmla="*/ 745998 h 745998"/>
                <a:gd name="T10" fmla="*/ 0 w 2128520"/>
                <a:gd name="T11" fmla="*/ 0 h 745998"/>
                <a:gd name="T12" fmla="*/ 2128520 w 2128520"/>
                <a:gd name="T13" fmla="*/ 745998 h 745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28520" h="745998">
                  <a:moveTo>
                    <a:pt x="0" y="745998"/>
                  </a:moveTo>
                  <a:lnTo>
                    <a:pt x="2128520" y="745998"/>
                  </a:lnTo>
                  <a:lnTo>
                    <a:pt x="2128520" y="0"/>
                  </a:lnTo>
                  <a:lnTo>
                    <a:pt x="0" y="0"/>
                  </a:lnTo>
                  <a:lnTo>
                    <a:pt x="0" y="74599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37" name="Picture 2737">
              <a:extLst>
                <a:ext uri="{FF2B5EF4-FFF2-40B4-BE49-F238E27FC236}">
                  <a16:creationId xmlns:a16="http://schemas.microsoft.com/office/drawing/2014/main" id="{D2467381-666A-540D-783E-1E3FF51892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" y="16443"/>
              <a:ext cx="21199" cy="6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Rectangle 2738">
              <a:extLst>
                <a:ext uri="{FF2B5EF4-FFF2-40B4-BE49-F238E27FC236}">
                  <a16:creationId xmlns:a16="http://schemas.microsoft.com/office/drawing/2014/main" id="{A8D0C976-BEAA-B486-377F-A8A2AC339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5" y="16723"/>
              <a:ext cx="4828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1b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739">
              <a:extLst>
                <a:ext uri="{FF2B5EF4-FFF2-40B4-BE49-F238E27FC236}">
                  <a16:creationId xmlns:a16="http://schemas.microsoft.com/office/drawing/2014/main" id="{B521F69E-99FB-5113-A4D7-29CF60283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47" y="16723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2740">
              <a:extLst>
                <a:ext uri="{FF2B5EF4-FFF2-40B4-BE49-F238E27FC236}">
                  <a16:creationId xmlns:a16="http://schemas.microsoft.com/office/drawing/2014/main" id="{47B99261-8F8C-A01E-2ECA-374803348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5" y="18277"/>
              <a:ext cx="13354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At Risk Attendance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2741">
              <a:extLst>
                <a:ext uri="{FF2B5EF4-FFF2-40B4-BE49-F238E27FC236}">
                  <a16:creationId xmlns:a16="http://schemas.microsoft.com/office/drawing/2014/main" id="{391A29F0-2E03-5C0E-58C4-49F6B06C9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2" y="18277"/>
              <a:ext cx="381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2742">
              <a:extLst>
                <a:ext uri="{FF2B5EF4-FFF2-40B4-BE49-F238E27FC236}">
                  <a16:creationId xmlns:a16="http://schemas.microsoft.com/office/drawing/2014/main" id="{D643561B-D15F-6BE0-3878-BE73790F4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1" y="19832"/>
              <a:ext cx="1020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5%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2743">
              <a:extLst>
                <a:ext uri="{FF2B5EF4-FFF2-40B4-BE49-F238E27FC236}">
                  <a16:creationId xmlns:a16="http://schemas.microsoft.com/office/drawing/2014/main" id="{918F3765-E9F3-49B5-CFD6-C14E7F557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4" y="19832"/>
              <a:ext cx="51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27210">
              <a:extLst>
                <a:ext uri="{FF2B5EF4-FFF2-40B4-BE49-F238E27FC236}">
                  <a16:creationId xmlns:a16="http://schemas.microsoft.com/office/drawing/2014/main" id="{97D4C1BE-20C5-D45F-7C95-C824D7A07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90" y="19832"/>
              <a:ext cx="2155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9.9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27211">
              <a:extLst>
                <a:ext uri="{FF2B5EF4-FFF2-40B4-BE49-F238E27FC236}">
                  <a16:creationId xmlns:a16="http://schemas.microsoft.com/office/drawing/2014/main" id="{982B0DAF-A7AF-F2EA-C1CB-997F0DE40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6" y="19832"/>
              <a:ext cx="7347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% absence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2745">
              <a:extLst>
                <a:ext uri="{FF2B5EF4-FFF2-40B4-BE49-F238E27FC236}">
                  <a16:creationId xmlns:a16="http://schemas.microsoft.com/office/drawing/2014/main" id="{47D9872A-699B-E86D-9E52-92FC58BFC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2" y="19832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2746">
              <a:extLst>
                <a:ext uri="{FF2B5EF4-FFF2-40B4-BE49-F238E27FC236}">
                  <a16:creationId xmlns:a16="http://schemas.microsoft.com/office/drawing/2014/main" id="{9FBC19A7-A68F-AE80-6AAD-57B57DE60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7" y="21386"/>
              <a:ext cx="1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2747">
              <a:extLst>
                <a:ext uri="{FF2B5EF4-FFF2-40B4-BE49-F238E27FC236}">
                  <a16:creationId xmlns:a16="http://schemas.microsoft.com/office/drawing/2014/main" id="{E6518949-70C6-211A-C3F9-7228405BF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3" y="21386"/>
              <a:ext cx="51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27222">
              <a:extLst>
                <a:ext uri="{FF2B5EF4-FFF2-40B4-BE49-F238E27FC236}">
                  <a16:creationId xmlns:a16="http://schemas.microsoft.com/office/drawing/2014/main" id="{D33584B1-17FF-0056-85AF-0A6AFEA99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59" y="21386"/>
              <a:ext cx="52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27225">
              <a:extLst>
                <a:ext uri="{FF2B5EF4-FFF2-40B4-BE49-F238E27FC236}">
                  <a16:creationId xmlns:a16="http://schemas.microsoft.com/office/drawing/2014/main" id="{B6724D8F-F280-FB16-D585-2D47C2C24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5" y="21386"/>
              <a:ext cx="1140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days per month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27220">
              <a:extLst>
                <a:ext uri="{FF2B5EF4-FFF2-40B4-BE49-F238E27FC236}">
                  <a16:creationId xmlns:a16="http://schemas.microsoft.com/office/drawing/2014/main" id="{2F6CAF58-C5D6-288F-6A45-4E3D2C0E4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4" y="21386"/>
              <a:ext cx="853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2749">
              <a:extLst>
                <a:ext uri="{FF2B5EF4-FFF2-40B4-BE49-F238E27FC236}">
                  <a16:creationId xmlns:a16="http://schemas.microsoft.com/office/drawing/2014/main" id="{F39DD874-8712-4415-F94E-6C14154D6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50" y="21386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Shape 2751">
              <a:extLst>
                <a:ext uri="{FF2B5EF4-FFF2-40B4-BE49-F238E27FC236}">
                  <a16:creationId xmlns:a16="http://schemas.microsoft.com/office/drawing/2014/main" id="{E6116115-0D5F-5AB1-08A3-8EB49D007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" y="23404"/>
              <a:ext cx="21182" cy="6946"/>
            </a:xfrm>
            <a:custGeom>
              <a:avLst/>
              <a:gdLst>
                <a:gd name="T0" fmla="*/ 0 w 2118233"/>
                <a:gd name="T1" fmla="*/ 694576 h 694576"/>
                <a:gd name="T2" fmla="*/ 2118233 w 2118233"/>
                <a:gd name="T3" fmla="*/ 694576 h 694576"/>
                <a:gd name="T4" fmla="*/ 2118233 w 2118233"/>
                <a:gd name="T5" fmla="*/ 0 h 694576"/>
                <a:gd name="T6" fmla="*/ 0 w 2118233"/>
                <a:gd name="T7" fmla="*/ 0 h 694576"/>
                <a:gd name="T8" fmla="*/ 0 w 2118233"/>
                <a:gd name="T9" fmla="*/ 694576 h 694576"/>
                <a:gd name="T10" fmla="*/ 0 w 2118233"/>
                <a:gd name="T11" fmla="*/ 0 h 694576"/>
                <a:gd name="T12" fmla="*/ 2118233 w 2118233"/>
                <a:gd name="T13" fmla="*/ 694576 h 694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18233" h="694576">
                  <a:moveTo>
                    <a:pt x="0" y="694576"/>
                  </a:moveTo>
                  <a:lnTo>
                    <a:pt x="2118233" y="694576"/>
                  </a:lnTo>
                  <a:lnTo>
                    <a:pt x="2118233" y="0"/>
                  </a:lnTo>
                  <a:lnTo>
                    <a:pt x="0" y="0"/>
                  </a:lnTo>
                  <a:lnTo>
                    <a:pt x="0" y="69457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53" name="Picture 2753">
              <a:extLst>
                <a:ext uri="{FF2B5EF4-FFF2-40B4-BE49-F238E27FC236}">
                  <a16:creationId xmlns:a16="http://schemas.microsoft.com/office/drawing/2014/main" id="{4A691CB2-208F-1A37-D3DD-34FFF4697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" y="23911"/>
              <a:ext cx="21092" cy="59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Rectangle 2754">
              <a:extLst>
                <a:ext uri="{FF2B5EF4-FFF2-40B4-BE49-F238E27FC236}">
                  <a16:creationId xmlns:a16="http://schemas.microsoft.com/office/drawing/2014/main" id="{767AA9BA-178B-0B3C-8236-8CFFF2563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2" y="24190"/>
              <a:ext cx="5136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Tier 1a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2755">
              <a:extLst>
                <a:ext uri="{FF2B5EF4-FFF2-40B4-BE49-F238E27FC236}">
                  <a16:creationId xmlns:a16="http://schemas.microsoft.com/office/drawing/2014/main" id="{5453ED51-0B1E-1614-C49A-6E9706E3D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" y="24190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2756">
              <a:extLst>
                <a:ext uri="{FF2B5EF4-FFF2-40B4-BE49-F238E27FC236}">
                  <a16:creationId xmlns:a16="http://schemas.microsoft.com/office/drawing/2014/main" id="{D8B6B1E9-4941-B1E2-11E7-E49F925AD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" y="25730"/>
              <a:ext cx="13881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Regular Attendance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2757">
              <a:extLst>
                <a:ext uri="{FF2B5EF4-FFF2-40B4-BE49-F238E27FC236}">
                  <a16:creationId xmlns:a16="http://schemas.microsoft.com/office/drawing/2014/main" id="{A669ADF0-8988-F976-D7F1-AA425CFEA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2" y="25730"/>
              <a:ext cx="380" cy="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2758">
              <a:extLst>
                <a:ext uri="{FF2B5EF4-FFF2-40B4-BE49-F238E27FC236}">
                  <a16:creationId xmlns:a16="http://schemas.microsoft.com/office/drawing/2014/main" id="{D00A76E6-1A21-5B1F-8FEE-193677861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" y="27282"/>
              <a:ext cx="8973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Pupils with 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2759">
              <a:extLst>
                <a:ext uri="{FF2B5EF4-FFF2-40B4-BE49-F238E27FC236}">
                  <a16:creationId xmlns:a16="http://schemas.microsoft.com/office/drawing/2014/main" id="{5F4AD60C-946D-FC05-7214-24E4A0786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44" y="27282"/>
              <a:ext cx="516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27239">
              <a:extLst>
                <a:ext uri="{FF2B5EF4-FFF2-40B4-BE49-F238E27FC236}">
                  <a16:creationId xmlns:a16="http://schemas.microsoft.com/office/drawing/2014/main" id="{C0C7573D-148A-028B-139A-8A3C14113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43" y="27282"/>
              <a:ext cx="7342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% absence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27236">
              <a:extLst>
                <a:ext uri="{FF2B5EF4-FFF2-40B4-BE49-F238E27FC236}">
                  <a16:creationId xmlns:a16="http://schemas.microsoft.com/office/drawing/2014/main" id="{85B7A867-F3AE-3816-DF53-C9280FA4D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5" y="27282"/>
              <a:ext cx="2151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4.9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2761">
              <a:extLst>
                <a:ext uri="{FF2B5EF4-FFF2-40B4-BE49-F238E27FC236}">
                  <a16:creationId xmlns:a16="http://schemas.microsoft.com/office/drawing/2014/main" id="{F9D75168-008C-A944-BDDA-B68CBD9D6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91" y="27282"/>
              <a:ext cx="381" cy="1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27246">
              <a:extLst>
                <a:ext uri="{FF2B5EF4-FFF2-40B4-BE49-F238E27FC236}">
                  <a16:creationId xmlns:a16="http://schemas.microsoft.com/office/drawing/2014/main" id="{C7C617C5-71D7-C5F0-D7C3-846434EF2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8" y="28842"/>
              <a:ext cx="525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27245">
              <a:extLst>
                <a:ext uri="{FF2B5EF4-FFF2-40B4-BE49-F238E27FC236}">
                  <a16:creationId xmlns:a16="http://schemas.microsoft.com/office/drawing/2014/main" id="{2861FC20-CD63-0116-0565-F93B9644E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5" y="28842"/>
              <a:ext cx="2216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(&lt;1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27247">
              <a:extLst>
                <a:ext uri="{FF2B5EF4-FFF2-40B4-BE49-F238E27FC236}">
                  <a16:creationId xmlns:a16="http://schemas.microsoft.com/office/drawing/2014/main" id="{3B6784BB-65A6-C1DB-F816-592F7E8C3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6" y="28842"/>
              <a:ext cx="10737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day per month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88" name="Rectangle 2763">
              <a:extLst>
                <a:ext uri="{FF2B5EF4-FFF2-40B4-BE49-F238E27FC236}">
                  <a16:creationId xmlns:a16="http://schemas.microsoft.com/office/drawing/2014/main" id="{57CC5407-E61A-4868-BDDE-DCD7DBF2A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00" y="28842"/>
              <a:ext cx="380" cy="1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89" name="Shape 2764">
              <a:extLst>
                <a:ext uri="{FF2B5EF4-FFF2-40B4-BE49-F238E27FC236}">
                  <a16:creationId xmlns:a16="http://schemas.microsoft.com/office/drawing/2014/main" id="{AF3EB344-F13B-7449-BAC9-F688778BF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7" y="3436"/>
              <a:ext cx="4096" cy="1975"/>
            </a:xfrm>
            <a:custGeom>
              <a:avLst/>
              <a:gdLst>
                <a:gd name="T0" fmla="*/ 0 w 409575"/>
                <a:gd name="T1" fmla="*/ 49403 h 197485"/>
                <a:gd name="T2" fmla="*/ 310896 w 409575"/>
                <a:gd name="T3" fmla="*/ 49403 h 197485"/>
                <a:gd name="T4" fmla="*/ 310896 w 409575"/>
                <a:gd name="T5" fmla="*/ 0 h 197485"/>
                <a:gd name="T6" fmla="*/ 409575 w 409575"/>
                <a:gd name="T7" fmla="*/ 98806 h 197485"/>
                <a:gd name="T8" fmla="*/ 310896 w 409575"/>
                <a:gd name="T9" fmla="*/ 197485 h 197485"/>
                <a:gd name="T10" fmla="*/ 310896 w 409575"/>
                <a:gd name="T11" fmla="*/ 148082 h 197485"/>
                <a:gd name="T12" fmla="*/ 0 w 409575"/>
                <a:gd name="T13" fmla="*/ 148082 h 197485"/>
                <a:gd name="T14" fmla="*/ 0 w 409575"/>
                <a:gd name="T15" fmla="*/ 49403 h 197485"/>
                <a:gd name="T16" fmla="*/ 0 w 409575"/>
                <a:gd name="T17" fmla="*/ 0 h 197485"/>
                <a:gd name="T18" fmla="*/ 409575 w 409575"/>
                <a:gd name="T19" fmla="*/ 197485 h 197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575" h="197485">
                  <a:moveTo>
                    <a:pt x="0" y="49403"/>
                  </a:moveTo>
                  <a:lnTo>
                    <a:pt x="310896" y="49403"/>
                  </a:lnTo>
                  <a:lnTo>
                    <a:pt x="310896" y="0"/>
                  </a:lnTo>
                  <a:lnTo>
                    <a:pt x="409575" y="98806"/>
                  </a:lnTo>
                  <a:lnTo>
                    <a:pt x="310896" y="197485"/>
                  </a:lnTo>
                  <a:lnTo>
                    <a:pt x="310896" y="148082"/>
                  </a:lnTo>
                  <a:lnTo>
                    <a:pt x="0" y="148082"/>
                  </a:lnTo>
                  <a:lnTo>
                    <a:pt x="0" y="49403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0" name="Shape 2765">
              <a:extLst>
                <a:ext uri="{FF2B5EF4-FFF2-40B4-BE49-F238E27FC236}">
                  <a16:creationId xmlns:a16="http://schemas.microsoft.com/office/drawing/2014/main" id="{10794395-69E3-4A2F-4C2F-3432D19B0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04" y="10678"/>
              <a:ext cx="4095" cy="1973"/>
            </a:xfrm>
            <a:custGeom>
              <a:avLst/>
              <a:gdLst>
                <a:gd name="T0" fmla="*/ 0 w 409448"/>
                <a:gd name="T1" fmla="*/ 49276 h 197358"/>
                <a:gd name="T2" fmla="*/ 310769 w 409448"/>
                <a:gd name="T3" fmla="*/ 49276 h 197358"/>
                <a:gd name="T4" fmla="*/ 310769 w 409448"/>
                <a:gd name="T5" fmla="*/ 0 h 197358"/>
                <a:gd name="T6" fmla="*/ 409448 w 409448"/>
                <a:gd name="T7" fmla="*/ 98679 h 197358"/>
                <a:gd name="T8" fmla="*/ 310769 w 409448"/>
                <a:gd name="T9" fmla="*/ 197358 h 197358"/>
                <a:gd name="T10" fmla="*/ 310769 w 409448"/>
                <a:gd name="T11" fmla="*/ 148082 h 197358"/>
                <a:gd name="T12" fmla="*/ 0 w 409448"/>
                <a:gd name="T13" fmla="*/ 148082 h 197358"/>
                <a:gd name="T14" fmla="*/ 0 w 409448"/>
                <a:gd name="T15" fmla="*/ 49276 h 197358"/>
                <a:gd name="T16" fmla="*/ 0 w 409448"/>
                <a:gd name="T17" fmla="*/ 0 h 197358"/>
                <a:gd name="T18" fmla="*/ 409448 w 409448"/>
                <a:gd name="T19" fmla="*/ 197358 h 197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448" h="197358">
                  <a:moveTo>
                    <a:pt x="0" y="49276"/>
                  </a:moveTo>
                  <a:lnTo>
                    <a:pt x="310769" y="49276"/>
                  </a:lnTo>
                  <a:lnTo>
                    <a:pt x="310769" y="0"/>
                  </a:lnTo>
                  <a:lnTo>
                    <a:pt x="409448" y="98679"/>
                  </a:lnTo>
                  <a:lnTo>
                    <a:pt x="310769" y="197358"/>
                  </a:lnTo>
                  <a:lnTo>
                    <a:pt x="310769" y="148082"/>
                  </a:lnTo>
                  <a:lnTo>
                    <a:pt x="0" y="148082"/>
                  </a:lnTo>
                  <a:lnTo>
                    <a:pt x="0" y="4927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1" name="Shape 2766">
              <a:extLst>
                <a:ext uri="{FF2B5EF4-FFF2-40B4-BE49-F238E27FC236}">
                  <a16:creationId xmlns:a16="http://schemas.microsoft.com/office/drawing/2014/main" id="{89035CBC-9A6F-A114-3CBF-24EDF9A1C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31" y="18430"/>
              <a:ext cx="4096" cy="1975"/>
            </a:xfrm>
            <a:custGeom>
              <a:avLst/>
              <a:gdLst>
                <a:gd name="T0" fmla="*/ 0 w 409575"/>
                <a:gd name="T1" fmla="*/ 49403 h 197485"/>
                <a:gd name="T2" fmla="*/ 310769 w 409575"/>
                <a:gd name="T3" fmla="*/ 49403 h 197485"/>
                <a:gd name="T4" fmla="*/ 310769 w 409575"/>
                <a:gd name="T5" fmla="*/ 0 h 197485"/>
                <a:gd name="T6" fmla="*/ 409575 w 409575"/>
                <a:gd name="T7" fmla="*/ 98806 h 197485"/>
                <a:gd name="T8" fmla="*/ 310769 w 409575"/>
                <a:gd name="T9" fmla="*/ 197485 h 197485"/>
                <a:gd name="T10" fmla="*/ 310769 w 409575"/>
                <a:gd name="T11" fmla="*/ 148082 h 197485"/>
                <a:gd name="T12" fmla="*/ 0 w 409575"/>
                <a:gd name="T13" fmla="*/ 148082 h 197485"/>
                <a:gd name="T14" fmla="*/ 0 w 409575"/>
                <a:gd name="T15" fmla="*/ 49403 h 197485"/>
                <a:gd name="T16" fmla="*/ 0 w 409575"/>
                <a:gd name="T17" fmla="*/ 0 h 197485"/>
                <a:gd name="T18" fmla="*/ 409575 w 409575"/>
                <a:gd name="T19" fmla="*/ 197485 h 197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575" h="197485">
                  <a:moveTo>
                    <a:pt x="0" y="49403"/>
                  </a:moveTo>
                  <a:lnTo>
                    <a:pt x="310769" y="49403"/>
                  </a:lnTo>
                  <a:lnTo>
                    <a:pt x="310769" y="0"/>
                  </a:lnTo>
                  <a:lnTo>
                    <a:pt x="409575" y="98806"/>
                  </a:lnTo>
                  <a:lnTo>
                    <a:pt x="310769" y="197485"/>
                  </a:lnTo>
                  <a:lnTo>
                    <a:pt x="310769" y="148082"/>
                  </a:lnTo>
                  <a:lnTo>
                    <a:pt x="0" y="148082"/>
                  </a:lnTo>
                  <a:lnTo>
                    <a:pt x="0" y="49403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2" name="Shape 2767">
              <a:extLst>
                <a:ext uri="{FF2B5EF4-FFF2-40B4-BE49-F238E27FC236}">
                  <a16:creationId xmlns:a16="http://schemas.microsoft.com/office/drawing/2014/main" id="{8A5C2D5F-EA90-D718-74E8-7D31A0AEB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" y="26037"/>
              <a:ext cx="4096" cy="1975"/>
            </a:xfrm>
            <a:custGeom>
              <a:avLst/>
              <a:gdLst>
                <a:gd name="T0" fmla="*/ 0 w 409575"/>
                <a:gd name="T1" fmla="*/ 49276 h 197486"/>
                <a:gd name="T2" fmla="*/ 310769 w 409575"/>
                <a:gd name="T3" fmla="*/ 49276 h 197486"/>
                <a:gd name="T4" fmla="*/ 310769 w 409575"/>
                <a:gd name="T5" fmla="*/ 0 h 197486"/>
                <a:gd name="T6" fmla="*/ 409575 w 409575"/>
                <a:gd name="T7" fmla="*/ 98679 h 197486"/>
                <a:gd name="T8" fmla="*/ 310769 w 409575"/>
                <a:gd name="T9" fmla="*/ 197486 h 197486"/>
                <a:gd name="T10" fmla="*/ 310769 w 409575"/>
                <a:gd name="T11" fmla="*/ 148082 h 197486"/>
                <a:gd name="T12" fmla="*/ 0 w 409575"/>
                <a:gd name="T13" fmla="*/ 148082 h 197486"/>
                <a:gd name="T14" fmla="*/ 0 w 409575"/>
                <a:gd name="T15" fmla="*/ 49276 h 197486"/>
                <a:gd name="T16" fmla="*/ 0 w 409575"/>
                <a:gd name="T17" fmla="*/ 0 h 197486"/>
                <a:gd name="T18" fmla="*/ 409575 w 409575"/>
                <a:gd name="T19" fmla="*/ 197486 h 197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409575" h="197486">
                  <a:moveTo>
                    <a:pt x="0" y="49276"/>
                  </a:moveTo>
                  <a:lnTo>
                    <a:pt x="310769" y="49276"/>
                  </a:lnTo>
                  <a:lnTo>
                    <a:pt x="310769" y="0"/>
                  </a:lnTo>
                  <a:lnTo>
                    <a:pt x="409575" y="98679"/>
                  </a:lnTo>
                  <a:lnTo>
                    <a:pt x="310769" y="197486"/>
                  </a:lnTo>
                  <a:lnTo>
                    <a:pt x="310769" y="148082"/>
                  </a:lnTo>
                  <a:lnTo>
                    <a:pt x="0" y="148082"/>
                  </a:lnTo>
                  <a:lnTo>
                    <a:pt x="0" y="49276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miter lim="127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90" name="Picture 2790">
              <a:extLst>
                <a:ext uri="{FF2B5EF4-FFF2-40B4-BE49-F238E27FC236}">
                  <a16:creationId xmlns:a16="http://schemas.microsoft.com/office/drawing/2014/main" id="{1E4FBD6E-EAAE-D22E-8C53-8D8BE06D2B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23" y="0"/>
              <a:ext cx="11270" cy="7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93" name="Rectangle 2791">
              <a:extLst>
                <a:ext uri="{FF2B5EF4-FFF2-40B4-BE49-F238E27FC236}">
                  <a16:creationId xmlns:a16="http://schemas.microsoft.com/office/drawing/2014/main" id="{B8D5F1C7-F99B-3A6B-7639-2B801CC24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88" y="942"/>
              <a:ext cx="4730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4" name="Rectangle 27149">
              <a:extLst>
                <a:ext uri="{FF2B5EF4-FFF2-40B4-BE49-F238E27FC236}">
                  <a16:creationId xmlns:a16="http://schemas.microsoft.com/office/drawing/2014/main" id="{E6AED44B-7FE3-D4EA-D4CC-EA9B282F7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9" y="3274"/>
              <a:ext cx="2056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5" name="Rectangle 27151">
              <a:extLst>
                <a:ext uri="{FF2B5EF4-FFF2-40B4-BE49-F238E27FC236}">
                  <a16:creationId xmlns:a16="http://schemas.microsoft.com/office/drawing/2014/main" id="{25303230-44F4-B8FF-A841-4AC19A4FF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02" y="3274"/>
              <a:ext cx="9604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6" name="Rectangle 27155">
              <a:extLst>
                <a:ext uri="{FF2B5EF4-FFF2-40B4-BE49-F238E27FC236}">
                  <a16:creationId xmlns:a16="http://schemas.microsoft.com/office/drawing/2014/main" id="{619BD6C0-82CE-DB90-66E8-FC6202D0C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94" y="5590"/>
              <a:ext cx="147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7" name="Rectangle 27153">
              <a:extLst>
                <a:ext uri="{FF2B5EF4-FFF2-40B4-BE49-F238E27FC236}">
                  <a16:creationId xmlns:a16="http://schemas.microsoft.com/office/drawing/2014/main" id="{C2F97F04-97F5-85A8-D006-665D39FF4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50" y="5590"/>
              <a:ext cx="3643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795" name="Picture 2795">
              <a:extLst>
                <a:ext uri="{FF2B5EF4-FFF2-40B4-BE49-F238E27FC236}">
                  <a16:creationId xmlns:a16="http://schemas.microsoft.com/office/drawing/2014/main" id="{92B924D8-173C-6142-A06F-8864EA03E9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21" y="7680"/>
              <a:ext cx="22274" cy="79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98" name="Rectangle 2796">
              <a:extLst>
                <a:ext uri="{FF2B5EF4-FFF2-40B4-BE49-F238E27FC236}">
                  <a16:creationId xmlns:a16="http://schemas.microsoft.com/office/drawing/2014/main" id="{76ADC31D-8880-FD92-A105-BFBBF45E4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96" y="8623"/>
              <a:ext cx="4731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9" name="Rectangle 27171">
              <a:extLst>
                <a:ext uri="{FF2B5EF4-FFF2-40B4-BE49-F238E27FC236}">
                  <a16:creationId xmlns:a16="http://schemas.microsoft.com/office/drawing/2014/main" id="{3D05E1C9-2105-336B-E15A-423C5DDA2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11" y="10955"/>
              <a:ext cx="9146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0" name="Rectangle 27170">
              <a:extLst>
                <a:ext uri="{FF2B5EF4-FFF2-40B4-BE49-F238E27FC236}">
                  <a16:creationId xmlns:a16="http://schemas.microsoft.com/office/drawing/2014/main" id="{F0D9EC45-D351-C22C-3BF1-C5C808FBE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8" y="10955"/>
              <a:ext cx="2055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1" name="Rectangle 27186">
              <a:extLst>
                <a:ext uri="{FF2B5EF4-FFF2-40B4-BE49-F238E27FC236}">
                  <a16:creationId xmlns:a16="http://schemas.microsoft.com/office/drawing/2014/main" id="{DA3E5206-1CC4-B35D-A7F2-B545EF24D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87" y="13269"/>
              <a:ext cx="1480" cy="2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2" name="Rectangle 27182">
              <a:extLst>
                <a:ext uri="{FF2B5EF4-FFF2-40B4-BE49-F238E27FC236}">
                  <a16:creationId xmlns:a16="http://schemas.microsoft.com/office/drawing/2014/main" id="{28C5E724-2021-BE50-5856-C6D4E3FCC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44" y="13269"/>
              <a:ext cx="3644" cy="2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800" name="Picture 2800">
              <a:extLst>
                <a:ext uri="{FF2B5EF4-FFF2-40B4-BE49-F238E27FC236}">
                  <a16:creationId xmlns:a16="http://schemas.microsoft.com/office/drawing/2014/main" id="{10FECF3C-9713-FD4B-8F94-0B20BE581F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04" y="15361"/>
              <a:ext cx="33307" cy="79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03" name="Rectangle 2801">
              <a:extLst>
                <a:ext uri="{FF2B5EF4-FFF2-40B4-BE49-F238E27FC236}">
                  <a16:creationId xmlns:a16="http://schemas.microsoft.com/office/drawing/2014/main" id="{C8FC1461-CDAC-C3E6-78A5-01A4A1AB9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5" y="16304"/>
              <a:ext cx="5819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4" name="Rectangle 27205">
              <a:extLst>
                <a:ext uri="{FF2B5EF4-FFF2-40B4-BE49-F238E27FC236}">
                  <a16:creationId xmlns:a16="http://schemas.microsoft.com/office/drawing/2014/main" id="{37C5D8E9-21CD-B1D2-34EA-1909ACE8F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7" y="18638"/>
              <a:ext cx="671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5" name="Rectangle 27207">
              <a:extLst>
                <a:ext uri="{FF2B5EF4-FFF2-40B4-BE49-F238E27FC236}">
                  <a16:creationId xmlns:a16="http://schemas.microsoft.com/office/drawing/2014/main" id="{FB5C1E1F-95DF-B7F1-ED2B-6828D1F66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8" y="18638"/>
              <a:ext cx="550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6" name="Rectangle 27215">
              <a:extLst>
                <a:ext uri="{FF2B5EF4-FFF2-40B4-BE49-F238E27FC236}">
                  <a16:creationId xmlns:a16="http://schemas.microsoft.com/office/drawing/2014/main" id="{11BEFD90-7078-197C-B36C-9F6B51DF4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44" y="20955"/>
              <a:ext cx="3642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7" name="Rectangle 27218">
              <a:extLst>
                <a:ext uri="{FF2B5EF4-FFF2-40B4-BE49-F238E27FC236}">
                  <a16:creationId xmlns:a16="http://schemas.microsoft.com/office/drawing/2014/main" id="{D488030E-3564-57A6-793F-5F1F80D11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87" y="20955"/>
              <a:ext cx="1478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2805" name="Picture 2805">
              <a:extLst>
                <a:ext uri="{FF2B5EF4-FFF2-40B4-BE49-F238E27FC236}">
                  <a16:creationId xmlns:a16="http://schemas.microsoft.com/office/drawing/2014/main" id="{8D08F41F-10FE-AD9D-1F21-C0F0A1A01B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03" y="23042"/>
              <a:ext cx="44310" cy="79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08" name="Rectangle 2806">
              <a:extLst>
                <a:ext uri="{FF2B5EF4-FFF2-40B4-BE49-F238E27FC236}">
                  <a16:creationId xmlns:a16="http://schemas.microsoft.com/office/drawing/2014/main" id="{24683709-A20A-C770-1110-51352D56C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15" y="23987"/>
              <a:ext cx="5733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0" name="Rectangle 27230">
              <a:extLst>
                <a:ext uri="{FF2B5EF4-FFF2-40B4-BE49-F238E27FC236}">
                  <a16:creationId xmlns:a16="http://schemas.microsoft.com/office/drawing/2014/main" id="{5CA37DBD-AA00-6EDB-DFD1-1DE394DDE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7" y="26319"/>
              <a:ext cx="671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1" name="Rectangle 27232">
              <a:extLst>
                <a:ext uri="{FF2B5EF4-FFF2-40B4-BE49-F238E27FC236}">
                  <a16:creationId xmlns:a16="http://schemas.microsoft.com/office/drawing/2014/main" id="{89302825-026C-0795-A417-B7C48431E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8" y="26319"/>
              <a:ext cx="5507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2" name="Rectangle 27243">
              <a:extLst>
                <a:ext uri="{FF2B5EF4-FFF2-40B4-BE49-F238E27FC236}">
                  <a16:creationId xmlns:a16="http://schemas.microsoft.com/office/drawing/2014/main" id="{F318C1E8-5712-9FE7-6ED4-5E782156F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44" y="28635"/>
              <a:ext cx="3642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3" name="Rectangle 27244">
              <a:extLst>
                <a:ext uri="{FF2B5EF4-FFF2-40B4-BE49-F238E27FC236}">
                  <a16:creationId xmlns:a16="http://schemas.microsoft.com/office/drawing/2014/main" id="{6C3096B4-8E4C-1BA1-8114-8586BF662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87" y="28635"/>
              <a:ext cx="1478" cy="2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22340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Drop Off/Collections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9697"/>
            <a:ext cx="8596668" cy="5021856"/>
          </a:xfrm>
        </p:spPr>
        <p:txBody>
          <a:bodyPr>
            <a:normAutofit lnSpcReduction="10000"/>
          </a:bodyPr>
          <a:lstStyle/>
          <a:p>
            <a:r>
              <a:rPr lang="de-DE" sz="2000" b="1" dirty="0"/>
              <a:t>Drop-off arrangements remain the same - No pupils to be in school before 8.45am. </a:t>
            </a:r>
          </a:p>
          <a:p>
            <a:r>
              <a:rPr lang="de-DE" sz="2000" b="1" dirty="0"/>
              <a:t>All pupils should be left off at the main entrance where they will be directed to their </a:t>
            </a:r>
            <a:r>
              <a:rPr lang="en-GB" sz="2000" b="1" dirty="0"/>
              <a:t>classroom</a:t>
            </a:r>
            <a:r>
              <a:rPr lang="de-DE" sz="2000" b="1" dirty="0"/>
              <a:t>. </a:t>
            </a:r>
          </a:p>
          <a:p>
            <a:r>
              <a:rPr lang="de-DE" sz="2000" b="1" dirty="0"/>
              <a:t>Parking is only available for P1 parents or as agreed in other exceptional circumstances.</a:t>
            </a:r>
          </a:p>
          <a:p>
            <a:r>
              <a:rPr lang="de-DE" sz="2000" b="1" dirty="0"/>
              <a:t>Staggered </a:t>
            </a:r>
            <a:r>
              <a:rPr lang="en-GB" sz="2000" b="1" dirty="0"/>
              <a:t>pick-up times.</a:t>
            </a:r>
          </a:p>
          <a:p>
            <a:r>
              <a:rPr lang="en-GB" sz="2000" b="1" dirty="0"/>
              <a:t>Offsite parking is recommended where possible (to avoid congestion). 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>
                <a:solidFill>
                  <a:schemeClr val="tx1"/>
                </a:solidFill>
              </a:rPr>
              <a:t>Pick-up for P1- 1:50pm at the hall fire exit.</a:t>
            </a:r>
          </a:p>
          <a:p>
            <a:pPr marL="0" indent="0">
              <a:buNone/>
            </a:pPr>
            <a:endParaRPr lang="en-GB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Please let us know as soon as possible if there are any changes to arrangements (going to be late, different person, bus, etc.)</a:t>
            </a:r>
          </a:p>
          <a:p>
            <a:pPr marL="0" indent="0">
              <a:buNone/>
            </a:pPr>
            <a:endParaRPr lang="de-DE" sz="1200" b="1" dirty="0"/>
          </a:p>
          <a:p>
            <a:pPr marL="0" indent="0">
              <a:buNone/>
            </a:pPr>
            <a:endParaRPr lang="de-DE" sz="1200" b="1" dirty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endParaRPr lang="en-GB" sz="1200" dirty="0"/>
          </a:p>
          <a:p>
            <a:endParaRPr lang="en-GB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058400" y="2864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>
                <a:latin typeface="Bradley Hand ITC" panose="03070402050302030203" pitchFamily="66" charset="0"/>
              </a:rPr>
              <a:t>Learning to Love,</a:t>
            </a:r>
          </a:p>
          <a:p>
            <a:r>
              <a:rPr lang="en-GB" b="1" dirty="0">
                <a:latin typeface="Bradley Hand ITC" panose="03070402050302030203" pitchFamily="66" charset="0"/>
              </a:rPr>
              <a:t>Loving to Learn </a:t>
            </a:r>
          </a:p>
        </p:txBody>
      </p:sp>
    </p:spTree>
    <p:extLst>
      <p:ext uri="{BB962C8B-B14F-4D97-AF65-F5344CB8AC3E}">
        <p14:creationId xmlns:p14="http://schemas.microsoft.com/office/powerpoint/2010/main" val="490288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HEALTH AND WELL-BEING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5077"/>
            <a:ext cx="8596668" cy="46641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800" dirty="0" err="1"/>
              <a:t>MyHappyMind</a:t>
            </a:r>
          </a:p>
          <a:p>
            <a:r>
              <a:rPr lang="en-GB" sz="2800" dirty="0"/>
              <a:t>Mood tracker</a:t>
            </a:r>
          </a:p>
          <a:p>
            <a:r>
              <a:rPr lang="en-GB" sz="2800" dirty="0"/>
              <a:t>Bubble Time </a:t>
            </a:r>
          </a:p>
          <a:p>
            <a:r>
              <a:rPr lang="en-GB" sz="2800" dirty="0"/>
              <a:t>Circle Time</a:t>
            </a:r>
          </a:p>
          <a:p>
            <a:r>
              <a:rPr lang="en-GB" sz="2800" dirty="0"/>
              <a:t>Daily Mile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84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CB62E-C690-0FA9-C630-F84FDCF36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IMAGINE 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ED739-3790-369D-AFB3-143C73A97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99" y="1488613"/>
            <a:ext cx="9288537" cy="3880773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As a school we </a:t>
            </a:r>
            <a:r>
              <a:rPr lang="en-GB" sz="2400"/>
              <a:t>recognise the benefit </a:t>
            </a:r>
            <a:r>
              <a:rPr lang="en-GB" sz="2400" dirty="0"/>
              <a:t>of our weekly counselling sessions and have decided to continue with the service at a cost to the school.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This will consist of two weekly school counselling sessions providing support to two individual pupils each half-term.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If you feel that your child would benefit from these sessions please complete a referral form online </a:t>
            </a:r>
            <a:r>
              <a:rPr lang="en-GB" sz="2400" dirty="0">
                <a:hlinkClick r:id="rId2"/>
              </a:rPr>
              <a:t>https://imagineif.org.uk/primary-schools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217569-BCCC-1A5E-02CA-83DC6266A2EA}"/>
              </a:ext>
            </a:extLst>
          </p:cNvPr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</p:spTree>
    <p:extLst>
      <p:ext uri="{BB962C8B-B14F-4D97-AF65-F5344CB8AC3E}">
        <p14:creationId xmlns:p14="http://schemas.microsoft.com/office/powerpoint/2010/main" val="3720318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HEALTHY EATING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6827B6-4CC1-5464-D405-AFDB73D42C3F}"/>
              </a:ext>
            </a:extLst>
          </p:cNvPr>
          <p:cNvSpPr txBox="1">
            <a:spLocks/>
          </p:cNvSpPr>
          <p:nvPr/>
        </p:nvSpPr>
        <p:spPr>
          <a:xfrm>
            <a:off x="677334" y="1584241"/>
            <a:ext cx="8596668" cy="46641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GB" sz="2400" dirty="0"/>
              <a:t>As a school we promote healthy eating and a balanced diet.  Please note the following –</a:t>
            </a:r>
          </a:p>
          <a:p>
            <a:r>
              <a:rPr lang="en-GB" sz="2400" dirty="0"/>
              <a:t>HEALTHY BREAK- Please pay this through the School Money App. We no longer accept cash.</a:t>
            </a:r>
          </a:p>
          <a:p>
            <a:r>
              <a:rPr lang="en-GB" sz="2400" dirty="0"/>
              <a:t>Nut free zone (please do not send any birthday cakes into school for sharing). We have a number of pupils in our school with serious nut allergies.</a:t>
            </a:r>
          </a:p>
          <a:p>
            <a:r>
              <a:rPr lang="en-GB" sz="2400" dirty="0"/>
              <a:t>Water bottles (</a:t>
            </a:r>
            <a:r>
              <a:rPr lang="en-GB" sz="2400" u="sng" dirty="0"/>
              <a:t>should contain water only</a:t>
            </a:r>
            <a:r>
              <a:rPr lang="en-GB" sz="2400" dirty="0"/>
              <a:t> – advice from dentist).</a:t>
            </a:r>
          </a:p>
          <a:p>
            <a:r>
              <a:rPr lang="en-GB" sz="2400" dirty="0"/>
              <a:t>Items such as crisps, sweets and chocolate should be kept to a minimum as treats (preferably none).</a:t>
            </a:r>
          </a:p>
          <a:p>
            <a:endParaRPr lang="en-GB" sz="2400" dirty="0"/>
          </a:p>
          <a:p>
            <a:pPr marL="0" indent="0">
              <a:buFont typeface="Wingdings 3" charset="2"/>
              <a:buNone/>
            </a:pPr>
            <a:endParaRPr lang="en-GB" sz="2400" dirty="0"/>
          </a:p>
          <a:p>
            <a:pPr marL="0" indent="0" algn="ctr">
              <a:buFont typeface="Wingdings 3" charset="2"/>
              <a:buNone/>
            </a:pPr>
            <a:endParaRPr lang="de-DE" sz="2400" b="1" dirty="0"/>
          </a:p>
          <a:p>
            <a:pPr marL="0" indent="0">
              <a:buFont typeface="Wingdings 3" charset="2"/>
              <a:buNone/>
            </a:pPr>
            <a:endParaRPr lang="de-DE" sz="1600" b="1" dirty="0"/>
          </a:p>
          <a:p>
            <a:pPr marL="0" indent="0">
              <a:buFont typeface="Wingdings 3" charset="2"/>
              <a:buNone/>
            </a:pPr>
            <a:endParaRPr lang="de-DE" sz="1600" b="1" dirty="0"/>
          </a:p>
          <a:p>
            <a:pPr marL="0" indent="0">
              <a:buFont typeface="Wingdings 3" charset="2"/>
              <a:buNone/>
            </a:pPr>
            <a:endParaRPr lang="en-GB" sz="1600" dirty="0"/>
          </a:p>
          <a:p>
            <a:pPr marL="0" indent="0">
              <a:buFont typeface="Wingdings 3" charset="2"/>
              <a:buNone/>
            </a:pPr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31492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KIPS 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KIPS+ is the name of our school Parents’/Teachers’ Association (PTA).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If you would like to be involved please phone the school office for further details.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944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AIMS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INTRODUCTION</a:t>
            </a:r>
          </a:p>
          <a:p>
            <a:r>
              <a:rPr lang="en-GB" sz="4400" dirty="0"/>
              <a:t>SETTING THE SCENE</a:t>
            </a:r>
          </a:p>
          <a:p>
            <a:r>
              <a:rPr lang="en-GB" sz="4400" dirty="0"/>
              <a:t>AGENDA FOR THE YEAR</a:t>
            </a:r>
          </a:p>
          <a:p>
            <a:r>
              <a:rPr lang="en-GB" sz="4400" dirty="0"/>
              <a:t>FORGING LINKS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74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Withdrawal Support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7515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dirty="0"/>
              <a:t>Maths and Literacy Support</a:t>
            </a:r>
            <a:endParaRPr lang="en-US" dirty="0"/>
          </a:p>
          <a:p>
            <a:pPr marL="0" indent="0">
              <a:buNone/>
            </a:pPr>
            <a:r>
              <a:rPr lang="en-GB" sz="2800" dirty="0"/>
              <a:t>Parents will be informed of support and a letter will be sent home. </a:t>
            </a:r>
          </a:p>
          <a:p>
            <a:pPr marL="0" indent="0">
              <a:buNone/>
            </a:pPr>
            <a:r>
              <a:rPr lang="en-GB" sz="2800" dirty="0"/>
              <a:t>3 o’clock club will begin in Term 2.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2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1089"/>
            <a:ext cx="8596668" cy="48998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Mrs McManus </a:t>
            </a:r>
            <a:r>
              <a:rPr lang="en-GB" sz="2400" dirty="0"/>
              <a:t>and 2 classroom assistants- Mrs Clarke and Miss Walker.</a:t>
            </a:r>
          </a:p>
          <a:p>
            <a:r>
              <a:rPr lang="en-GB" sz="2400" dirty="0"/>
              <a:t>23 children in P1. Due to GDPR we cannot send home class lists.</a:t>
            </a:r>
          </a:p>
          <a:p>
            <a:r>
              <a:rPr lang="en-GB" sz="2400" dirty="0"/>
              <a:t>Pupils may arrive from 8.45am. </a:t>
            </a:r>
            <a:r>
              <a:rPr lang="en-GB" sz="2400" dirty="0">
                <a:solidFill>
                  <a:srgbClr val="FF0000"/>
                </a:solidFill>
              </a:rPr>
              <a:t>P1 School </a:t>
            </a:r>
            <a:r>
              <a:rPr lang="en-GB" sz="2400" dirty="0"/>
              <a:t>day starts at 9am and ends at 1:50pm.</a:t>
            </a:r>
          </a:p>
          <a:p>
            <a:r>
              <a:rPr lang="en-GB" sz="2400" dirty="0">
                <a:solidFill>
                  <a:srgbClr val="FF0000"/>
                </a:solidFill>
              </a:rPr>
              <a:t>P1 parents </a:t>
            </a:r>
            <a:r>
              <a:rPr lang="en-GB" sz="2400" dirty="0"/>
              <a:t>collect children from fire exit door in school hall</a:t>
            </a:r>
          </a:p>
          <a:p>
            <a:r>
              <a:rPr lang="en-GB" sz="2400" dirty="0"/>
              <a:t>Assembly-we celebrate achievements. Pupils may bring in medals/certificates from outside events.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3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9697"/>
            <a:ext cx="10399969" cy="484110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000" b="1" dirty="0"/>
              <a:t>Bringing resources to school:</a:t>
            </a:r>
          </a:p>
          <a:p>
            <a:pPr marL="0" indent="0">
              <a:buNone/>
            </a:pPr>
            <a:r>
              <a:rPr lang="en-GB" sz="2000" b="1" u="sng" dirty="0"/>
              <a:t>On a daily basis your child should bring:</a:t>
            </a:r>
          </a:p>
          <a:p>
            <a:r>
              <a:rPr lang="en-GB" sz="2000" b="1" dirty="0"/>
              <a:t>Packed lunch (if applicable)</a:t>
            </a:r>
          </a:p>
          <a:p>
            <a:r>
              <a:rPr lang="en-GB" sz="2000" b="1" dirty="0"/>
              <a:t>Filled water bottle (water only)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Book bag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Wellies (to leave in school)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A coat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Toys/fidgets should not be sent in to school (unless approved through approved through consultation with school).  School can provide these as necessary.</a:t>
            </a:r>
          </a:p>
          <a:p>
            <a:endParaRPr lang="de-DE" sz="1400" b="1" dirty="0"/>
          </a:p>
          <a:p>
            <a:pPr marL="0" indent="0">
              <a:buNone/>
            </a:pPr>
            <a:endParaRPr lang="de-DE" sz="1050" b="1" dirty="0"/>
          </a:p>
          <a:p>
            <a:pPr marL="0" indent="0">
              <a:buNone/>
            </a:pPr>
            <a:endParaRPr lang="de-DE" sz="1050" b="1" dirty="0"/>
          </a:p>
          <a:p>
            <a:pPr marL="0" indent="0">
              <a:buNone/>
            </a:pPr>
            <a:endParaRPr lang="en-GB" sz="105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en-GB" sz="1400" b="1" dirty="0">
                <a:solidFill>
                  <a:srgbClr val="FF0000"/>
                </a:solidFill>
              </a:rPr>
              <a:t>Please make sure where possible items are labelled clearly with your child’s name. </a:t>
            </a:r>
          </a:p>
          <a:p>
            <a:endParaRPr lang="en-GB" sz="10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857" y="4907077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63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LANGUAGE AND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33" y="1371600"/>
            <a:ext cx="9941441" cy="5361214"/>
          </a:xfrm>
        </p:spPr>
        <p:txBody>
          <a:bodyPr>
            <a:normAutofit fontScale="62500" lnSpcReduction="20000"/>
          </a:bodyPr>
          <a:lstStyle/>
          <a:p>
            <a:pPr lvl="0">
              <a:buClr>
                <a:srgbClr val="5FCBEF"/>
              </a:buClr>
            </a:pPr>
            <a:r>
              <a:rPr lang="en-GB" sz="2000" b="1" dirty="0">
                <a:solidFill>
                  <a:srgbClr val="FF0000"/>
                </a:solidFill>
              </a:rPr>
              <a:t>Talking and Listening: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talk and converse clearly with our peers and adults.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listen for longer periods of time.</a:t>
            </a:r>
            <a:endParaRPr lang="en-GB" sz="1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buClr>
                <a:srgbClr val="5FCBEF"/>
              </a:buClr>
              <a:buNone/>
            </a:pPr>
            <a:endParaRPr lang="en-GB" sz="1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5FCBEF"/>
              </a:buClr>
            </a:pPr>
            <a:r>
              <a:rPr lang="en-GB" sz="2400" b="1" dirty="0">
                <a:solidFill>
                  <a:srgbClr val="FF0000"/>
                </a:solidFill>
              </a:rPr>
              <a:t>Writing: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use a pencil to mark make. 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write our name.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hold our pencil correctly and show control.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form letters, words and sentences.</a:t>
            </a:r>
          </a:p>
          <a:p>
            <a:pPr lvl="0">
              <a:buClr>
                <a:srgbClr val="5FCBEF"/>
              </a:buClr>
            </a:pPr>
            <a:endParaRPr lang="en-GB" sz="1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5FCBEF"/>
              </a:buClr>
            </a:pPr>
            <a:r>
              <a:rPr lang="en-GB" sz="2400" b="1" dirty="0">
                <a:solidFill>
                  <a:srgbClr val="FF0000"/>
                </a:solidFill>
              </a:rPr>
              <a:t>Reading: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show good book handling skills- hold book ourselves, turn the pages, follow the story.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begin to read words in the environment </a:t>
            </a:r>
            <a:r>
              <a:rPr lang="en-GB" sz="1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ie</a:t>
            </a: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our name, labels in the classroom, signs etc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read simple sentences.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show an understanding of reading.</a:t>
            </a:r>
          </a:p>
          <a:p>
            <a:pPr marL="0" lvl="0" indent="0">
              <a:buClr>
                <a:srgbClr val="5FCBEF"/>
              </a:buClr>
              <a:buNone/>
            </a:pPr>
            <a:endParaRPr lang="en-GB" sz="1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5FCBEF"/>
              </a:buClr>
            </a:pPr>
            <a:r>
              <a:rPr lang="en-GB" sz="2400" b="1" dirty="0">
                <a:solidFill>
                  <a:srgbClr val="FF0000"/>
                </a:solidFill>
              </a:rPr>
              <a:t>Phonological Awareness: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learn all letter sounds of the alphabet</a:t>
            </a:r>
          </a:p>
          <a:p>
            <a:pPr marL="0" lvl="0" indent="0">
              <a:buClr>
                <a:srgbClr val="5FCBEF"/>
              </a:buClr>
              <a:buNone/>
            </a:pPr>
            <a:r>
              <a:rPr lang="en-GB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blend letter sounds together to read words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509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MATHS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37" y="1254641"/>
            <a:ext cx="10236253" cy="5337351"/>
          </a:xfrm>
        </p:spPr>
        <p:txBody>
          <a:bodyPr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Count forwards to 10 and beyond. Count backwards from 10.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Write and form numbers correctly.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Add and subtract within 10.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Shape and Space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Identify 2D shapes and their properties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Identify some 3D Shapes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Measures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Length, weight and capacity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longer, shorter, heavier, lighter etc.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Time periods during the day. O’clock times on an analogue clock.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Handling Data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Sort and collect information/ objects and present it into graphs and diagrams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15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73349"/>
            <a:ext cx="8596668" cy="3194929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All About Me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Toys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Building Site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Farm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Seaside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8275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CLASS ASSESSMENTS- regular assessments of tricky words/ number work</a:t>
            </a:r>
          </a:p>
          <a:p>
            <a:r>
              <a:rPr lang="en-GB" sz="2800" dirty="0">
                <a:solidFill>
                  <a:schemeClr val="tx1"/>
                </a:solidFill>
              </a:rPr>
              <a:t>Class tests in January and May.</a:t>
            </a:r>
          </a:p>
          <a:p>
            <a:r>
              <a:rPr lang="en-GB" sz="2800" dirty="0">
                <a:solidFill>
                  <a:schemeClr val="tx1"/>
                </a:solidFill>
              </a:rPr>
              <a:t>Comments in books which will be ongoing</a:t>
            </a:r>
          </a:p>
          <a:p>
            <a:r>
              <a:rPr lang="en-GB" sz="2800" dirty="0">
                <a:solidFill>
                  <a:schemeClr val="tx1"/>
                </a:solidFill>
              </a:rPr>
              <a:t>Books will be sent home to parents (half-termly)</a:t>
            </a:r>
          </a:p>
          <a:p>
            <a:r>
              <a:rPr lang="en-GB" sz="2800" dirty="0">
                <a:solidFill>
                  <a:schemeClr val="tx1"/>
                </a:solidFill>
              </a:rPr>
              <a:t>Play observations</a:t>
            </a:r>
          </a:p>
          <a:p>
            <a:endParaRPr lang="en-GB" sz="28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161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Rewards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3686"/>
            <a:ext cx="8596668" cy="51738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chemeClr val="tx1"/>
                </a:solidFill>
              </a:rPr>
              <a:t>Class rewards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>
                <a:solidFill>
                  <a:schemeClr val="tx1"/>
                </a:solidFill>
              </a:rPr>
              <a:t>Class Dojo- earn points and the winner awarded certificate and prize.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>
                <a:solidFill>
                  <a:schemeClr val="tx1"/>
                </a:solidFill>
              </a:rPr>
              <a:t>Pupil of the Week- awarded in assembly.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>
                <a:solidFill>
                  <a:schemeClr val="tx1"/>
                </a:solidFill>
              </a:rPr>
              <a:t>Praise Pad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dirty="0">
                <a:solidFill>
                  <a:schemeClr val="tx1"/>
                </a:solidFill>
              </a:rPr>
              <a:t>Stickers</a:t>
            </a:r>
          </a:p>
          <a:p>
            <a:pPr marL="0" indent="0">
              <a:buNone/>
            </a:pPr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Pupil Code of Conduct-displayed in classes and created by Student Council.</a:t>
            </a:r>
          </a:p>
          <a:p>
            <a:r>
              <a:rPr lang="en-GB" sz="2400" dirty="0">
                <a:solidFill>
                  <a:schemeClr val="tx1"/>
                </a:solidFill>
              </a:rPr>
              <a:t>Class Charter created with class in first week by using UN Convention on the Rights of a Child.</a:t>
            </a:r>
          </a:p>
          <a:p>
            <a:pPr>
              <a:buFontTx/>
              <a:buChar char="-"/>
            </a:pPr>
            <a:endParaRPr lang="en-GB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en-GB" sz="24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62DD22-7A04-1203-A7DA-B5E4AE838E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2157" y="501487"/>
            <a:ext cx="1579001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0712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29734" y="1712097"/>
            <a:ext cx="10399969" cy="388077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b="1" dirty="0"/>
          </a:p>
          <a:p>
            <a:pPr marL="285750" lvl="0" indent="-28575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Monday- Literacy/Numeracy/Letter sounds/ Numbers. Written homework is returned on a Thursday.</a:t>
            </a:r>
          </a:p>
          <a:p>
            <a:pPr lvl="0">
              <a:spcBef>
                <a:spcPts val="0"/>
              </a:spcBef>
              <a:buClrTx/>
              <a:buSzTx/>
            </a:pPr>
            <a:endParaRPr lang="en-GB" sz="1800" dirty="0">
              <a:solidFill>
                <a:prstClr val="black"/>
              </a:solidFill>
            </a:endParaRPr>
          </a:p>
          <a:p>
            <a:pPr marL="285750" lvl="0" indent="-28575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L</a:t>
            </a:r>
            <a:r>
              <a:rPr lang="en-GB" sz="1800" dirty="0">
                <a:solidFill>
                  <a:prstClr val="black"/>
                </a:solidFill>
              </a:rPr>
              <a:t>ater on in the year- Reading books and Words.</a:t>
            </a:r>
          </a:p>
          <a:p>
            <a:pPr lvl="0">
              <a:spcBef>
                <a:spcPts val="0"/>
              </a:spcBef>
              <a:buClrTx/>
              <a:buSzTx/>
            </a:pPr>
            <a:endParaRPr lang="en-GB" sz="1800" dirty="0">
              <a:solidFill>
                <a:prstClr val="black"/>
              </a:solidFill>
            </a:endParaRPr>
          </a:p>
          <a:p>
            <a:pPr marL="285750" lvl="0" indent="-28575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Every half term an assignment will be set.</a:t>
            </a:r>
          </a:p>
          <a:p>
            <a:pPr lvl="0">
              <a:spcBef>
                <a:spcPts val="0"/>
              </a:spcBef>
              <a:buClrTx/>
              <a:buSzTx/>
            </a:pPr>
            <a:endParaRPr lang="en-GB" sz="1800" dirty="0">
              <a:solidFill>
                <a:prstClr val="black"/>
              </a:solidFill>
            </a:endParaRPr>
          </a:p>
          <a:p>
            <a:pPr marL="285750" lvl="0" indent="-28575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Encourage pupils to take pride in all their work, including homework.</a:t>
            </a:r>
          </a:p>
          <a:p>
            <a:pPr lvl="0">
              <a:spcBef>
                <a:spcPts val="0"/>
              </a:spcBef>
              <a:buClrTx/>
              <a:buSzTx/>
            </a:pPr>
            <a:endParaRPr lang="en-GB" sz="1800" dirty="0">
              <a:solidFill>
                <a:prstClr val="black"/>
              </a:solidFill>
            </a:endParaRPr>
          </a:p>
          <a:p>
            <a:pPr marL="285750" lvl="0" indent="-28575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Please sign homework when it is completed.</a:t>
            </a:r>
          </a:p>
          <a:p>
            <a:pPr lvl="0">
              <a:spcBef>
                <a:spcPts val="0"/>
              </a:spcBef>
              <a:buClrTx/>
              <a:buSzTx/>
            </a:pPr>
            <a:endParaRPr lang="en-GB" sz="1800" dirty="0">
              <a:solidFill>
                <a:prstClr val="black"/>
              </a:solidFill>
            </a:endParaRPr>
          </a:p>
          <a:p>
            <a:pPr marL="285750" lvl="0" indent="-28575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Please use pencil to complete homework.</a:t>
            </a:r>
          </a:p>
          <a:p>
            <a:pPr lvl="0">
              <a:spcBef>
                <a:spcPts val="0"/>
              </a:spcBef>
              <a:buClrTx/>
              <a:buSzTx/>
            </a:pPr>
            <a:endParaRPr lang="en-GB" sz="1800" dirty="0">
              <a:solidFill>
                <a:prstClr val="black"/>
              </a:solidFill>
            </a:endParaRPr>
          </a:p>
          <a:p>
            <a:pPr marL="285750" lvl="0" indent="-285750"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</a:rPr>
              <a:t>Library Books will be sent home weekly and returned on a Friday.</a:t>
            </a:r>
          </a:p>
          <a:p>
            <a:pPr marL="0" indent="0">
              <a:buFont typeface="Wingdings 3" charset="2"/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169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9697"/>
            <a:ext cx="10399969" cy="388077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98362" y="1129711"/>
            <a:ext cx="10622037" cy="55160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800" b="1" dirty="0"/>
          </a:p>
          <a:p>
            <a:pPr marL="0" indent="0">
              <a:buNone/>
            </a:pPr>
            <a:r>
              <a:rPr lang="en-GB" sz="2200" b="1" dirty="0"/>
              <a:t>As a result of an increase in the percentage of children meeting their AR targets we now have a higher percentage of children reading a year or more ahead of their actual age and a significant decrease in the percentage of children reading behind their actual age.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Example of the impact regularly meeting your AR target has throughout a year: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b="1" dirty="0"/>
              <a:t>Pupil A met all 5 reading targets with significant improvements in their reading while Pupil B didn’t meet any of their reading targets. The difference between the two pupils reduced from 2 years and 4 months to 2 months in one academic year. </a:t>
            </a:r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  <a:p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BF53F63-7CF6-FD24-B121-2BABEDC6A16A}"/>
              </a:ext>
            </a:extLst>
          </p:cNvPr>
          <p:cNvGraphicFramePr>
            <a:graphicFrameLocks noGrp="1"/>
          </p:cNvGraphicFramePr>
          <p:nvPr/>
        </p:nvGraphicFramePr>
        <p:xfrm>
          <a:off x="272384" y="4075611"/>
          <a:ext cx="1005598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5997">
                  <a:extLst>
                    <a:ext uri="{9D8B030D-6E8A-4147-A177-3AD203B41FA5}">
                      <a16:colId xmlns:a16="http://schemas.microsoft.com/office/drawing/2014/main" val="2484350845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3047384617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1097246992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2940138547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1993888518"/>
                    </a:ext>
                  </a:extLst>
                </a:gridCol>
                <a:gridCol w="1675997">
                  <a:extLst>
                    <a:ext uri="{9D8B030D-6E8A-4147-A177-3AD203B41FA5}">
                      <a16:colId xmlns:a16="http://schemas.microsoft.com/office/drawing/2014/main" val="1966432357"/>
                    </a:ext>
                  </a:extLst>
                </a:gridCol>
              </a:tblGrid>
              <a:tr h="54524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Pupil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6 years 8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7 years 7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8 years 1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8 years 3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2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94321"/>
                  </a:ext>
                </a:extLst>
              </a:tr>
              <a:tr h="54524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Pupil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7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5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9 years 4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98268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F99398B-AA69-375D-8CA1-5F96B4EC93B2}"/>
              </a:ext>
            </a:extLst>
          </p:cNvPr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CA91758-4B10-6B71-F0A5-05DDF21C1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SDP Focus</a:t>
            </a:r>
          </a:p>
        </p:txBody>
      </p:sp>
    </p:spTree>
    <p:extLst>
      <p:ext uri="{BB962C8B-B14F-4D97-AF65-F5344CB8AC3E}">
        <p14:creationId xmlns:p14="http://schemas.microsoft.com/office/powerpoint/2010/main" val="4156869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School 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At Kircubbin Integrated Primary School we firmly believe that </a:t>
            </a:r>
            <a:r>
              <a:rPr lang="en-GB" sz="2800" i="1" dirty="0"/>
              <a:t>we all need to love and be loved.  </a:t>
            </a:r>
            <a:r>
              <a:rPr lang="en-GB" sz="2800" dirty="0"/>
              <a:t>Through core integrated principles of </a:t>
            </a:r>
            <a:r>
              <a:rPr lang="en-GB" sz="2800" i="1" dirty="0"/>
              <a:t>equality, faith and values, parental involvement and social responsibility</a:t>
            </a:r>
            <a:r>
              <a:rPr lang="en-GB" sz="2800" dirty="0"/>
              <a:t> we aim to ensure all within our school community are </a:t>
            </a:r>
            <a:r>
              <a:rPr lang="en-GB" sz="2800" b="1" i="1" dirty="0"/>
              <a:t>valued, respected and loved</a:t>
            </a:r>
            <a:r>
              <a:rPr lang="en-GB" sz="2800" dirty="0"/>
              <a:t>.  In learning to love, our children can love to learn and </a:t>
            </a:r>
            <a:r>
              <a:rPr lang="en-GB" sz="2800" i="1" dirty="0"/>
              <a:t>achieve their full potential</a:t>
            </a:r>
            <a:r>
              <a:rPr lang="en-GB" sz="2800" dirty="0"/>
              <a:t>. </a:t>
            </a:r>
          </a:p>
          <a:p>
            <a:pPr marL="0" indent="0">
              <a:buNone/>
            </a:pPr>
            <a:endParaRPr lang="en-GB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</p:spTree>
    <p:extLst>
      <p:ext uri="{BB962C8B-B14F-4D97-AF65-F5344CB8AC3E}">
        <p14:creationId xmlns:p14="http://schemas.microsoft.com/office/powerpoint/2010/main" val="23817643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Completion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75552" y="1767515"/>
            <a:ext cx="1039996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b="1" dirty="0"/>
          </a:p>
          <a:p>
            <a:pPr marL="0" indent="0">
              <a:buFont typeface="Wingdings 3" charset="2"/>
              <a:buNone/>
            </a:pPr>
            <a:r>
              <a:rPr lang="en-GB" sz="2800" dirty="0"/>
              <a:t>Homework Completion is monitored and recorded each week.  This includes spellings, tables and reading.  This will be recorded on your child’s annual report in June.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0596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9697"/>
            <a:ext cx="10399969" cy="388077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397496"/>
              </p:ext>
            </p:extLst>
          </p:nvPr>
        </p:nvGraphicFramePr>
        <p:xfrm>
          <a:off x="769302" y="1442682"/>
          <a:ext cx="9434965" cy="4093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70066">
                  <a:extLst>
                    <a:ext uri="{9D8B030D-6E8A-4147-A177-3AD203B41FA5}">
                      <a16:colId xmlns:a16="http://schemas.microsoft.com/office/drawing/2014/main" val="1736679855"/>
                    </a:ext>
                  </a:extLst>
                </a:gridCol>
                <a:gridCol w="1087677">
                  <a:extLst>
                    <a:ext uri="{9D8B030D-6E8A-4147-A177-3AD203B41FA5}">
                      <a16:colId xmlns:a16="http://schemas.microsoft.com/office/drawing/2014/main" val="3582215436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064589759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250944717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916955113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381887267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1598270441"/>
                    </a:ext>
                  </a:extLst>
                </a:gridCol>
                <a:gridCol w="1179537">
                  <a:extLst>
                    <a:ext uri="{9D8B030D-6E8A-4147-A177-3AD203B41FA5}">
                      <a16:colId xmlns:a16="http://schemas.microsoft.com/office/drawing/2014/main" val="3480649632"/>
                    </a:ext>
                  </a:extLst>
                </a:gridCol>
              </a:tblGrid>
              <a:tr h="355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Titles / Year Groups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1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3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4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5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6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7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4004276900"/>
                  </a:ext>
                </a:extLst>
              </a:tr>
              <a:tr h="7119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Time Spent per night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25-30mins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25-30mins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30-40mins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Up to 40-45mins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Up to 40-45mins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1241445424"/>
                  </a:ext>
                </a:extLst>
              </a:tr>
              <a:tr h="53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Spellings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N/A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N/A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 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Daily (learning and written)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Daily (learning and written)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802983632"/>
                  </a:ext>
                </a:extLst>
              </a:tr>
              <a:tr h="889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Guided Reading/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Accelerated Reader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As reading emerges, Reading 4 nights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Reading 4 nights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Reading 4 nights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(15mins)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Reading 4 nights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(15mins)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Reading 4 nights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(20mins)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Reading 4 nights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(20mins)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Reading 4 nights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>
                          <a:solidFill>
                            <a:schemeClr val="tx1"/>
                          </a:solidFill>
                          <a:effectLst/>
                        </a:rPr>
                        <a:t>(20mins)</a:t>
                      </a:r>
                      <a:endParaRPr lang="en-GB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325198297"/>
                  </a:ext>
                </a:extLst>
              </a:tr>
              <a:tr h="889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Written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Literacy/Numeracy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(To include topic related </a:t>
                      </a:r>
                      <a:r>
                        <a:rPr lang="en-GB" sz="1000" dirty="0" err="1">
                          <a:effectLst/>
                        </a:rPr>
                        <a:t>homeworks</a:t>
                      </a:r>
                      <a:r>
                        <a:rPr lang="en-GB" sz="1000" dirty="0">
                          <a:effectLst/>
                        </a:rPr>
                        <a:t>)</a:t>
                      </a:r>
                      <a:endParaRPr lang="en-GB" sz="1100" dirty="0">
                        <a:effectLst/>
                      </a:endParaRPr>
                    </a:p>
                  </a:txBody>
                  <a:tcPr marL="65500" marR="6550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Literacy/Numeracy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(To include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  <a:effectLst/>
                        </a:rPr>
                        <a:t> topic related </a:t>
                      </a:r>
                      <a:r>
                        <a:rPr lang="en-GB" sz="1000" b="0" baseline="0" dirty="0" err="1">
                          <a:solidFill>
                            <a:schemeClr val="tx1"/>
                          </a:solidFill>
                          <a:effectLst/>
                        </a:rPr>
                        <a:t>homeworks</a:t>
                      </a:r>
                      <a:r>
                        <a:rPr lang="en-GB" sz="1000" b="0" baseline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5500" marR="6550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004963"/>
                  </a:ext>
                </a:extLst>
              </a:tr>
              <a:tr h="7119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Learning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Reinforcement of letters, words and numbers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Sounds and tricky words 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 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Tables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bg1"/>
                          </a:solidFill>
                          <a:effectLst/>
                        </a:rPr>
                        <a:t>Tables</a:t>
                      </a:r>
                      <a:endParaRPr lang="en-GB" sz="11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00" marR="65500" marT="0" marB="0"/>
                </a:tc>
                <a:extLst>
                  <a:ext uri="{0D108BD9-81ED-4DB2-BD59-A6C34878D82A}">
                    <a16:rowId xmlns:a16="http://schemas.microsoft.com/office/drawing/2014/main" val="1495230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0786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97F40-F408-949E-B623-437059962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SDP Focus 2025/26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9676C-80A7-FD8C-D57F-A109F5CC5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4275"/>
            <a:ext cx="8596668" cy="38807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400" dirty="0"/>
              <a:t>One area of our School Development Plan for this year will be focusing on Well Being.  Part of this will be introducing our word for the year -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4000" dirty="0"/>
              <a:t>POSITIVITY (bookmark)</a:t>
            </a:r>
          </a:p>
        </p:txBody>
      </p:sp>
    </p:spTree>
    <p:extLst>
      <p:ext uri="{BB962C8B-B14F-4D97-AF65-F5344CB8AC3E}">
        <p14:creationId xmlns:p14="http://schemas.microsoft.com/office/powerpoint/2010/main" val="41612115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62" y="315097"/>
            <a:ext cx="9526933" cy="1320800"/>
          </a:xfrm>
        </p:spPr>
        <p:txBody>
          <a:bodyPr/>
          <a:lstStyle/>
          <a:p>
            <a:r>
              <a:rPr lang="en-GB" dirty="0"/>
              <a:t>Homework- Parental Involvement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88863" y="1258525"/>
            <a:ext cx="10247568" cy="5332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u="sng" dirty="0"/>
              <a:t>How you can support your child:</a:t>
            </a:r>
          </a:p>
          <a:p>
            <a:r>
              <a:rPr lang="en-GB" sz="2800" dirty="0"/>
              <a:t>Encouraging your child to complete their homework.</a:t>
            </a:r>
          </a:p>
          <a:p>
            <a:r>
              <a:rPr lang="en-GB" sz="2800" dirty="0"/>
              <a:t>Checking and signing completed homework.</a:t>
            </a:r>
          </a:p>
          <a:p>
            <a:r>
              <a:rPr lang="en-GB" sz="2800" dirty="0"/>
              <a:t>Encouraging a love of reading (reading to/reading with your child, questioning your child about what they’ve read etc.)</a:t>
            </a:r>
          </a:p>
          <a:p>
            <a:r>
              <a:rPr lang="en-GB" sz="2800" dirty="0"/>
              <a:t>Establishing a homework routine</a:t>
            </a:r>
          </a:p>
          <a:p>
            <a:r>
              <a:rPr lang="en-GB" sz="2800" dirty="0"/>
              <a:t>Creating the right environment- E.g. Removing distractions, technology, setting aside designated time etc.</a:t>
            </a:r>
          </a:p>
          <a:p>
            <a:r>
              <a:rPr lang="en-GB" sz="2800" dirty="0"/>
              <a:t>Rewards at home?</a:t>
            </a:r>
          </a:p>
          <a:p>
            <a:endParaRPr lang="en-GB" sz="2800" b="1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3950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20452" cy="1320800"/>
          </a:xfrm>
        </p:spPr>
        <p:txBody>
          <a:bodyPr/>
          <a:lstStyle/>
          <a:p>
            <a:r>
              <a:rPr lang="en-GB" dirty="0"/>
              <a:t>Internet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2898"/>
            <a:ext cx="8112104" cy="48657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Many children are using video sharing platforms, social media and messaging apps such as:</a:t>
            </a:r>
          </a:p>
          <a:p>
            <a:pPr>
              <a:buFontTx/>
              <a:buChar char="-"/>
            </a:pPr>
            <a:r>
              <a:rPr lang="en-GB" dirty="0" err="1"/>
              <a:t>Whatsapp</a:t>
            </a:r>
            <a:r>
              <a:rPr lang="en-GB" dirty="0"/>
              <a:t> , Snapchat, </a:t>
            </a:r>
            <a:r>
              <a:rPr lang="en-GB" dirty="0" err="1"/>
              <a:t>Tiktok</a:t>
            </a:r>
            <a:r>
              <a:rPr lang="en-GB" dirty="0"/>
              <a:t>, etc. (age 13+).  </a:t>
            </a:r>
            <a:r>
              <a:rPr lang="en-GB" u="sng" dirty="0"/>
              <a:t>These platforms are not suitable for primary school children.</a:t>
            </a:r>
          </a:p>
          <a:p>
            <a:pPr>
              <a:buFontTx/>
              <a:buChar char="-"/>
            </a:pPr>
            <a:r>
              <a:rPr lang="en-GB" dirty="0"/>
              <a:t>Online gaming; </a:t>
            </a:r>
            <a:r>
              <a:rPr lang="en-GB" dirty="0" err="1"/>
              <a:t>eg</a:t>
            </a:r>
            <a:r>
              <a:rPr lang="en-GB" dirty="0"/>
              <a:t>, Fortnite (age 13+)</a:t>
            </a:r>
          </a:p>
          <a:p>
            <a:pPr>
              <a:buFontTx/>
              <a:buChar char="-"/>
            </a:pPr>
            <a:r>
              <a:rPr lang="en-GB" dirty="0" err="1"/>
              <a:t>Youtube</a:t>
            </a:r>
            <a:r>
              <a:rPr lang="en-GB" dirty="0"/>
              <a:t> (set age limit profiles) </a:t>
            </a:r>
          </a:p>
          <a:p>
            <a:pPr>
              <a:buFontTx/>
              <a:buChar char="-"/>
            </a:pPr>
            <a:endParaRPr lang="en-GB" dirty="0"/>
          </a:p>
          <a:p>
            <a:r>
              <a:rPr lang="en-GB" dirty="0"/>
              <a:t>Issues can arise when using these apps. It is so important to monitor what your child does online. As a school we believe it is much safer for your child if they are not on these platforms (age restrictions). </a:t>
            </a:r>
          </a:p>
          <a:p>
            <a:r>
              <a:rPr lang="en-GB" dirty="0"/>
              <a:t>You can download the ‘Safer Schools NI’ app for guidance on parental controls, making devices safer and how these apps are used. </a:t>
            </a:r>
          </a:p>
        </p:txBody>
      </p:sp>
    </p:spTree>
    <p:extLst>
      <p:ext uri="{BB962C8B-B14F-4D97-AF65-F5344CB8AC3E}">
        <p14:creationId xmlns:p14="http://schemas.microsoft.com/office/powerpoint/2010/main" val="33753351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1559697"/>
            <a:ext cx="10072182" cy="4607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/>
              <a:t>PE- all pupils will be required to wear outdoor games kit (white polo shirt, black/red shorts and/or black tracksuit bottoms/leggings, red hoodie/quarter zip and trainers) for the </a:t>
            </a:r>
            <a:r>
              <a:rPr lang="en-GB" sz="2400" u="sng" dirty="0"/>
              <a:t>whole</a:t>
            </a:r>
            <a:r>
              <a:rPr lang="en-GB" sz="2400" dirty="0"/>
              <a:t> school day.</a:t>
            </a:r>
            <a:endParaRPr lang="de-DE" sz="2400" dirty="0"/>
          </a:p>
          <a:p>
            <a:r>
              <a:rPr lang="de-DE" sz="2400" dirty="0"/>
              <a:t>Please clearly label anything they will wear into school.</a:t>
            </a:r>
          </a:p>
          <a:p>
            <a:r>
              <a:rPr lang="de-DE" sz="2400" dirty="0"/>
              <a:t>From week beginning 2nd September- ie Friday 5th September.</a:t>
            </a:r>
          </a:p>
          <a:p>
            <a:pPr marL="0" indent="0">
              <a:buNone/>
            </a:pPr>
            <a:endParaRPr lang="de-DE" sz="2400" b="1" dirty="0"/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P1 PE day </a:t>
            </a:r>
            <a:r>
              <a:rPr lang="de-DE" sz="2400" b="1">
                <a:solidFill>
                  <a:srgbClr val="FF0000"/>
                </a:solidFill>
              </a:rPr>
              <a:t>is Friday</a:t>
            </a:r>
            <a:r>
              <a:rPr lang="de-DE" sz="2400" b="1" dirty="0">
                <a:solidFill>
                  <a:srgbClr val="FF0000"/>
                </a:solidFill>
              </a:rPr>
              <a:t>.</a:t>
            </a:r>
            <a:endParaRPr lang="en-GB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Just a reminder that PE hoodies/quarter zips must only be worn on PE days. Full uniform must be worn every other day.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763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YOU CAN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0000"/>
            <a:ext cx="10260742" cy="5188673"/>
          </a:xfrm>
        </p:spPr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D081D8C-8168-8586-25DB-8010D6D2F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14" y="1426028"/>
            <a:ext cx="12192000" cy="4735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3495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POINTS TO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4254"/>
            <a:ext cx="8790862" cy="4801997"/>
          </a:xfrm>
        </p:spPr>
        <p:txBody>
          <a:bodyPr>
            <a:normAutofit/>
          </a:bodyPr>
          <a:lstStyle/>
          <a:p>
            <a:endParaRPr lang="en-GB" sz="2400"/>
          </a:p>
          <a:p>
            <a:r>
              <a:rPr lang="en-GB" sz="2400"/>
              <a:t>Please </a:t>
            </a:r>
            <a:r>
              <a:rPr lang="en-GB" sz="2400" dirty="0"/>
              <a:t>do not hesitate to talk to me about any issues/concerns you have throughout the year- I am here to help and support your child.</a:t>
            </a:r>
          </a:p>
          <a:p>
            <a:endParaRPr lang="en-GB" sz="2800" dirty="0"/>
          </a:p>
          <a:p>
            <a:pPr marL="0" indent="0" algn="ctr">
              <a:buNone/>
            </a:pPr>
            <a:r>
              <a:rPr lang="en-GB" sz="2800" b="1" dirty="0"/>
              <a:t>I hope your child has a great year in P1. </a:t>
            </a:r>
            <a:r>
              <a:rPr lang="en-GB" sz="2800" b="1" dirty="0">
                <a:sym typeface="Wingdings" panose="05000000000000000000" pitchFamily="2" charset="2"/>
              </a:rPr>
              <a:t></a:t>
            </a:r>
            <a:endParaRPr lang="en-GB" sz="2800" b="1" dirty="0"/>
          </a:p>
          <a:p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9299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172C-08CA-3BEE-74FF-D47201D2E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DC0B1-ED30-18E3-F518-EB0F6C6B9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Thank you for attending today, your time is greatly appreciated. </a:t>
            </a:r>
          </a:p>
          <a:p>
            <a:endParaRPr lang="en-GB" dirty="0"/>
          </a:p>
          <a:p>
            <a:r>
              <a:rPr lang="en-GB" dirty="0"/>
              <a:t>We promise to take great care of your little ones and are excited to see what is ahead of them in their next 7 years here at KIPS!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CA76EC-A1F8-B4FD-E5DB-0C475C937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6175" y="3525165"/>
            <a:ext cx="3596952" cy="360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20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School Aims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78698"/>
            <a:ext cx="9526933" cy="5162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At KIPS we aim to create a loving, happy and stimulating environment where pupils can learn effectively by…</a:t>
            </a:r>
          </a:p>
          <a:p>
            <a:pPr marL="0" indent="0">
              <a:buNone/>
            </a:pPr>
            <a:r>
              <a:rPr lang="en-GB" b="1" dirty="0"/>
              <a:t>Equality</a:t>
            </a:r>
          </a:p>
          <a:p>
            <a:pPr lvl="0"/>
            <a:r>
              <a:rPr lang="en-GB" dirty="0"/>
              <a:t>Catering for the needs of each individual. </a:t>
            </a:r>
          </a:p>
          <a:p>
            <a:pPr marL="0" indent="0">
              <a:buNone/>
            </a:pPr>
            <a:r>
              <a:rPr lang="en-GB" b="1" dirty="0"/>
              <a:t>Faith and Values</a:t>
            </a:r>
          </a:p>
          <a:p>
            <a:pPr lvl="0"/>
            <a:r>
              <a:rPr lang="en-GB" dirty="0"/>
              <a:t>Ensuring that people from all faiths and none, are respected, acknowledged and accepted as valued members of the school community through mutual understanding.</a:t>
            </a:r>
          </a:p>
          <a:p>
            <a:pPr marL="0" indent="0">
              <a:buNone/>
            </a:pPr>
            <a:r>
              <a:rPr lang="en-GB" b="1" dirty="0"/>
              <a:t>Parental Involvement </a:t>
            </a:r>
          </a:p>
          <a:p>
            <a:pPr lvl="0"/>
            <a:r>
              <a:rPr lang="en-GB" dirty="0"/>
              <a:t>Effectively partnering with parents and the wider community in supporting our children.</a:t>
            </a:r>
          </a:p>
          <a:p>
            <a:pPr marL="0" indent="0">
              <a:buNone/>
            </a:pPr>
            <a:r>
              <a:rPr lang="en-GB" b="1" dirty="0"/>
              <a:t>Social Responsibility</a:t>
            </a:r>
            <a:endParaRPr lang="en-GB" dirty="0"/>
          </a:p>
          <a:p>
            <a:pPr lvl="0"/>
            <a:r>
              <a:rPr lang="en-GB" dirty="0"/>
              <a:t>developing a sense of responsibility and a belief that we can all make a positive difference with ourselves and others, locally, internationally and to the planet.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873673" y="255657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Bradley Hand ITC" panose="03070402050302030203" pitchFamily="66" charset="0"/>
              </a:rPr>
              <a:t>Learn to Love,</a:t>
            </a:r>
          </a:p>
          <a:p>
            <a:r>
              <a:rPr lang="en-GB" sz="2000" b="1" dirty="0">
                <a:latin typeface="Bradley Hand ITC" panose="03070402050302030203" pitchFamily="66" charset="0"/>
              </a:rPr>
              <a:t>Love to Learn </a:t>
            </a:r>
          </a:p>
        </p:txBody>
      </p:sp>
    </p:spTree>
    <p:extLst>
      <p:ext uri="{BB962C8B-B14F-4D97-AF65-F5344CB8AC3E}">
        <p14:creationId xmlns:p14="http://schemas.microsoft.com/office/powerpoint/2010/main" val="28876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Information will be communicated primarily via the school app. This includes consent forms, absence forms and links to parent surveys/useful websites.</a:t>
            </a:r>
          </a:p>
          <a:p>
            <a:r>
              <a:rPr lang="en-GB" sz="2800" dirty="0"/>
              <a:t>Please remember to sign up to </a:t>
            </a:r>
            <a:r>
              <a:rPr lang="en-GB" sz="2800" dirty="0">
                <a:solidFill>
                  <a:srgbClr val="FF0000"/>
                </a:solidFill>
              </a:rPr>
              <a:t>P1</a:t>
            </a:r>
            <a:r>
              <a:rPr lang="en-GB" sz="2800" dirty="0"/>
              <a:t> Message Group.</a:t>
            </a:r>
          </a:p>
          <a:p>
            <a:r>
              <a:rPr lang="en-GB" sz="2800" dirty="0"/>
              <a:t>Click on Notifications and then Settings icon and Select </a:t>
            </a:r>
            <a:r>
              <a:rPr lang="en-GB" sz="2800" dirty="0">
                <a:solidFill>
                  <a:srgbClr val="FF0000"/>
                </a:solidFill>
              </a:rPr>
              <a:t>P1</a:t>
            </a:r>
            <a:r>
              <a:rPr lang="en-GB" sz="2800" dirty="0"/>
              <a:t> in Message Group.</a:t>
            </a:r>
          </a:p>
          <a:p>
            <a:pPr marL="0" indent="0" algn="ctr">
              <a:buNone/>
            </a:pP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6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MONEY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62066"/>
            <a:ext cx="10747198" cy="5604494"/>
          </a:xfrm>
        </p:spPr>
        <p:txBody>
          <a:bodyPr>
            <a:noAutofit/>
          </a:bodyPr>
          <a:lstStyle/>
          <a:p>
            <a:r>
              <a:rPr lang="en-GB" sz="2400" dirty="0"/>
              <a:t>School is a cash-free zone.</a:t>
            </a:r>
          </a:p>
          <a:p>
            <a:r>
              <a:rPr lang="en-GB" sz="2400" dirty="0"/>
              <a:t>Please download the app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The school money app will be used for processing payments for: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DINNERS - £2.60 – </a:t>
            </a:r>
            <a:r>
              <a:rPr lang="en-GB" sz="2400" u="sng" dirty="0"/>
              <a:t>Remember to sign-up for Free School Meals if you’re entitled. </a:t>
            </a:r>
            <a:r>
              <a:rPr lang="en-GB" sz="2400" dirty="0"/>
              <a:t>Even if you are not using it regularly it makes a difference to the money school is allocated.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WRAP AROUND CARE (including bookings)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AFTER-SCHOOL CLUBS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TRIPS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HEALTHY SNACK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30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/>
              <a:t>The following is sent home with your child at the start of the school year. Please complete and return as soon as possible.</a:t>
            </a:r>
          </a:p>
          <a:p>
            <a:endParaRPr lang="en-GB" sz="2400" dirty="0"/>
          </a:p>
          <a:p>
            <a:r>
              <a:rPr lang="en-GB" sz="2400" dirty="0"/>
              <a:t>PERMISSION LETTERS</a:t>
            </a:r>
          </a:p>
          <a:p>
            <a:r>
              <a:rPr lang="en-GB" sz="2400" dirty="0"/>
              <a:t>MEDICAL INFORMATION </a:t>
            </a:r>
          </a:p>
          <a:p>
            <a:r>
              <a:rPr lang="en-GB" sz="2400" dirty="0"/>
              <a:t>COMMUNICATION- CONTACTS UPDATED IF NECESSARY</a:t>
            </a:r>
          </a:p>
          <a:p>
            <a:r>
              <a:rPr lang="en-GB" sz="2400" dirty="0"/>
              <a:t>DATA CAPTURE FORMS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28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FDC4E-7757-3612-0736-BDA9ED08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Medical Administration/ Special Diet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F211F-AFBE-7746-E9E8-EF9735C4F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A signed administration form is required for all medications given in school (including inhalers).</a:t>
            </a:r>
          </a:p>
          <a:p>
            <a:r>
              <a:rPr lang="en-GB" dirty="0"/>
              <a:t>Forms available from school website, class teacher and the school office.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If you would like your child to have a canteen dinner and they have any special dietary requirements it is essential that you complete a Special Diet Medical Form and return it to the office </a:t>
            </a:r>
            <a:r>
              <a:rPr lang="en-GB" b="1" dirty="0"/>
              <a:t>asap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6584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DATES FOR YOUR DIARY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267" y="4715691"/>
            <a:ext cx="2142309" cy="214230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3932-7284-6D8D-D524-55AD11182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3741"/>
            <a:ext cx="8596668" cy="42976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800" dirty="0"/>
              <a:t>Parental Consultations–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US" sz="2800" b="1" dirty="0"/>
              <a:t>20-24 October 2025 </a:t>
            </a:r>
          </a:p>
          <a:p>
            <a:pPr marL="0" indent="0">
              <a:buNone/>
            </a:pPr>
            <a:r>
              <a:rPr lang="en-US" sz="2800" b="1" dirty="0"/>
              <a:t>23 February – 27 February 2026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GB" sz="2800" b="1" dirty="0"/>
              <a:t>We will be encouraging face to face meetings.  Phone calls may be arranged if preferred. </a:t>
            </a:r>
            <a:endParaRPr lang="de-DE" sz="2800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8965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BF137C61E0604ABCFFEFC3EEBA9EEC" ma:contentTypeVersion="11" ma:contentTypeDescription="Create a new document." ma:contentTypeScope="" ma:versionID="c1b35e8ff63c1ac805d20249d86010ed">
  <xsd:schema xmlns:xsd="http://www.w3.org/2001/XMLSchema" xmlns:xs="http://www.w3.org/2001/XMLSchema" xmlns:p="http://schemas.microsoft.com/office/2006/metadata/properties" xmlns:ns2="767b3d34-9599-4500-8300-1c32b912ec91" xmlns:ns3="4b0fd426-c217-44ce-8802-36048579cf5e" targetNamespace="http://schemas.microsoft.com/office/2006/metadata/properties" ma:root="true" ma:fieldsID="a234e1609cecb7187906db8be0f8bffb" ns2:_="" ns3:_="">
    <xsd:import namespace="767b3d34-9599-4500-8300-1c32b912ec91"/>
    <xsd:import namespace="4b0fd426-c217-44ce-8802-36048579cf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7b3d34-9599-4500-8300-1c32b912ec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f702a1-ec09-48be-b9bd-c5648fc233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0fd426-c217-44ce-8802-36048579cf5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5c607fd-7625-4b0d-ba1e-f485486233b8}" ma:internalName="TaxCatchAll" ma:showField="CatchAllData" ma:web="4b0fd426-c217-44ce-8802-36048579cf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7b3d34-9599-4500-8300-1c32b912ec91">
      <Terms xmlns="http://schemas.microsoft.com/office/infopath/2007/PartnerControls"/>
    </lcf76f155ced4ddcb4097134ff3c332f>
    <TaxCatchAll xmlns="4b0fd426-c217-44ce-8802-36048579cf5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E7526E-FCE4-469E-8920-08B31692F9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7b3d34-9599-4500-8300-1c32b912ec91"/>
    <ds:schemaRef ds:uri="4b0fd426-c217-44ce-8802-36048579cf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314F5D-19D7-4C8A-8D17-69E0FCD20A78}">
  <ds:schemaRefs>
    <ds:schemaRef ds:uri="767b3d34-9599-4500-8300-1c32b912ec91"/>
    <ds:schemaRef ds:uri="http://schemas.openxmlformats.org/package/2006/metadata/core-properties"/>
    <ds:schemaRef ds:uri="4b0fd426-c217-44ce-8802-36048579cf5e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1EF3FD-1DD2-4874-8E84-06AE9FCB32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5298</TotalTime>
  <Words>2548</Words>
  <Application>Microsoft Office PowerPoint</Application>
  <PresentationFormat>Widescreen</PresentationFormat>
  <Paragraphs>453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Bradley Hand ITC</vt:lpstr>
      <vt:lpstr>Times New Roman</vt:lpstr>
      <vt:lpstr>Trebuchet MS</vt:lpstr>
      <vt:lpstr>Wingdings</vt:lpstr>
      <vt:lpstr>Wingdings 3</vt:lpstr>
      <vt:lpstr>Facet</vt:lpstr>
      <vt:lpstr>PowerPoint Presentation</vt:lpstr>
      <vt:lpstr>AIMS </vt:lpstr>
      <vt:lpstr>School Vision</vt:lpstr>
      <vt:lpstr>School Aims </vt:lpstr>
      <vt:lpstr>SCHOOL APP</vt:lpstr>
      <vt:lpstr>SCHOOL MONEY APP</vt:lpstr>
      <vt:lpstr>ADMINISTRATION</vt:lpstr>
      <vt:lpstr>Medical Administration/ Special Diet </vt:lpstr>
      <vt:lpstr>DATES FOR YOUR DIARY</vt:lpstr>
      <vt:lpstr>DATES FOR YOUR DIARY</vt:lpstr>
      <vt:lpstr>COMMUNICATION</vt:lpstr>
      <vt:lpstr>COMMUNICATION</vt:lpstr>
      <vt:lpstr>Attendance</vt:lpstr>
      <vt:lpstr>Attendance</vt:lpstr>
      <vt:lpstr>Drop Off/Collections</vt:lpstr>
      <vt:lpstr>HEALTH AND WELL-BEING</vt:lpstr>
      <vt:lpstr>IMAGINE IF</vt:lpstr>
      <vt:lpstr>HEALTHY EATING</vt:lpstr>
      <vt:lpstr>KIPS +</vt:lpstr>
      <vt:lpstr>Withdrawal Support Information </vt:lpstr>
      <vt:lpstr>CLASS INFORMATION </vt:lpstr>
      <vt:lpstr>SCHOOL EQUIPMENT</vt:lpstr>
      <vt:lpstr>LANGUAGE AND LITERACY</vt:lpstr>
      <vt:lpstr>USING MATHS</vt:lpstr>
      <vt:lpstr>TOPICS </vt:lpstr>
      <vt:lpstr>ASSESSMENT</vt:lpstr>
      <vt:lpstr>Rewards </vt:lpstr>
      <vt:lpstr>Homework</vt:lpstr>
      <vt:lpstr>SDP Focus</vt:lpstr>
      <vt:lpstr>Homework Completion</vt:lpstr>
      <vt:lpstr>Homework</vt:lpstr>
      <vt:lpstr>SDP Focus 2025/26</vt:lpstr>
      <vt:lpstr>Homework- Parental Involvement</vt:lpstr>
      <vt:lpstr>Internet Safety</vt:lpstr>
      <vt:lpstr>PE</vt:lpstr>
      <vt:lpstr>HOW YOU CAN HELP</vt:lpstr>
      <vt:lpstr>OTHER POINTS TO NOTE</vt:lpstr>
      <vt:lpstr>THANK YOU!</vt:lpstr>
    </vt:vector>
  </TitlesOfParts>
  <Company>C2k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Kircubbin Integrated PS</dc:title>
  <dc:creator>R Irvine</dc:creator>
  <cp:lastModifiedBy>C McManus</cp:lastModifiedBy>
  <cp:revision>647</cp:revision>
  <cp:lastPrinted>2025-08-28T10:22:02Z</cp:lastPrinted>
  <dcterms:created xsi:type="dcterms:W3CDTF">2019-09-12T11:07:37Z</dcterms:created>
  <dcterms:modified xsi:type="dcterms:W3CDTF">2025-08-28T10:22:22Z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0x010100ADBF137C61E0604ABCFFEFC3EEBA9EEC</vt:lpwstr>
  </property>
  <property fmtid="{D5CDD505-2E9C-101B-9397-08002B2CF9AE}" pid="3" name="MediaServiceImageTags">
    <vt:lpwstr/>
  </property>
</Properties>
</file>