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8" r:id="rId1"/>
  </p:sldMasterIdLst>
  <p:sldIdLst>
    <p:sldId id="256" r:id="rId2"/>
    <p:sldId id="257" r:id="rId3"/>
    <p:sldId id="312" r:id="rId4"/>
    <p:sldId id="313" r:id="rId5"/>
    <p:sldId id="289" r:id="rId6"/>
    <p:sldId id="265" r:id="rId7"/>
    <p:sldId id="275" r:id="rId8"/>
    <p:sldId id="329" r:id="rId9"/>
    <p:sldId id="280" r:id="rId10"/>
    <p:sldId id="342" r:id="rId11"/>
    <p:sldId id="318" r:id="rId12"/>
    <p:sldId id="327" r:id="rId13"/>
    <p:sldId id="306" r:id="rId14"/>
    <p:sldId id="339" r:id="rId15"/>
    <p:sldId id="263" r:id="rId16"/>
    <p:sldId id="319" r:id="rId17"/>
    <p:sldId id="332" r:id="rId18"/>
    <p:sldId id="276" r:id="rId19"/>
    <p:sldId id="320" r:id="rId20"/>
    <p:sldId id="340" r:id="rId21"/>
    <p:sldId id="290" r:id="rId22"/>
    <p:sldId id="288" r:id="rId23"/>
    <p:sldId id="268" r:id="rId24"/>
    <p:sldId id="269" r:id="rId25"/>
    <p:sldId id="270" r:id="rId26"/>
    <p:sldId id="271" r:id="rId27"/>
    <p:sldId id="305" r:id="rId28"/>
    <p:sldId id="334" r:id="rId29"/>
    <p:sldId id="341" r:id="rId30"/>
    <p:sldId id="298" r:id="rId31"/>
    <p:sldId id="336" r:id="rId32"/>
    <p:sldId id="337" r:id="rId33"/>
    <p:sldId id="330" r:id="rId34"/>
    <p:sldId id="291" r:id="rId35"/>
    <p:sldId id="324" r:id="rId36"/>
    <p:sldId id="297" r:id="rId37"/>
    <p:sldId id="311" r:id="rId38"/>
    <p:sldId id="314" r:id="rId39"/>
    <p:sldId id="272" r:id="rId40"/>
    <p:sldId id="277" r:id="rId4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99" autoAdjust="0"/>
    <p:restoredTop sz="94534" autoAdjust="0"/>
  </p:normalViewPr>
  <p:slideViewPr>
    <p:cSldViewPr snapToGrid="0">
      <p:cViewPr varScale="1">
        <p:scale>
          <a:sx n="88" d="100"/>
          <a:sy n="88" d="100"/>
        </p:scale>
        <p:origin x="33" y="27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8221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1982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654057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993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459019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06739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8/27/2025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3895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7082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3392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61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8/27/2025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9449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98658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8089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1807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8/27/2025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0314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8/27/2025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4013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8/27/2025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6395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  <p:sldLayoutId id="2147483681" r:id="rId13"/>
    <p:sldLayoutId id="2147483682" r:id="rId14"/>
    <p:sldLayoutId id="2147483683" r:id="rId15"/>
    <p:sldLayoutId id="214748368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imagineif.org.uk/primary-schools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3508" y="5384155"/>
            <a:ext cx="9235440" cy="1096899"/>
          </a:xfrm>
        </p:spPr>
        <p:txBody>
          <a:bodyPr>
            <a:normAutofit/>
          </a:bodyPr>
          <a:lstStyle/>
          <a:p>
            <a:r>
              <a:rPr lang="en-GB" sz="3200" dirty="0"/>
              <a:t>Parents’ Information Session September 2025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2228" y="-661744"/>
            <a:ext cx="685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35448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DATES FOR YOUR DIARY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1916" y="2199382"/>
            <a:ext cx="8596668" cy="388077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de-DE" b="1" dirty="0"/>
          </a:p>
          <a:p>
            <a:r>
              <a:rPr lang="de-DE" sz="2400" b="1" dirty="0"/>
              <a:t>Dates and </a:t>
            </a:r>
            <a:r>
              <a:rPr lang="en-GB" sz="2400" b="1" dirty="0"/>
              <a:t>details of clubs will follow shortly.</a:t>
            </a:r>
          </a:p>
          <a:p>
            <a:r>
              <a:rPr lang="en-GB" sz="2400" b="1" dirty="0"/>
              <a:t>Term 1 clubs will commence week beginning 29th September. (P1 clubs will start in Term 2). </a:t>
            </a:r>
          </a:p>
          <a:p>
            <a:pPr marL="0" indent="0">
              <a:buNone/>
            </a:pPr>
            <a:endParaRPr lang="en-GB" sz="2400" b="1" dirty="0"/>
          </a:p>
          <a:p>
            <a:r>
              <a:rPr lang="en-GB" sz="3200" dirty="0"/>
              <a:t>P7 Residential Delamont OEC 18</a:t>
            </a:r>
            <a:r>
              <a:rPr lang="en-GB" sz="3200" baseline="30000" dirty="0"/>
              <a:t>th</a:t>
            </a:r>
            <a:r>
              <a:rPr lang="en-GB" sz="3200" dirty="0"/>
              <a:t>-20</a:t>
            </a:r>
            <a:r>
              <a:rPr lang="en-GB" sz="3200" baseline="30000" dirty="0"/>
              <a:t>th</a:t>
            </a:r>
            <a:r>
              <a:rPr lang="en-GB" sz="3200" dirty="0"/>
              <a:t> March joining with </a:t>
            </a:r>
            <a:r>
              <a:rPr lang="en-GB" sz="3200" dirty="0" err="1"/>
              <a:t>Millisle</a:t>
            </a:r>
            <a:r>
              <a:rPr lang="en-GB" sz="3200" dirty="0"/>
              <a:t> PS.</a:t>
            </a:r>
          </a:p>
          <a:p>
            <a:pPr marL="0" indent="0">
              <a:buNone/>
            </a:pPr>
            <a:endParaRPr lang="en-GB" sz="3200" dirty="0"/>
          </a:p>
          <a:p>
            <a:r>
              <a:rPr lang="en-GB" sz="3200" dirty="0"/>
              <a:t>What’s Inside? – Love For Life 14</a:t>
            </a:r>
            <a:r>
              <a:rPr lang="en-GB" sz="3200" baseline="30000" dirty="0"/>
              <a:t>th</a:t>
            </a:r>
            <a:r>
              <a:rPr lang="en-GB" sz="3200" dirty="0"/>
              <a:t> October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4267" y="4715691"/>
            <a:ext cx="2142309" cy="2142309"/>
          </a:xfrm>
          <a:prstGeom prst="rect">
            <a:avLst/>
          </a:prstGeom>
        </p:spPr>
      </p:pic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144059" y="239027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677334" y="1833163"/>
            <a:ext cx="8289642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KIPS After School Clubs Dates 2025/26</a:t>
            </a:r>
            <a:endParaRPr kumimoji="0" lang="en-GB" altLang="en-US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59842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COMMUNICATION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379193"/>
            <a:ext cx="8596668" cy="46641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dirty="0"/>
              <a:t>Contact the office to:</a:t>
            </a:r>
          </a:p>
          <a:p>
            <a:r>
              <a:rPr lang="en-GB" sz="2800" dirty="0"/>
              <a:t>Inform class teacher of any changes to collection arrangements (bus etc.) </a:t>
            </a:r>
          </a:p>
          <a:p>
            <a:r>
              <a:rPr lang="en-GB" sz="2800" dirty="0"/>
              <a:t>Inform teacher of illness (or via school app).</a:t>
            </a:r>
          </a:p>
          <a:p>
            <a:r>
              <a:rPr lang="en-GB" sz="2800" dirty="0"/>
              <a:t>Inform school of any changes to personal details.</a:t>
            </a:r>
          </a:p>
          <a:p>
            <a:r>
              <a:rPr lang="en-GB" sz="2800" dirty="0"/>
              <a:t>Arrange an appointment or phone call with a class teacher.</a:t>
            </a:r>
          </a:p>
          <a:p>
            <a:r>
              <a:rPr lang="en-GB" sz="2800" dirty="0"/>
              <a:t>Inform school if you require dual communication.</a:t>
            </a:r>
          </a:p>
          <a:p>
            <a:endParaRPr lang="en-GB" sz="2800" dirty="0"/>
          </a:p>
          <a:p>
            <a:pPr marL="0" indent="0" algn="ctr">
              <a:buNone/>
            </a:pPr>
            <a:endParaRPr lang="de-DE" sz="2800" b="1" dirty="0"/>
          </a:p>
          <a:p>
            <a:pPr marL="0" indent="0">
              <a:buNone/>
            </a:pPr>
            <a:endParaRPr lang="de-DE" b="1" dirty="0"/>
          </a:p>
          <a:p>
            <a:pPr marL="0" indent="0">
              <a:buNone/>
            </a:pPr>
            <a:endParaRPr lang="de-DE" b="1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4267" y="4715691"/>
            <a:ext cx="2142309" cy="2142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40916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COMMUNICATION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379193"/>
            <a:ext cx="8596668" cy="466415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sz="2800" dirty="0"/>
              <a:t>Pastoral Care is of the utmost importance to us </a:t>
            </a:r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r>
              <a:rPr lang="en-GB" sz="2800" dirty="0"/>
              <a:t>Please inform us about any change in circumstances that could be impacting on your child. </a:t>
            </a:r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r>
              <a:rPr lang="en-GB" sz="2800" dirty="0"/>
              <a:t>Such as -</a:t>
            </a:r>
          </a:p>
          <a:p>
            <a:r>
              <a:rPr lang="en-GB" sz="2800" dirty="0"/>
              <a:t>Parents away on holiday/ working away </a:t>
            </a:r>
          </a:p>
          <a:p>
            <a:r>
              <a:rPr lang="en-GB" sz="2800" dirty="0"/>
              <a:t>Family bereavement</a:t>
            </a:r>
          </a:p>
          <a:p>
            <a:r>
              <a:rPr lang="en-GB" sz="2800" dirty="0"/>
              <a:t>Moving home</a:t>
            </a:r>
          </a:p>
          <a:p>
            <a:r>
              <a:rPr lang="en-GB" sz="2800" dirty="0"/>
              <a:t>Change in relationship status of parents/carers </a:t>
            </a:r>
          </a:p>
          <a:p>
            <a:endParaRPr lang="en-GB" sz="2800" dirty="0"/>
          </a:p>
          <a:p>
            <a:endParaRPr lang="en-GB" sz="2800" dirty="0"/>
          </a:p>
          <a:p>
            <a:endParaRPr lang="en-GB" sz="2800" dirty="0"/>
          </a:p>
          <a:p>
            <a:pPr marL="0" indent="0" algn="ctr">
              <a:buNone/>
            </a:pPr>
            <a:endParaRPr lang="de-DE" sz="2800" b="1" dirty="0"/>
          </a:p>
          <a:p>
            <a:pPr marL="0" indent="0">
              <a:buNone/>
            </a:pPr>
            <a:endParaRPr lang="de-DE" b="1" dirty="0"/>
          </a:p>
          <a:p>
            <a:pPr marL="0" indent="0">
              <a:buNone/>
            </a:pPr>
            <a:endParaRPr lang="de-DE" b="1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4267" y="4715691"/>
            <a:ext cx="2142309" cy="2142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29979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Attendance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88613"/>
            <a:ext cx="8596668" cy="4759787"/>
          </a:xfrm>
        </p:spPr>
        <p:txBody>
          <a:bodyPr>
            <a:normAutofit fontScale="92500" lnSpcReduction="10000"/>
          </a:bodyPr>
          <a:lstStyle/>
          <a:p>
            <a:r>
              <a:rPr lang="en-US" sz="2000" dirty="0"/>
              <a:t>It is important that your child is in school whenever possible.  If your child is suffering from vomiting/</a:t>
            </a:r>
            <a:r>
              <a:rPr lang="en-US" sz="2000" dirty="0" err="1"/>
              <a:t>diarrhoea</a:t>
            </a:r>
            <a:r>
              <a:rPr lang="en-US" sz="2000" dirty="0"/>
              <a:t> symptoms it is recommended they remain at home until 48 hours after symptoms have ceased. </a:t>
            </a:r>
          </a:p>
          <a:p>
            <a:r>
              <a:rPr lang="en-US" sz="2000" dirty="0"/>
              <a:t>Parents will receive a letter home informing them if their child’s attendance has fallen below the EA target of 90% (more than one day every four weeks). The Education Welfare Officer will also track any attendances that fall below this percentage. </a:t>
            </a:r>
            <a:r>
              <a:rPr lang="en-GB" sz="2000" dirty="0"/>
              <a:t> </a:t>
            </a:r>
          </a:p>
          <a:p>
            <a:r>
              <a:rPr lang="en-GB" sz="2000" dirty="0"/>
              <a:t>Any child arriving in school after 9.05am will be recorded as late. It is important for your child to be there at the beginning of the school day.</a:t>
            </a:r>
          </a:p>
          <a:p>
            <a:pPr marL="0" indent="0">
              <a:buNone/>
            </a:pPr>
            <a:r>
              <a:rPr lang="en-US" sz="2000" b="1" u="sng" dirty="0"/>
              <a:t>Holidays in Term Time</a:t>
            </a:r>
            <a:endParaRPr lang="en-GB" sz="2000" dirty="0"/>
          </a:p>
          <a:p>
            <a:pPr marL="0" indent="0">
              <a:buNone/>
            </a:pPr>
            <a:r>
              <a:rPr lang="en-GB" sz="2000" b="1" dirty="0"/>
              <a:t> </a:t>
            </a:r>
            <a:endParaRPr lang="en-GB" sz="2000" dirty="0"/>
          </a:p>
          <a:p>
            <a:r>
              <a:rPr lang="en-US" sz="2000" dirty="0"/>
              <a:t>Holidays during term time are discouraged by the school. Parents are reminded of the effect that absence can have on a pupil’s potential achievement.  Class work will not be sent home. </a:t>
            </a:r>
            <a:endParaRPr lang="de-DE" sz="3200" b="1" dirty="0"/>
          </a:p>
          <a:p>
            <a:pPr marL="0" indent="0">
              <a:buNone/>
            </a:pPr>
            <a:endParaRPr lang="en-GB" sz="2000" dirty="0"/>
          </a:p>
          <a:p>
            <a:endParaRPr lang="en-GB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4267" y="4715691"/>
            <a:ext cx="2142309" cy="2142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46044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1891" y="593271"/>
            <a:ext cx="8596668" cy="1320800"/>
          </a:xfrm>
        </p:spPr>
        <p:txBody>
          <a:bodyPr/>
          <a:lstStyle/>
          <a:p>
            <a:r>
              <a:rPr lang="en-GB" dirty="0"/>
              <a:t>Attendance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6061" y="3190413"/>
            <a:ext cx="8596668" cy="4759787"/>
          </a:xfrm>
        </p:spPr>
        <p:txBody>
          <a:bodyPr>
            <a:normAutofit/>
          </a:bodyPr>
          <a:lstStyle/>
          <a:p>
            <a:endParaRPr lang="en-GB" sz="2000" dirty="0"/>
          </a:p>
          <a:p>
            <a:endParaRPr lang="en-GB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4267" y="4715691"/>
            <a:ext cx="2142309" cy="2142309"/>
          </a:xfrm>
          <a:prstGeom prst="rect">
            <a:avLst/>
          </a:prstGeom>
        </p:spPr>
      </p:pic>
      <p:sp>
        <p:nvSpPr>
          <p:cNvPr id="5" name="Rectangle 92">
            <a:extLst>
              <a:ext uri="{FF2B5EF4-FFF2-40B4-BE49-F238E27FC236}">
                <a16:creationId xmlns:a16="http://schemas.microsoft.com/office/drawing/2014/main" id="{C4A196FB-E58D-A326-DC63-7452C5DD6C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8727" y="17018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Absence Tiers</a:t>
            </a:r>
            <a:endParaRPr kumimoji="0" lang="en-GB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endParaRPr kumimoji="0" lang="en-GB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6" name="Group 27726">
            <a:extLst>
              <a:ext uri="{FF2B5EF4-FFF2-40B4-BE49-F238E27FC236}">
                <a16:creationId xmlns:a16="http://schemas.microsoft.com/office/drawing/2014/main" id="{7D2C7C43-9F8D-7058-6E3A-F253435CF5EE}"/>
              </a:ext>
            </a:extLst>
          </p:cNvPr>
          <p:cNvGrpSpPr>
            <a:grpSpLocks/>
          </p:cNvGrpSpPr>
          <p:nvPr/>
        </p:nvGrpSpPr>
        <p:grpSpPr bwMode="auto">
          <a:xfrm>
            <a:off x="1708727" y="2159000"/>
            <a:ext cx="6842125" cy="3097213"/>
            <a:chOff x="0" y="0"/>
            <a:chExt cx="68413" cy="30975"/>
          </a:xfrm>
        </p:grpSpPr>
        <p:sp>
          <p:nvSpPr>
            <p:cNvPr id="7" name="Rectangle 2688">
              <a:extLst>
                <a:ext uri="{FF2B5EF4-FFF2-40B4-BE49-F238E27FC236}">
                  <a16:creationId xmlns:a16="http://schemas.microsoft.com/office/drawing/2014/main" id="{284A2C6C-1E2C-9F9D-CF74-E962A49118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40" y="17923"/>
              <a:ext cx="563" cy="22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" name="Shape 2707">
              <a:extLst>
                <a:ext uri="{FF2B5EF4-FFF2-40B4-BE49-F238E27FC236}">
                  <a16:creationId xmlns:a16="http://schemas.microsoft.com/office/drawing/2014/main" id="{F7AA4140-63FE-10EC-0BD4-D65BB3C8737B}"/>
                </a:ext>
              </a:extLst>
            </p:cNvPr>
            <p:cNvSpPr>
              <a:spLocks/>
            </p:cNvSpPr>
            <p:nvPr/>
          </p:nvSpPr>
          <p:spPr bwMode="auto">
            <a:xfrm>
              <a:off x="146" y="510"/>
              <a:ext cx="21285" cy="7534"/>
            </a:xfrm>
            <a:custGeom>
              <a:avLst/>
              <a:gdLst>
                <a:gd name="T0" fmla="*/ 0 w 2128520"/>
                <a:gd name="T1" fmla="*/ 753339 h 753339"/>
                <a:gd name="T2" fmla="*/ 2128520 w 2128520"/>
                <a:gd name="T3" fmla="*/ 753339 h 753339"/>
                <a:gd name="T4" fmla="*/ 2128520 w 2128520"/>
                <a:gd name="T5" fmla="*/ 0 h 753339"/>
                <a:gd name="T6" fmla="*/ 0 w 2128520"/>
                <a:gd name="T7" fmla="*/ 0 h 753339"/>
                <a:gd name="T8" fmla="*/ 0 w 2128520"/>
                <a:gd name="T9" fmla="*/ 753339 h 753339"/>
                <a:gd name="T10" fmla="*/ 0 w 2128520"/>
                <a:gd name="T11" fmla="*/ 0 h 753339"/>
                <a:gd name="T12" fmla="*/ 2128520 w 2128520"/>
                <a:gd name="T13" fmla="*/ 753339 h 7533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2128520" h="753339">
                  <a:moveTo>
                    <a:pt x="0" y="753339"/>
                  </a:moveTo>
                  <a:lnTo>
                    <a:pt x="2128520" y="753339"/>
                  </a:lnTo>
                  <a:lnTo>
                    <a:pt x="2128520" y="0"/>
                  </a:lnTo>
                  <a:lnTo>
                    <a:pt x="0" y="0"/>
                  </a:lnTo>
                  <a:lnTo>
                    <a:pt x="0" y="753339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miter lim="127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pic>
          <p:nvPicPr>
            <p:cNvPr id="2709" name="Picture 2709">
              <a:extLst>
                <a:ext uri="{FF2B5EF4-FFF2-40B4-BE49-F238E27FC236}">
                  <a16:creationId xmlns:a16="http://schemas.microsoft.com/office/drawing/2014/main" id="{8025FDE2-362F-3077-5EE7-395D4A0034B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1" y="1005"/>
              <a:ext cx="21199" cy="65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" name="Rectangle 2710">
              <a:extLst>
                <a:ext uri="{FF2B5EF4-FFF2-40B4-BE49-F238E27FC236}">
                  <a16:creationId xmlns:a16="http://schemas.microsoft.com/office/drawing/2014/main" id="{BD9BE19E-B59E-BA30-F57F-F7D16FCEBB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08" y="1282"/>
              <a:ext cx="4305" cy="17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Tier 3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" name="Rectangle 2711">
              <a:extLst>
                <a:ext uri="{FF2B5EF4-FFF2-40B4-BE49-F238E27FC236}">
                  <a16:creationId xmlns:a16="http://schemas.microsoft.com/office/drawing/2014/main" id="{F0F70C27-97AE-868A-A441-A268BFEB03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53" y="1282"/>
              <a:ext cx="381" cy="17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" name="Rectangle 2712">
              <a:extLst>
                <a:ext uri="{FF2B5EF4-FFF2-40B4-BE49-F238E27FC236}">
                  <a16:creationId xmlns:a16="http://schemas.microsoft.com/office/drawing/2014/main" id="{81D57B7E-8C91-7621-B989-31AB174E7B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39" y="2837"/>
              <a:ext cx="18998" cy="1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Severe Chronic Attendance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" name="Rectangle 2713">
              <a:extLst>
                <a:ext uri="{FF2B5EF4-FFF2-40B4-BE49-F238E27FC236}">
                  <a16:creationId xmlns:a16="http://schemas.microsoft.com/office/drawing/2014/main" id="{DE6FB00A-7A66-B291-D15E-FB7E1F97BB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937" y="2837"/>
              <a:ext cx="380" cy="1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" name="Rectangle 2714">
              <a:extLst>
                <a:ext uri="{FF2B5EF4-FFF2-40B4-BE49-F238E27FC236}">
                  <a16:creationId xmlns:a16="http://schemas.microsoft.com/office/drawing/2014/main" id="{7BB29486-2A83-777A-DEF3-EFAB9A9246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4" y="4391"/>
              <a:ext cx="18022" cy="17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Pupils with 20%+ absence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" name="Rectangle 2715">
              <a:extLst>
                <a:ext uri="{FF2B5EF4-FFF2-40B4-BE49-F238E27FC236}">
                  <a16:creationId xmlns:a16="http://schemas.microsoft.com/office/drawing/2014/main" id="{6CC30C0A-EE14-8E00-2E74-AACD648045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571" y="4391"/>
              <a:ext cx="380" cy="17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" name="Rectangle 27157">
              <a:extLst>
                <a:ext uri="{FF2B5EF4-FFF2-40B4-BE49-F238E27FC236}">
                  <a16:creationId xmlns:a16="http://schemas.microsoft.com/office/drawing/2014/main" id="{60249DC4-5619-3697-8432-B834FAA728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67" y="5946"/>
              <a:ext cx="2216" cy="1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(4+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Rectangle 27161">
              <a:extLst>
                <a:ext uri="{FF2B5EF4-FFF2-40B4-BE49-F238E27FC236}">
                  <a16:creationId xmlns:a16="http://schemas.microsoft.com/office/drawing/2014/main" id="{577A515A-3982-0E78-F5F5-64A73459C2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28" y="5946"/>
              <a:ext cx="11406" cy="1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 days per month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Rectangle 27158">
              <a:extLst>
                <a:ext uri="{FF2B5EF4-FFF2-40B4-BE49-F238E27FC236}">
                  <a16:creationId xmlns:a16="http://schemas.microsoft.com/office/drawing/2014/main" id="{A2B800FC-830D-E6F3-150B-339668E8BE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47" y="5946"/>
              <a:ext cx="525" cy="1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)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" name="Rectangle 2717">
              <a:extLst>
                <a:ext uri="{FF2B5EF4-FFF2-40B4-BE49-F238E27FC236}">
                  <a16:creationId xmlns:a16="http://schemas.microsoft.com/office/drawing/2014/main" id="{FB0EB23D-C62C-FA36-C9D9-913D2E8DDB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104" y="5946"/>
              <a:ext cx="381" cy="1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" name="Shape 2719">
              <a:extLst>
                <a:ext uri="{FF2B5EF4-FFF2-40B4-BE49-F238E27FC236}">
                  <a16:creationId xmlns:a16="http://schemas.microsoft.com/office/drawing/2014/main" id="{E33A8750-3D44-97CE-CB28-3878DADAB5AD}"/>
                </a:ext>
              </a:extLst>
            </p:cNvPr>
            <p:cNvSpPr>
              <a:spLocks/>
            </p:cNvSpPr>
            <p:nvPr/>
          </p:nvSpPr>
          <p:spPr bwMode="auto">
            <a:xfrm>
              <a:off x="73" y="8117"/>
              <a:ext cx="21282" cy="7822"/>
            </a:xfrm>
            <a:custGeom>
              <a:avLst/>
              <a:gdLst>
                <a:gd name="T0" fmla="*/ 0 w 2128266"/>
                <a:gd name="T1" fmla="*/ 782193 h 782193"/>
                <a:gd name="T2" fmla="*/ 2128266 w 2128266"/>
                <a:gd name="T3" fmla="*/ 782193 h 782193"/>
                <a:gd name="T4" fmla="*/ 2128266 w 2128266"/>
                <a:gd name="T5" fmla="*/ 0 h 782193"/>
                <a:gd name="T6" fmla="*/ 0 w 2128266"/>
                <a:gd name="T7" fmla="*/ 0 h 782193"/>
                <a:gd name="T8" fmla="*/ 0 w 2128266"/>
                <a:gd name="T9" fmla="*/ 782193 h 782193"/>
                <a:gd name="T10" fmla="*/ 0 w 2128266"/>
                <a:gd name="T11" fmla="*/ 0 h 782193"/>
                <a:gd name="T12" fmla="*/ 2128266 w 2128266"/>
                <a:gd name="T13" fmla="*/ 782193 h 7821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2128266" h="782193">
                  <a:moveTo>
                    <a:pt x="0" y="782193"/>
                  </a:moveTo>
                  <a:lnTo>
                    <a:pt x="2128266" y="782193"/>
                  </a:lnTo>
                  <a:lnTo>
                    <a:pt x="2128266" y="0"/>
                  </a:lnTo>
                  <a:lnTo>
                    <a:pt x="0" y="0"/>
                  </a:lnTo>
                  <a:lnTo>
                    <a:pt x="0" y="782193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miter lim="127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pic>
          <p:nvPicPr>
            <p:cNvPr id="2721" name="Picture 2721">
              <a:extLst>
                <a:ext uri="{FF2B5EF4-FFF2-40B4-BE49-F238E27FC236}">
                  <a16:creationId xmlns:a16="http://schemas.microsoft.com/office/drawing/2014/main" id="{B6E393CC-3853-A833-71F8-72FBA6C3979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5" y="8625"/>
              <a:ext cx="21199" cy="681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0" name="Rectangle 2722">
              <a:extLst>
                <a:ext uri="{FF2B5EF4-FFF2-40B4-BE49-F238E27FC236}">
                  <a16:creationId xmlns:a16="http://schemas.microsoft.com/office/drawing/2014/main" id="{A97BFD8C-5D66-BE26-8A5E-9220210232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232" y="8890"/>
              <a:ext cx="4305" cy="1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Tier 2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" name="Rectangle 2723">
              <a:extLst>
                <a:ext uri="{FF2B5EF4-FFF2-40B4-BE49-F238E27FC236}">
                  <a16:creationId xmlns:a16="http://schemas.microsoft.com/office/drawing/2014/main" id="{A0F70F39-BE1C-C338-FA89-C9EDFBC289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77" y="8890"/>
              <a:ext cx="380" cy="1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" name="Rectangle 2724">
              <a:extLst>
                <a:ext uri="{FF2B5EF4-FFF2-40B4-BE49-F238E27FC236}">
                  <a16:creationId xmlns:a16="http://schemas.microsoft.com/office/drawing/2014/main" id="{C68BD9A8-44B5-4EDB-C04F-025C3DCA99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83" y="10444"/>
              <a:ext cx="13879" cy="17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Chronic Attendance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" name="Rectangle 2725">
              <a:extLst>
                <a:ext uri="{FF2B5EF4-FFF2-40B4-BE49-F238E27FC236}">
                  <a16:creationId xmlns:a16="http://schemas.microsoft.com/office/drawing/2014/main" id="{167B27E5-AFE7-4E6E-48C7-702CB05B43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21" y="10444"/>
              <a:ext cx="381" cy="17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" name="Rectangle 2726">
              <a:extLst>
                <a:ext uri="{FF2B5EF4-FFF2-40B4-BE49-F238E27FC236}">
                  <a16:creationId xmlns:a16="http://schemas.microsoft.com/office/drawing/2014/main" id="{F0D98909-8D1C-EDF4-ED2A-378EC79A8D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9" y="11944"/>
              <a:ext cx="11053" cy="17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Pupils with 10%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5" name="Rectangle 2727">
              <a:extLst>
                <a:ext uri="{FF2B5EF4-FFF2-40B4-BE49-F238E27FC236}">
                  <a16:creationId xmlns:a16="http://schemas.microsoft.com/office/drawing/2014/main" id="{B4F39D19-9954-B08C-A21E-9ED160DB65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86" y="11998"/>
              <a:ext cx="514" cy="17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-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6" name="Rectangle 27176">
              <a:extLst>
                <a:ext uri="{FF2B5EF4-FFF2-40B4-BE49-F238E27FC236}">
                  <a16:creationId xmlns:a16="http://schemas.microsoft.com/office/drawing/2014/main" id="{54F70B95-075C-A724-AC38-8CB1345955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37" y="11998"/>
              <a:ext cx="7345" cy="17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%  absence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7" name="Rectangle 27174">
              <a:extLst>
                <a:ext uri="{FF2B5EF4-FFF2-40B4-BE49-F238E27FC236}">
                  <a16:creationId xmlns:a16="http://schemas.microsoft.com/office/drawing/2014/main" id="{ECFC5CDE-D563-D134-1B60-E32ED5DF96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67" y="11998"/>
              <a:ext cx="3019" cy="17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19.9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8" name="Rectangle 2729">
              <a:extLst>
                <a:ext uri="{FF2B5EF4-FFF2-40B4-BE49-F238E27FC236}">
                  <a16:creationId xmlns:a16="http://schemas.microsoft.com/office/drawing/2014/main" id="{C63E736F-7394-A6B9-94CC-D21967443F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973" y="11998"/>
              <a:ext cx="381" cy="17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9" name="Rectangle 2730">
              <a:extLst>
                <a:ext uri="{FF2B5EF4-FFF2-40B4-BE49-F238E27FC236}">
                  <a16:creationId xmlns:a16="http://schemas.microsoft.com/office/drawing/2014/main" id="{ADAC6D1B-BB4D-85DE-820D-C166878BFA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93" y="13553"/>
              <a:ext cx="1380" cy="17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(2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0" name="Rectangle 2731">
              <a:extLst>
                <a:ext uri="{FF2B5EF4-FFF2-40B4-BE49-F238E27FC236}">
                  <a16:creationId xmlns:a16="http://schemas.microsoft.com/office/drawing/2014/main" id="{EBC0CD16-486D-0254-3FB7-2D921BC025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29" y="13553"/>
              <a:ext cx="515" cy="17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-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1" name="Rectangle 27200">
              <a:extLst>
                <a:ext uri="{FF2B5EF4-FFF2-40B4-BE49-F238E27FC236}">
                  <a16:creationId xmlns:a16="http://schemas.microsoft.com/office/drawing/2014/main" id="{F327A516-D1DC-D435-F5DD-1649E5A07F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52" y="13553"/>
              <a:ext cx="11404" cy="17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 days per month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2" name="Rectangle 27199">
              <a:extLst>
                <a:ext uri="{FF2B5EF4-FFF2-40B4-BE49-F238E27FC236}">
                  <a16:creationId xmlns:a16="http://schemas.microsoft.com/office/drawing/2014/main" id="{E3221B38-FCC9-78A8-6BF8-84FB5C3EC7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14" y="13332"/>
              <a:ext cx="525" cy="17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)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3" name="Rectangle 27190">
              <a:extLst>
                <a:ext uri="{FF2B5EF4-FFF2-40B4-BE49-F238E27FC236}">
                  <a16:creationId xmlns:a16="http://schemas.microsoft.com/office/drawing/2014/main" id="{4BDAD934-89A6-6261-E264-7CCC3A80FD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10" y="13553"/>
              <a:ext cx="853" cy="17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3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4" name="Rectangle 2733">
              <a:extLst>
                <a:ext uri="{FF2B5EF4-FFF2-40B4-BE49-F238E27FC236}">
                  <a16:creationId xmlns:a16="http://schemas.microsoft.com/office/drawing/2014/main" id="{EAFBCCCF-8658-F52E-2135-981211A6EE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226" y="13553"/>
              <a:ext cx="381" cy="17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5" name="Shape 2735">
              <a:extLst>
                <a:ext uri="{FF2B5EF4-FFF2-40B4-BE49-F238E27FC236}">
                  <a16:creationId xmlns:a16="http://schemas.microsoft.com/office/drawing/2014/main" id="{55D65773-6820-269B-8673-DE3EBE62176E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5943"/>
              <a:ext cx="21285" cy="7460"/>
            </a:xfrm>
            <a:custGeom>
              <a:avLst/>
              <a:gdLst>
                <a:gd name="T0" fmla="*/ 0 w 2128520"/>
                <a:gd name="T1" fmla="*/ 745998 h 745998"/>
                <a:gd name="T2" fmla="*/ 2128520 w 2128520"/>
                <a:gd name="T3" fmla="*/ 745998 h 745998"/>
                <a:gd name="T4" fmla="*/ 2128520 w 2128520"/>
                <a:gd name="T5" fmla="*/ 0 h 745998"/>
                <a:gd name="T6" fmla="*/ 0 w 2128520"/>
                <a:gd name="T7" fmla="*/ 0 h 745998"/>
                <a:gd name="T8" fmla="*/ 0 w 2128520"/>
                <a:gd name="T9" fmla="*/ 745998 h 745998"/>
                <a:gd name="T10" fmla="*/ 0 w 2128520"/>
                <a:gd name="T11" fmla="*/ 0 h 745998"/>
                <a:gd name="T12" fmla="*/ 2128520 w 2128520"/>
                <a:gd name="T13" fmla="*/ 745998 h 7459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2128520" h="745998">
                  <a:moveTo>
                    <a:pt x="0" y="745998"/>
                  </a:moveTo>
                  <a:lnTo>
                    <a:pt x="2128520" y="745998"/>
                  </a:lnTo>
                  <a:lnTo>
                    <a:pt x="2128520" y="0"/>
                  </a:lnTo>
                  <a:lnTo>
                    <a:pt x="0" y="0"/>
                  </a:lnTo>
                  <a:lnTo>
                    <a:pt x="0" y="745998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miter lim="127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pic>
          <p:nvPicPr>
            <p:cNvPr id="2737" name="Picture 2737">
              <a:extLst>
                <a:ext uri="{FF2B5EF4-FFF2-40B4-BE49-F238E27FC236}">
                  <a16:creationId xmlns:a16="http://schemas.microsoft.com/office/drawing/2014/main" id="{D2467381-666A-540D-783E-1E3FF51892C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" y="16443"/>
              <a:ext cx="21199" cy="64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6" name="Rectangle 2738">
              <a:extLst>
                <a:ext uri="{FF2B5EF4-FFF2-40B4-BE49-F238E27FC236}">
                  <a16:creationId xmlns:a16="http://schemas.microsoft.com/office/drawing/2014/main" id="{A8D0C976-BEAA-B486-377F-A8A2AC339B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05" y="16723"/>
              <a:ext cx="4828" cy="1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Tier 1b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7" name="Rectangle 2739">
              <a:extLst>
                <a:ext uri="{FF2B5EF4-FFF2-40B4-BE49-F238E27FC236}">
                  <a16:creationId xmlns:a16="http://schemas.microsoft.com/office/drawing/2014/main" id="{B521F69E-99FB-5113-A4D7-29CF602834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47" y="16723"/>
              <a:ext cx="380" cy="1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8" name="Rectangle 2740">
              <a:extLst>
                <a:ext uri="{FF2B5EF4-FFF2-40B4-BE49-F238E27FC236}">
                  <a16:creationId xmlns:a16="http://schemas.microsoft.com/office/drawing/2014/main" id="{47B99261-8F8C-A01E-2ECA-3748033482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05" y="18277"/>
              <a:ext cx="13354" cy="17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At Risk Attendance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9" name="Rectangle 2741">
              <a:extLst>
                <a:ext uri="{FF2B5EF4-FFF2-40B4-BE49-F238E27FC236}">
                  <a16:creationId xmlns:a16="http://schemas.microsoft.com/office/drawing/2014/main" id="{391A29F0-2E03-5C0E-58C4-49F6B06C94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662" y="18277"/>
              <a:ext cx="381" cy="17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0" name="Rectangle 2742">
              <a:extLst>
                <a:ext uri="{FF2B5EF4-FFF2-40B4-BE49-F238E27FC236}">
                  <a16:creationId xmlns:a16="http://schemas.microsoft.com/office/drawing/2014/main" id="{D643561B-D15F-6BE0-3878-BE73790F41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58" y="19825"/>
              <a:ext cx="10200" cy="1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Pupils with 5%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1" name="Rectangle 2743">
              <a:extLst>
                <a:ext uri="{FF2B5EF4-FFF2-40B4-BE49-F238E27FC236}">
                  <a16:creationId xmlns:a16="http://schemas.microsoft.com/office/drawing/2014/main" id="{918F3765-E9F3-49B5-CFD6-C14E7F5572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94" y="19832"/>
              <a:ext cx="515" cy="1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-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2" name="Rectangle 27210">
              <a:extLst>
                <a:ext uri="{FF2B5EF4-FFF2-40B4-BE49-F238E27FC236}">
                  <a16:creationId xmlns:a16="http://schemas.microsoft.com/office/drawing/2014/main" id="{97D4C1BE-20C5-D45F-7C95-C824D7A079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90" y="19832"/>
              <a:ext cx="2155" cy="1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9.9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3" name="Rectangle 27211">
              <a:extLst>
                <a:ext uri="{FF2B5EF4-FFF2-40B4-BE49-F238E27FC236}">
                  <a16:creationId xmlns:a16="http://schemas.microsoft.com/office/drawing/2014/main" id="{982B0DAF-A7AF-F2EA-C1CB-997F0DE40C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06" y="19832"/>
              <a:ext cx="7347" cy="1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% absence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4" name="Rectangle 2745">
              <a:extLst>
                <a:ext uri="{FF2B5EF4-FFF2-40B4-BE49-F238E27FC236}">
                  <a16:creationId xmlns:a16="http://schemas.microsoft.com/office/drawing/2014/main" id="{47D9872A-699B-E86D-9E52-92FC58BFCD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2" y="19832"/>
              <a:ext cx="380" cy="1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5" name="Rectangle 2746">
              <a:extLst>
                <a:ext uri="{FF2B5EF4-FFF2-40B4-BE49-F238E27FC236}">
                  <a16:creationId xmlns:a16="http://schemas.microsoft.com/office/drawing/2014/main" id="{9FBC19A7-A68F-AE80-6AAD-57B57DE602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17" y="21386"/>
              <a:ext cx="1380" cy="17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(1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6" name="Rectangle 2747">
              <a:extLst>
                <a:ext uri="{FF2B5EF4-FFF2-40B4-BE49-F238E27FC236}">
                  <a16:creationId xmlns:a16="http://schemas.microsoft.com/office/drawing/2014/main" id="{E6518949-70C6-211A-C3F9-7228405BF2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53" y="21386"/>
              <a:ext cx="515" cy="17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-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7" name="Rectangle 27222">
              <a:extLst>
                <a:ext uri="{FF2B5EF4-FFF2-40B4-BE49-F238E27FC236}">
                  <a16:creationId xmlns:a16="http://schemas.microsoft.com/office/drawing/2014/main" id="{D33584B1-17FF-0056-85AF-0A6AFEA992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59" y="21386"/>
              <a:ext cx="525" cy="17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)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8" name="Rectangle 27225">
              <a:extLst>
                <a:ext uri="{FF2B5EF4-FFF2-40B4-BE49-F238E27FC236}">
                  <a16:creationId xmlns:a16="http://schemas.microsoft.com/office/drawing/2014/main" id="{B6724D8F-F280-FB16-D585-2D47C2C246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75" y="21386"/>
              <a:ext cx="11405" cy="17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 days per month)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9" name="Rectangle 27220">
              <a:extLst>
                <a:ext uri="{FF2B5EF4-FFF2-40B4-BE49-F238E27FC236}">
                  <a16:creationId xmlns:a16="http://schemas.microsoft.com/office/drawing/2014/main" id="{2F6CAF58-C5D6-288F-6A45-4E3D2C0E4E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34" y="21386"/>
              <a:ext cx="853" cy="17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2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0" name="Rectangle 2749">
              <a:extLst>
                <a:ext uri="{FF2B5EF4-FFF2-40B4-BE49-F238E27FC236}">
                  <a16:creationId xmlns:a16="http://schemas.microsoft.com/office/drawing/2014/main" id="{F39DD874-8712-4415-F94E-6C14154D6E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150" y="21386"/>
              <a:ext cx="380" cy="17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1" name="Shape 2751">
              <a:extLst>
                <a:ext uri="{FF2B5EF4-FFF2-40B4-BE49-F238E27FC236}">
                  <a16:creationId xmlns:a16="http://schemas.microsoft.com/office/drawing/2014/main" id="{E6116115-0D5F-5AB1-08A3-8EB49D007E11}"/>
                </a:ext>
              </a:extLst>
            </p:cNvPr>
            <p:cNvSpPr>
              <a:spLocks/>
            </p:cNvSpPr>
            <p:nvPr/>
          </p:nvSpPr>
          <p:spPr bwMode="auto">
            <a:xfrm>
              <a:off x="146" y="23404"/>
              <a:ext cx="21182" cy="6946"/>
            </a:xfrm>
            <a:custGeom>
              <a:avLst/>
              <a:gdLst>
                <a:gd name="T0" fmla="*/ 0 w 2118233"/>
                <a:gd name="T1" fmla="*/ 694576 h 694576"/>
                <a:gd name="T2" fmla="*/ 2118233 w 2118233"/>
                <a:gd name="T3" fmla="*/ 694576 h 694576"/>
                <a:gd name="T4" fmla="*/ 2118233 w 2118233"/>
                <a:gd name="T5" fmla="*/ 0 h 694576"/>
                <a:gd name="T6" fmla="*/ 0 w 2118233"/>
                <a:gd name="T7" fmla="*/ 0 h 694576"/>
                <a:gd name="T8" fmla="*/ 0 w 2118233"/>
                <a:gd name="T9" fmla="*/ 694576 h 694576"/>
                <a:gd name="T10" fmla="*/ 0 w 2118233"/>
                <a:gd name="T11" fmla="*/ 0 h 694576"/>
                <a:gd name="T12" fmla="*/ 2118233 w 2118233"/>
                <a:gd name="T13" fmla="*/ 694576 h 694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2118233" h="694576">
                  <a:moveTo>
                    <a:pt x="0" y="694576"/>
                  </a:moveTo>
                  <a:lnTo>
                    <a:pt x="2118233" y="694576"/>
                  </a:lnTo>
                  <a:lnTo>
                    <a:pt x="2118233" y="0"/>
                  </a:lnTo>
                  <a:lnTo>
                    <a:pt x="0" y="0"/>
                  </a:lnTo>
                  <a:lnTo>
                    <a:pt x="0" y="694576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miter lim="127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pic>
          <p:nvPicPr>
            <p:cNvPr id="2753" name="Picture 2753">
              <a:extLst>
                <a:ext uri="{FF2B5EF4-FFF2-40B4-BE49-F238E27FC236}">
                  <a16:creationId xmlns:a16="http://schemas.microsoft.com/office/drawing/2014/main" id="{4A691CB2-208F-1A37-D3DD-34FFF4697EA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1" y="23911"/>
              <a:ext cx="21092" cy="59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2" name="Rectangle 2754">
              <a:extLst>
                <a:ext uri="{FF2B5EF4-FFF2-40B4-BE49-F238E27FC236}">
                  <a16:creationId xmlns:a16="http://schemas.microsoft.com/office/drawing/2014/main" id="{767AA9BA-178B-0B3C-8236-8CFFF2563D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42" y="24190"/>
              <a:ext cx="5136" cy="17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Tier 1a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3" name="Rectangle 2755">
              <a:extLst>
                <a:ext uri="{FF2B5EF4-FFF2-40B4-BE49-F238E27FC236}">
                  <a16:creationId xmlns:a16="http://schemas.microsoft.com/office/drawing/2014/main" id="{5453ED51-0B1E-1614-C49A-6E9706E3DA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13" y="24190"/>
              <a:ext cx="380" cy="17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4" name="Rectangle 2756">
              <a:extLst>
                <a:ext uri="{FF2B5EF4-FFF2-40B4-BE49-F238E27FC236}">
                  <a16:creationId xmlns:a16="http://schemas.microsoft.com/office/drawing/2014/main" id="{D8B6B1E9-4941-B1E2-11E7-E49F925AD9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98" y="25730"/>
              <a:ext cx="13881" cy="1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Regular Attendance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5" name="Rectangle 2757">
              <a:extLst>
                <a:ext uri="{FF2B5EF4-FFF2-40B4-BE49-F238E27FC236}">
                  <a16:creationId xmlns:a16="http://schemas.microsoft.com/office/drawing/2014/main" id="{A669ADF0-8988-F976-D7F1-AA425CFEA0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52" y="25730"/>
              <a:ext cx="380" cy="1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6" name="Rectangle 2758">
              <a:extLst>
                <a:ext uri="{FF2B5EF4-FFF2-40B4-BE49-F238E27FC236}">
                  <a16:creationId xmlns:a16="http://schemas.microsoft.com/office/drawing/2014/main" id="{D00A76E6-1A21-5B1F-8FEE-193677861A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88" y="27385"/>
              <a:ext cx="8973" cy="17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Pupils with 0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7" name="Rectangle 2759">
              <a:extLst>
                <a:ext uri="{FF2B5EF4-FFF2-40B4-BE49-F238E27FC236}">
                  <a16:creationId xmlns:a16="http://schemas.microsoft.com/office/drawing/2014/main" id="{5F4AD60C-946D-FC05-7214-24E4A07863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44" y="27282"/>
              <a:ext cx="516" cy="17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-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8" name="Rectangle 27239">
              <a:extLst>
                <a:ext uri="{FF2B5EF4-FFF2-40B4-BE49-F238E27FC236}">
                  <a16:creationId xmlns:a16="http://schemas.microsoft.com/office/drawing/2014/main" id="{C0C7573D-148A-028B-139A-8A3C141138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371" y="27333"/>
              <a:ext cx="7342" cy="17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% absence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9" name="Rectangle 27236">
              <a:extLst>
                <a:ext uri="{FF2B5EF4-FFF2-40B4-BE49-F238E27FC236}">
                  <a16:creationId xmlns:a16="http://schemas.microsoft.com/office/drawing/2014/main" id="{85B7A867-F3AE-3816-DF53-C9280FA4DE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25" y="27270"/>
              <a:ext cx="2151" cy="17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4.9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0" name="Rectangle 2761">
              <a:extLst>
                <a:ext uri="{FF2B5EF4-FFF2-40B4-BE49-F238E27FC236}">
                  <a16:creationId xmlns:a16="http://schemas.microsoft.com/office/drawing/2014/main" id="{F9D75168-008C-A944-BDDA-B68CBD9D63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891" y="27282"/>
              <a:ext cx="381" cy="17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1" name="Rectangle 27246">
              <a:extLst>
                <a:ext uri="{FF2B5EF4-FFF2-40B4-BE49-F238E27FC236}">
                  <a16:creationId xmlns:a16="http://schemas.microsoft.com/office/drawing/2014/main" id="{C7C617C5-71D7-C5F0-D7C3-846434EF2A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408" y="28842"/>
              <a:ext cx="525" cy="17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)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2" name="Rectangle 27245">
              <a:extLst>
                <a:ext uri="{FF2B5EF4-FFF2-40B4-BE49-F238E27FC236}">
                  <a16:creationId xmlns:a16="http://schemas.microsoft.com/office/drawing/2014/main" id="{2861FC20-CD63-0116-0565-F93B9644E3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65" y="28842"/>
              <a:ext cx="2216" cy="17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(&lt;1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3" name="Rectangle 27247">
              <a:extLst>
                <a:ext uri="{FF2B5EF4-FFF2-40B4-BE49-F238E27FC236}">
                  <a16:creationId xmlns:a16="http://schemas.microsoft.com/office/drawing/2014/main" id="{3B6784BB-65A6-C1DB-F816-592F7E8C30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26" y="28842"/>
              <a:ext cx="10737" cy="17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 day per month)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688" name="Rectangle 2763">
              <a:extLst>
                <a:ext uri="{FF2B5EF4-FFF2-40B4-BE49-F238E27FC236}">
                  <a16:creationId xmlns:a16="http://schemas.microsoft.com/office/drawing/2014/main" id="{57CC5407-E61A-4868-BDDE-DCD7DBF2A2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00" y="28842"/>
              <a:ext cx="380" cy="17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689" name="Shape 2764">
              <a:extLst>
                <a:ext uri="{FF2B5EF4-FFF2-40B4-BE49-F238E27FC236}">
                  <a16:creationId xmlns:a16="http://schemas.microsoft.com/office/drawing/2014/main" id="{AF3EB344-F13B-7449-BAC9-F688778BFFFC}"/>
                </a:ext>
              </a:extLst>
            </p:cNvPr>
            <p:cNvSpPr>
              <a:spLocks/>
            </p:cNvSpPr>
            <p:nvPr/>
          </p:nvSpPr>
          <p:spPr bwMode="auto">
            <a:xfrm>
              <a:off x="21577" y="3436"/>
              <a:ext cx="4096" cy="1975"/>
            </a:xfrm>
            <a:custGeom>
              <a:avLst/>
              <a:gdLst>
                <a:gd name="T0" fmla="*/ 0 w 409575"/>
                <a:gd name="T1" fmla="*/ 49403 h 197485"/>
                <a:gd name="T2" fmla="*/ 310896 w 409575"/>
                <a:gd name="T3" fmla="*/ 49403 h 197485"/>
                <a:gd name="T4" fmla="*/ 310896 w 409575"/>
                <a:gd name="T5" fmla="*/ 0 h 197485"/>
                <a:gd name="T6" fmla="*/ 409575 w 409575"/>
                <a:gd name="T7" fmla="*/ 98806 h 197485"/>
                <a:gd name="T8" fmla="*/ 310896 w 409575"/>
                <a:gd name="T9" fmla="*/ 197485 h 197485"/>
                <a:gd name="T10" fmla="*/ 310896 w 409575"/>
                <a:gd name="T11" fmla="*/ 148082 h 197485"/>
                <a:gd name="T12" fmla="*/ 0 w 409575"/>
                <a:gd name="T13" fmla="*/ 148082 h 197485"/>
                <a:gd name="T14" fmla="*/ 0 w 409575"/>
                <a:gd name="T15" fmla="*/ 49403 h 197485"/>
                <a:gd name="T16" fmla="*/ 0 w 409575"/>
                <a:gd name="T17" fmla="*/ 0 h 197485"/>
                <a:gd name="T18" fmla="*/ 409575 w 409575"/>
                <a:gd name="T19" fmla="*/ 197485 h 197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409575" h="197485">
                  <a:moveTo>
                    <a:pt x="0" y="49403"/>
                  </a:moveTo>
                  <a:lnTo>
                    <a:pt x="310896" y="49403"/>
                  </a:lnTo>
                  <a:lnTo>
                    <a:pt x="310896" y="0"/>
                  </a:lnTo>
                  <a:lnTo>
                    <a:pt x="409575" y="98806"/>
                  </a:lnTo>
                  <a:lnTo>
                    <a:pt x="310896" y="197485"/>
                  </a:lnTo>
                  <a:lnTo>
                    <a:pt x="310896" y="148082"/>
                  </a:lnTo>
                  <a:lnTo>
                    <a:pt x="0" y="148082"/>
                  </a:lnTo>
                  <a:lnTo>
                    <a:pt x="0" y="49403"/>
                  </a:lnTo>
                  <a:close/>
                </a:path>
              </a:pathLst>
            </a:custGeom>
            <a:noFill/>
            <a:ln w="12700">
              <a:solidFill>
                <a:srgbClr val="000000"/>
              </a:solidFill>
              <a:miter lim="127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90" name="Shape 2765">
              <a:extLst>
                <a:ext uri="{FF2B5EF4-FFF2-40B4-BE49-F238E27FC236}">
                  <a16:creationId xmlns:a16="http://schemas.microsoft.com/office/drawing/2014/main" id="{10794395-69E3-4A2F-4C2F-3432D19B017D}"/>
                </a:ext>
              </a:extLst>
            </p:cNvPr>
            <p:cNvSpPr>
              <a:spLocks/>
            </p:cNvSpPr>
            <p:nvPr/>
          </p:nvSpPr>
          <p:spPr bwMode="auto">
            <a:xfrm>
              <a:off x="21504" y="10678"/>
              <a:ext cx="4095" cy="1973"/>
            </a:xfrm>
            <a:custGeom>
              <a:avLst/>
              <a:gdLst>
                <a:gd name="T0" fmla="*/ 0 w 409448"/>
                <a:gd name="T1" fmla="*/ 49276 h 197358"/>
                <a:gd name="T2" fmla="*/ 310769 w 409448"/>
                <a:gd name="T3" fmla="*/ 49276 h 197358"/>
                <a:gd name="T4" fmla="*/ 310769 w 409448"/>
                <a:gd name="T5" fmla="*/ 0 h 197358"/>
                <a:gd name="T6" fmla="*/ 409448 w 409448"/>
                <a:gd name="T7" fmla="*/ 98679 h 197358"/>
                <a:gd name="T8" fmla="*/ 310769 w 409448"/>
                <a:gd name="T9" fmla="*/ 197358 h 197358"/>
                <a:gd name="T10" fmla="*/ 310769 w 409448"/>
                <a:gd name="T11" fmla="*/ 148082 h 197358"/>
                <a:gd name="T12" fmla="*/ 0 w 409448"/>
                <a:gd name="T13" fmla="*/ 148082 h 197358"/>
                <a:gd name="T14" fmla="*/ 0 w 409448"/>
                <a:gd name="T15" fmla="*/ 49276 h 197358"/>
                <a:gd name="T16" fmla="*/ 0 w 409448"/>
                <a:gd name="T17" fmla="*/ 0 h 197358"/>
                <a:gd name="T18" fmla="*/ 409448 w 409448"/>
                <a:gd name="T19" fmla="*/ 197358 h 197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409448" h="197358">
                  <a:moveTo>
                    <a:pt x="0" y="49276"/>
                  </a:moveTo>
                  <a:lnTo>
                    <a:pt x="310769" y="49276"/>
                  </a:lnTo>
                  <a:lnTo>
                    <a:pt x="310769" y="0"/>
                  </a:lnTo>
                  <a:lnTo>
                    <a:pt x="409448" y="98679"/>
                  </a:lnTo>
                  <a:lnTo>
                    <a:pt x="310769" y="197358"/>
                  </a:lnTo>
                  <a:lnTo>
                    <a:pt x="310769" y="148082"/>
                  </a:lnTo>
                  <a:lnTo>
                    <a:pt x="0" y="148082"/>
                  </a:lnTo>
                  <a:lnTo>
                    <a:pt x="0" y="49276"/>
                  </a:lnTo>
                  <a:close/>
                </a:path>
              </a:pathLst>
            </a:custGeom>
            <a:noFill/>
            <a:ln w="12700">
              <a:solidFill>
                <a:srgbClr val="000000"/>
              </a:solidFill>
              <a:miter lim="127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91" name="Shape 2766">
              <a:extLst>
                <a:ext uri="{FF2B5EF4-FFF2-40B4-BE49-F238E27FC236}">
                  <a16:creationId xmlns:a16="http://schemas.microsoft.com/office/drawing/2014/main" id="{89035CBC-9A6F-A114-3CBF-24EDF9A1C398}"/>
                </a:ext>
              </a:extLst>
            </p:cNvPr>
            <p:cNvSpPr>
              <a:spLocks/>
            </p:cNvSpPr>
            <p:nvPr/>
          </p:nvSpPr>
          <p:spPr bwMode="auto">
            <a:xfrm>
              <a:off x="21431" y="18430"/>
              <a:ext cx="4096" cy="1975"/>
            </a:xfrm>
            <a:custGeom>
              <a:avLst/>
              <a:gdLst>
                <a:gd name="T0" fmla="*/ 0 w 409575"/>
                <a:gd name="T1" fmla="*/ 49403 h 197485"/>
                <a:gd name="T2" fmla="*/ 310769 w 409575"/>
                <a:gd name="T3" fmla="*/ 49403 h 197485"/>
                <a:gd name="T4" fmla="*/ 310769 w 409575"/>
                <a:gd name="T5" fmla="*/ 0 h 197485"/>
                <a:gd name="T6" fmla="*/ 409575 w 409575"/>
                <a:gd name="T7" fmla="*/ 98806 h 197485"/>
                <a:gd name="T8" fmla="*/ 310769 w 409575"/>
                <a:gd name="T9" fmla="*/ 197485 h 197485"/>
                <a:gd name="T10" fmla="*/ 310769 w 409575"/>
                <a:gd name="T11" fmla="*/ 148082 h 197485"/>
                <a:gd name="T12" fmla="*/ 0 w 409575"/>
                <a:gd name="T13" fmla="*/ 148082 h 197485"/>
                <a:gd name="T14" fmla="*/ 0 w 409575"/>
                <a:gd name="T15" fmla="*/ 49403 h 197485"/>
                <a:gd name="T16" fmla="*/ 0 w 409575"/>
                <a:gd name="T17" fmla="*/ 0 h 197485"/>
                <a:gd name="T18" fmla="*/ 409575 w 409575"/>
                <a:gd name="T19" fmla="*/ 197485 h 197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409575" h="197485">
                  <a:moveTo>
                    <a:pt x="0" y="49403"/>
                  </a:moveTo>
                  <a:lnTo>
                    <a:pt x="310769" y="49403"/>
                  </a:lnTo>
                  <a:lnTo>
                    <a:pt x="310769" y="0"/>
                  </a:lnTo>
                  <a:lnTo>
                    <a:pt x="409575" y="98806"/>
                  </a:lnTo>
                  <a:lnTo>
                    <a:pt x="310769" y="197485"/>
                  </a:lnTo>
                  <a:lnTo>
                    <a:pt x="310769" y="148082"/>
                  </a:lnTo>
                  <a:lnTo>
                    <a:pt x="0" y="148082"/>
                  </a:lnTo>
                  <a:lnTo>
                    <a:pt x="0" y="49403"/>
                  </a:lnTo>
                  <a:close/>
                </a:path>
              </a:pathLst>
            </a:custGeom>
            <a:noFill/>
            <a:ln w="12700">
              <a:solidFill>
                <a:srgbClr val="000000"/>
              </a:solidFill>
              <a:miter lim="127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92" name="Shape 2767">
              <a:extLst>
                <a:ext uri="{FF2B5EF4-FFF2-40B4-BE49-F238E27FC236}">
                  <a16:creationId xmlns:a16="http://schemas.microsoft.com/office/drawing/2014/main" id="{8A5C2D5F-EA90-D718-74E8-7D31A0AEB2F2}"/>
                </a:ext>
              </a:extLst>
            </p:cNvPr>
            <p:cNvSpPr>
              <a:spLocks/>
            </p:cNvSpPr>
            <p:nvPr/>
          </p:nvSpPr>
          <p:spPr bwMode="auto">
            <a:xfrm>
              <a:off x="21358" y="26037"/>
              <a:ext cx="4096" cy="1975"/>
            </a:xfrm>
            <a:custGeom>
              <a:avLst/>
              <a:gdLst>
                <a:gd name="T0" fmla="*/ 0 w 409575"/>
                <a:gd name="T1" fmla="*/ 49276 h 197486"/>
                <a:gd name="T2" fmla="*/ 310769 w 409575"/>
                <a:gd name="T3" fmla="*/ 49276 h 197486"/>
                <a:gd name="T4" fmla="*/ 310769 w 409575"/>
                <a:gd name="T5" fmla="*/ 0 h 197486"/>
                <a:gd name="T6" fmla="*/ 409575 w 409575"/>
                <a:gd name="T7" fmla="*/ 98679 h 197486"/>
                <a:gd name="T8" fmla="*/ 310769 w 409575"/>
                <a:gd name="T9" fmla="*/ 197486 h 197486"/>
                <a:gd name="T10" fmla="*/ 310769 w 409575"/>
                <a:gd name="T11" fmla="*/ 148082 h 197486"/>
                <a:gd name="T12" fmla="*/ 0 w 409575"/>
                <a:gd name="T13" fmla="*/ 148082 h 197486"/>
                <a:gd name="T14" fmla="*/ 0 w 409575"/>
                <a:gd name="T15" fmla="*/ 49276 h 197486"/>
                <a:gd name="T16" fmla="*/ 0 w 409575"/>
                <a:gd name="T17" fmla="*/ 0 h 197486"/>
                <a:gd name="T18" fmla="*/ 409575 w 409575"/>
                <a:gd name="T19" fmla="*/ 197486 h 1974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409575" h="197486">
                  <a:moveTo>
                    <a:pt x="0" y="49276"/>
                  </a:moveTo>
                  <a:lnTo>
                    <a:pt x="310769" y="49276"/>
                  </a:lnTo>
                  <a:lnTo>
                    <a:pt x="310769" y="0"/>
                  </a:lnTo>
                  <a:lnTo>
                    <a:pt x="409575" y="98679"/>
                  </a:lnTo>
                  <a:lnTo>
                    <a:pt x="310769" y="197486"/>
                  </a:lnTo>
                  <a:lnTo>
                    <a:pt x="310769" y="148082"/>
                  </a:lnTo>
                  <a:lnTo>
                    <a:pt x="0" y="148082"/>
                  </a:lnTo>
                  <a:lnTo>
                    <a:pt x="0" y="49276"/>
                  </a:lnTo>
                  <a:close/>
                </a:path>
              </a:pathLst>
            </a:custGeom>
            <a:noFill/>
            <a:ln w="12700">
              <a:solidFill>
                <a:srgbClr val="000000"/>
              </a:solidFill>
              <a:miter lim="127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pic>
          <p:nvPicPr>
            <p:cNvPr id="2790" name="Picture 2790">
              <a:extLst>
                <a:ext uri="{FF2B5EF4-FFF2-40B4-BE49-F238E27FC236}">
                  <a16:creationId xmlns:a16="http://schemas.microsoft.com/office/drawing/2014/main" id="{1E4FBD6E-EAAE-D22E-8C53-8D8BE06D2BA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623" y="0"/>
              <a:ext cx="11270" cy="79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693" name="Rectangle 2791">
              <a:extLst>
                <a:ext uri="{FF2B5EF4-FFF2-40B4-BE49-F238E27FC236}">
                  <a16:creationId xmlns:a16="http://schemas.microsoft.com/office/drawing/2014/main" id="{B8D5F1C7-F99B-3A6B-7639-2B801CC24B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488" y="942"/>
              <a:ext cx="4730" cy="20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94" name="Rectangle 27149">
              <a:extLst>
                <a:ext uri="{FF2B5EF4-FFF2-40B4-BE49-F238E27FC236}">
                  <a16:creationId xmlns:a16="http://schemas.microsoft.com/office/drawing/2014/main" id="{E6AED44B-7FE3-D4EA-D4CC-EA9B282F72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49" y="3274"/>
              <a:ext cx="2056" cy="20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95" name="Rectangle 27151">
              <a:extLst>
                <a:ext uri="{FF2B5EF4-FFF2-40B4-BE49-F238E27FC236}">
                  <a16:creationId xmlns:a16="http://schemas.microsoft.com/office/drawing/2014/main" id="{25303230-44F4-B8FF-A841-4AC19A4FFE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602" y="3274"/>
              <a:ext cx="9604" cy="20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96" name="Rectangle 27155">
              <a:extLst>
                <a:ext uri="{FF2B5EF4-FFF2-40B4-BE49-F238E27FC236}">
                  <a16:creationId xmlns:a16="http://schemas.microsoft.com/office/drawing/2014/main" id="{619BD6C0-82CE-DB90-66E8-FC6202D0C1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94" y="5590"/>
              <a:ext cx="1477" cy="20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97" name="Rectangle 27153">
              <a:extLst>
                <a:ext uri="{FF2B5EF4-FFF2-40B4-BE49-F238E27FC236}">
                  <a16:creationId xmlns:a16="http://schemas.microsoft.com/office/drawing/2014/main" id="{C2F97F04-97F5-85A8-D006-665D39FF40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350" y="5590"/>
              <a:ext cx="3643" cy="20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pic>
          <p:nvPicPr>
            <p:cNvPr id="2795" name="Picture 2795">
              <a:extLst>
                <a:ext uri="{FF2B5EF4-FFF2-40B4-BE49-F238E27FC236}">
                  <a16:creationId xmlns:a16="http://schemas.microsoft.com/office/drawing/2014/main" id="{92B924D8-173C-6142-A06F-8864EA03E9D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21" y="7680"/>
              <a:ext cx="22274" cy="793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698" name="Rectangle 2796">
              <a:extLst>
                <a:ext uri="{FF2B5EF4-FFF2-40B4-BE49-F238E27FC236}">
                  <a16:creationId xmlns:a16="http://schemas.microsoft.com/office/drawing/2014/main" id="{76ADC31D-8880-FD92-A105-BFBBF45E45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496" y="8623"/>
              <a:ext cx="4731" cy="20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99" name="Rectangle 27171">
              <a:extLst>
                <a:ext uri="{FF2B5EF4-FFF2-40B4-BE49-F238E27FC236}">
                  <a16:creationId xmlns:a16="http://schemas.microsoft.com/office/drawing/2014/main" id="{3D05E1C9-2105-336B-E15A-423C5DDA22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611" y="10955"/>
              <a:ext cx="9146" cy="20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00" name="Rectangle 27170">
              <a:extLst>
                <a:ext uri="{FF2B5EF4-FFF2-40B4-BE49-F238E27FC236}">
                  <a16:creationId xmlns:a16="http://schemas.microsoft.com/office/drawing/2014/main" id="{F0D9EC45-D351-C22C-3BF1-C5C808FBEF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58" y="10955"/>
              <a:ext cx="2055" cy="20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01" name="Rectangle 27186">
              <a:extLst>
                <a:ext uri="{FF2B5EF4-FFF2-40B4-BE49-F238E27FC236}">
                  <a16:creationId xmlns:a16="http://schemas.microsoft.com/office/drawing/2014/main" id="{DA3E5206-1CC4-B35D-A7F2-B545EF24D2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87" y="13269"/>
              <a:ext cx="1480" cy="20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02" name="Rectangle 27182">
              <a:extLst>
                <a:ext uri="{FF2B5EF4-FFF2-40B4-BE49-F238E27FC236}">
                  <a16:creationId xmlns:a16="http://schemas.microsoft.com/office/drawing/2014/main" id="{28C5E724-2021-BE50-5856-C6D4E3FCCD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344" y="13269"/>
              <a:ext cx="3644" cy="20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pic>
          <p:nvPicPr>
            <p:cNvPr id="2800" name="Picture 2800">
              <a:extLst>
                <a:ext uri="{FF2B5EF4-FFF2-40B4-BE49-F238E27FC236}">
                  <a16:creationId xmlns:a16="http://schemas.microsoft.com/office/drawing/2014/main" id="{10FECF3C-9713-FD4B-8F94-0B20BE581F6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604" y="15361"/>
              <a:ext cx="33307" cy="793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703" name="Rectangle 2801">
              <a:extLst>
                <a:ext uri="{FF2B5EF4-FFF2-40B4-BE49-F238E27FC236}">
                  <a16:creationId xmlns:a16="http://schemas.microsoft.com/office/drawing/2014/main" id="{C8FC1461-CDAC-C3E6-78A5-01A4A1AB9A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085" y="16304"/>
              <a:ext cx="5819" cy="20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04" name="Rectangle 27205">
              <a:extLst>
                <a:ext uri="{FF2B5EF4-FFF2-40B4-BE49-F238E27FC236}">
                  <a16:creationId xmlns:a16="http://schemas.microsoft.com/office/drawing/2014/main" id="{37C5D8E9-21CD-B1D2-34EA-1909ACE8FA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677" y="18638"/>
              <a:ext cx="6717" cy="20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05" name="Rectangle 27207">
              <a:extLst>
                <a:ext uri="{FF2B5EF4-FFF2-40B4-BE49-F238E27FC236}">
                  <a16:creationId xmlns:a16="http://schemas.microsoft.com/office/drawing/2014/main" id="{FB5C1E1F-95DF-B7F1-ED2B-6828D1F66C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728" y="18638"/>
              <a:ext cx="5507" cy="20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06" name="Rectangle 27215">
              <a:extLst>
                <a:ext uri="{FF2B5EF4-FFF2-40B4-BE49-F238E27FC236}">
                  <a16:creationId xmlns:a16="http://schemas.microsoft.com/office/drawing/2014/main" id="{11BEFD90-7078-197C-B36C-9F6B51DF43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344" y="20955"/>
              <a:ext cx="3642" cy="20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07" name="Rectangle 27218">
              <a:extLst>
                <a:ext uri="{FF2B5EF4-FFF2-40B4-BE49-F238E27FC236}">
                  <a16:creationId xmlns:a16="http://schemas.microsoft.com/office/drawing/2014/main" id="{D488030E-3564-57A6-793F-5F1F80D117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87" y="20955"/>
              <a:ext cx="1478" cy="20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pic>
          <p:nvPicPr>
            <p:cNvPr id="2805" name="Picture 2805">
              <a:extLst>
                <a:ext uri="{FF2B5EF4-FFF2-40B4-BE49-F238E27FC236}">
                  <a16:creationId xmlns:a16="http://schemas.microsoft.com/office/drawing/2014/main" id="{8D08F41F-10FE-AD9D-1F21-C0F0A1A01BD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103" y="23042"/>
              <a:ext cx="44310" cy="793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708" name="Rectangle 2806">
              <a:extLst>
                <a:ext uri="{FF2B5EF4-FFF2-40B4-BE49-F238E27FC236}">
                  <a16:creationId xmlns:a16="http://schemas.microsoft.com/office/drawing/2014/main" id="{24683709-A20A-C770-1110-51352D56CA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115" y="23987"/>
              <a:ext cx="5733" cy="20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10" name="Rectangle 27230">
              <a:extLst>
                <a:ext uri="{FF2B5EF4-FFF2-40B4-BE49-F238E27FC236}">
                  <a16:creationId xmlns:a16="http://schemas.microsoft.com/office/drawing/2014/main" id="{5CA37DBD-AA00-6EDB-DFD1-1DE394DDE8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677" y="26319"/>
              <a:ext cx="6717" cy="20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11" name="Rectangle 27232">
              <a:extLst>
                <a:ext uri="{FF2B5EF4-FFF2-40B4-BE49-F238E27FC236}">
                  <a16:creationId xmlns:a16="http://schemas.microsoft.com/office/drawing/2014/main" id="{89302825-026C-0795-A417-B7C48431E0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728" y="26319"/>
              <a:ext cx="5507" cy="20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12" name="Rectangle 27243">
              <a:extLst>
                <a:ext uri="{FF2B5EF4-FFF2-40B4-BE49-F238E27FC236}">
                  <a16:creationId xmlns:a16="http://schemas.microsoft.com/office/drawing/2014/main" id="{F318C1E8-5712-9FE7-6ED4-5E782156F6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344" y="28635"/>
              <a:ext cx="3642" cy="20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13" name="Rectangle 27244">
              <a:extLst>
                <a:ext uri="{FF2B5EF4-FFF2-40B4-BE49-F238E27FC236}">
                  <a16:creationId xmlns:a16="http://schemas.microsoft.com/office/drawing/2014/main" id="{6C3096B4-8E4C-1BA1-8114-8586BF6620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87" y="28635"/>
              <a:ext cx="1478" cy="20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8223401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Drop Off/Collections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59697"/>
            <a:ext cx="8596668" cy="5021856"/>
          </a:xfrm>
        </p:spPr>
        <p:txBody>
          <a:bodyPr>
            <a:normAutofit lnSpcReduction="10000"/>
          </a:bodyPr>
          <a:lstStyle/>
          <a:p>
            <a:r>
              <a:rPr lang="de-DE" sz="2000" b="1" dirty="0"/>
              <a:t>Drop-off arrangements remain the same - No pupils to be in school before 8.45am. </a:t>
            </a:r>
          </a:p>
          <a:p>
            <a:r>
              <a:rPr lang="de-DE" sz="2000" b="1" dirty="0"/>
              <a:t>All pupils should be left off at the main entrance where they will be directed to their </a:t>
            </a:r>
            <a:r>
              <a:rPr lang="en-GB" sz="2000" b="1" dirty="0"/>
              <a:t>classroom</a:t>
            </a:r>
            <a:r>
              <a:rPr lang="de-DE" sz="2000" b="1" dirty="0"/>
              <a:t>. </a:t>
            </a:r>
          </a:p>
          <a:p>
            <a:r>
              <a:rPr lang="de-DE" sz="2000" b="1" dirty="0"/>
              <a:t>Parking is only available for P1 parents or as agreed in other exceptional circumstances.</a:t>
            </a:r>
          </a:p>
          <a:p>
            <a:r>
              <a:rPr lang="de-DE" sz="2000" b="1" dirty="0"/>
              <a:t>Staggered </a:t>
            </a:r>
            <a:r>
              <a:rPr lang="en-GB" sz="2000" b="1" dirty="0"/>
              <a:t>pick-up times.</a:t>
            </a:r>
          </a:p>
          <a:p>
            <a:r>
              <a:rPr lang="en-GB" sz="2000" b="1" dirty="0"/>
              <a:t>Offsite parking is recommended where possible (to avoid congestion). </a:t>
            </a:r>
          </a:p>
          <a:p>
            <a:endParaRPr lang="en-GB" sz="2000" b="1" dirty="0"/>
          </a:p>
          <a:p>
            <a:pPr marL="0" indent="0">
              <a:buNone/>
            </a:pPr>
            <a:r>
              <a:rPr lang="en-GB" sz="2000" b="1" dirty="0">
                <a:solidFill>
                  <a:srgbClr val="FF0000"/>
                </a:solidFill>
              </a:rPr>
              <a:t>Pick-up for P7- 3pm.</a:t>
            </a:r>
          </a:p>
          <a:p>
            <a:pPr marL="0" indent="0">
              <a:buNone/>
            </a:pPr>
            <a:endParaRPr lang="en-GB" sz="2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GB" sz="2000" b="1" dirty="0">
                <a:solidFill>
                  <a:srgbClr val="FF0000"/>
                </a:solidFill>
              </a:rPr>
              <a:t>Please let us know as soon as possible if there are any changes to arrangements (going to be late, different person, bus, etc.)</a:t>
            </a:r>
          </a:p>
          <a:p>
            <a:pPr marL="0" indent="0">
              <a:buNone/>
            </a:pPr>
            <a:endParaRPr lang="de-DE" sz="1200" b="1" dirty="0"/>
          </a:p>
          <a:p>
            <a:pPr marL="0" indent="0">
              <a:buNone/>
            </a:pPr>
            <a:endParaRPr lang="de-DE" sz="1200" b="1" dirty="0"/>
          </a:p>
          <a:p>
            <a:pPr marL="0" indent="0">
              <a:buNone/>
            </a:pPr>
            <a:endParaRPr lang="en-GB" sz="1200" dirty="0"/>
          </a:p>
          <a:p>
            <a:pPr marL="0" indent="0">
              <a:buNone/>
            </a:pPr>
            <a:endParaRPr lang="en-GB" sz="1200" dirty="0"/>
          </a:p>
          <a:p>
            <a:endParaRPr lang="en-GB" sz="12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4267" y="4715691"/>
            <a:ext cx="2142309" cy="2142309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058400" y="286434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b="1" dirty="0">
                <a:latin typeface="Bradley Hand ITC" panose="03070402050302030203" pitchFamily="66" charset="0"/>
              </a:rPr>
              <a:t>Learning to Love,</a:t>
            </a:r>
          </a:p>
          <a:p>
            <a:r>
              <a:rPr lang="en-GB" b="1" dirty="0">
                <a:latin typeface="Bradley Hand ITC" panose="03070402050302030203" pitchFamily="66" charset="0"/>
              </a:rPr>
              <a:t>Loving to Learn </a:t>
            </a:r>
          </a:p>
        </p:txBody>
      </p:sp>
    </p:spTree>
    <p:extLst>
      <p:ext uri="{BB962C8B-B14F-4D97-AF65-F5344CB8AC3E}">
        <p14:creationId xmlns:p14="http://schemas.microsoft.com/office/powerpoint/2010/main" val="4902889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HEALTH AND WELL-BEING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95077"/>
            <a:ext cx="8596668" cy="4664159"/>
          </a:xfrm>
        </p:spPr>
        <p:txBody>
          <a:bodyPr>
            <a:normAutofit/>
          </a:bodyPr>
          <a:lstStyle/>
          <a:p>
            <a:r>
              <a:rPr lang="en-GB" sz="2800" dirty="0" err="1"/>
              <a:t>MyHappyMind</a:t>
            </a:r>
            <a:r>
              <a:rPr lang="en-GB" sz="2800" dirty="0"/>
              <a:t>.</a:t>
            </a:r>
          </a:p>
          <a:p>
            <a:r>
              <a:rPr lang="en-GB" sz="2800" dirty="0"/>
              <a:t>Mood tracker.</a:t>
            </a:r>
          </a:p>
          <a:p>
            <a:r>
              <a:rPr lang="en-GB" sz="2800" dirty="0"/>
              <a:t>Bubble Time </a:t>
            </a:r>
          </a:p>
          <a:p>
            <a:r>
              <a:rPr lang="en-GB" sz="2800" dirty="0"/>
              <a:t>Circle Time</a:t>
            </a:r>
          </a:p>
          <a:p>
            <a:r>
              <a:rPr lang="en-GB" sz="2800" dirty="0"/>
              <a:t>Daily Mile</a:t>
            </a:r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endParaRPr lang="en-GB" sz="2800" dirty="0"/>
          </a:p>
          <a:p>
            <a:pPr marL="0" indent="0" algn="ctr">
              <a:buNone/>
            </a:pPr>
            <a:endParaRPr lang="de-DE" sz="2800" b="1" dirty="0"/>
          </a:p>
          <a:p>
            <a:pPr marL="0" indent="0">
              <a:buNone/>
            </a:pPr>
            <a:endParaRPr lang="de-DE" b="1" dirty="0"/>
          </a:p>
          <a:p>
            <a:pPr marL="0" indent="0">
              <a:buNone/>
            </a:pPr>
            <a:endParaRPr lang="de-DE" b="1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4267" y="4715691"/>
            <a:ext cx="2142309" cy="2142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45844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6CB62E-C690-0FA9-C630-F84FDCF367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IMAGINE IF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7ED739-3790-369D-AFB3-143C73A97A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1399" y="1488613"/>
            <a:ext cx="9288537" cy="3880773"/>
          </a:xfrm>
        </p:spPr>
        <p:txBody>
          <a:bodyPr>
            <a:normAutofit fontScale="92500" lnSpcReduction="10000"/>
          </a:bodyPr>
          <a:lstStyle/>
          <a:p>
            <a:r>
              <a:rPr lang="en-GB" sz="2400" dirty="0"/>
              <a:t>As a school we </a:t>
            </a:r>
            <a:r>
              <a:rPr lang="en-GB" sz="2400"/>
              <a:t>recognise the benefit </a:t>
            </a:r>
            <a:r>
              <a:rPr lang="en-GB" sz="2400" dirty="0"/>
              <a:t>of our weekly counselling sessions and have decided to continue with the service at a cost to the school.</a:t>
            </a:r>
          </a:p>
          <a:p>
            <a:pPr marL="0" indent="0">
              <a:buNone/>
            </a:pPr>
            <a:endParaRPr lang="en-GB" sz="2400" dirty="0"/>
          </a:p>
          <a:p>
            <a:r>
              <a:rPr lang="en-GB" sz="2400" dirty="0"/>
              <a:t>This will consist of two weekly school counselling sessions providing support to two individual pupils each half-term.</a:t>
            </a:r>
          </a:p>
          <a:p>
            <a:pPr marL="0" indent="0">
              <a:buNone/>
            </a:pPr>
            <a:endParaRPr lang="en-GB" sz="2400" dirty="0"/>
          </a:p>
          <a:p>
            <a:r>
              <a:rPr lang="en-GB" sz="2400" dirty="0"/>
              <a:t>If you feel that your child would benefit from these sessions please complete a referral form online </a:t>
            </a:r>
            <a:r>
              <a:rPr lang="en-GB" sz="2400" dirty="0">
                <a:hlinkClick r:id="rId2"/>
              </a:rPr>
              <a:t>https://imagineif.org.uk/primary-schools</a:t>
            </a:r>
            <a:endParaRPr lang="en-GB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6217569-BCCC-1A5E-02CA-83DC6266A2EA}"/>
              </a:ext>
            </a:extLst>
          </p:cNvPr>
          <p:cNvSpPr txBox="1"/>
          <p:nvPr/>
        </p:nvSpPr>
        <p:spPr>
          <a:xfrm>
            <a:off x="9873673" y="255657"/>
            <a:ext cx="168347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>
                <a:latin typeface="Bradley Hand ITC" panose="03070402050302030203" pitchFamily="66" charset="0"/>
              </a:rPr>
              <a:t>Learn to Love,</a:t>
            </a:r>
          </a:p>
          <a:p>
            <a:r>
              <a:rPr lang="en-GB" sz="2000" b="1" dirty="0">
                <a:latin typeface="Bradley Hand ITC" panose="03070402050302030203" pitchFamily="66" charset="0"/>
              </a:rPr>
              <a:t>Love to Learn </a:t>
            </a:r>
          </a:p>
        </p:txBody>
      </p:sp>
    </p:spTree>
    <p:extLst>
      <p:ext uri="{BB962C8B-B14F-4D97-AF65-F5344CB8AC3E}">
        <p14:creationId xmlns:p14="http://schemas.microsoft.com/office/powerpoint/2010/main" val="37203182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HEALTHY EATING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4267" y="4715691"/>
            <a:ext cx="2142309" cy="2142309"/>
          </a:xfrm>
          <a:prstGeom prst="rect">
            <a:avLst/>
          </a:prstGeom>
        </p:spPr>
      </p:pic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B6827B6-4CC1-5464-D405-AFDB73D42C3F}"/>
              </a:ext>
            </a:extLst>
          </p:cNvPr>
          <p:cNvSpPr txBox="1">
            <a:spLocks/>
          </p:cNvSpPr>
          <p:nvPr/>
        </p:nvSpPr>
        <p:spPr>
          <a:xfrm>
            <a:off x="677334" y="1584241"/>
            <a:ext cx="8596668" cy="46641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r>
              <a:rPr lang="en-GB" sz="2400" dirty="0"/>
              <a:t>As a school we promote healthy eating and a balanced diet.  Please note the following –</a:t>
            </a:r>
          </a:p>
          <a:p>
            <a:r>
              <a:rPr lang="en-GB" sz="2400" dirty="0"/>
              <a:t>Nut free zone (please do not send any birthday cakes into school for sharing). We have a number of pupils in our school with serious nut allergies.</a:t>
            </a:r>
          </a:p>
          <a:p>
            <a:r>
              <a:rPr lang="en-GB" sz="2400" dirty="0"/>
              <a:t>Water bottles (</a:t>
            </a:r>
            <a:r>
              <a:rPr lang="en-GB" sz="2400" u="sng" dirty="0"/>
              <a:t>should contain water only</a:t>
            </a:r>
            <a:r>
              <a:rPr lang="en-GB" sz="2400" dirty="0"/>
              <a:t> – advice from dentist).</a:t>
            </a:r>
          </a:p>
          <a:p>
            <a:r>
              <a:rPr lang="en-GB" sz="2400" dirty="0"/>
              <a:t>Items such as crisps, sweets and chocolate should be kept to a minimum as treats (preferably none).</a:t>
            </a:r>
          </a:p>
          <a:p>
            <a:endParaRPr lang="en-GB" sz="2400" dirty="0"/>
          </a:p>
          <a:p>
            <a:pPr marL="0" indent="0">
              <a:buFont typeface="Wingdings 3" charset="2"/>
              <a:buNone/>
            </a:pPr>
            <a:endParaRPr lang="en-GB" sz="2400" dirty="0"/>
          </a:p>
          <a:p>
            <a:pPr marL="0" indent="0" algn="ctr">
              <a:buFont typeface="Wingdings 3" charset="2"/>
              <a:buNone/>
            </a:pPr>
            <a:endParaRPr lang="de-DE" sz="2400" b="1" dirty="0"/>
          </a:p>
          <a:p>
            <a:pPr marL="0" indent="0">
              <a:buFont typeface="Wingdings 3" charset="2"/>
              <a:buNone/>
            </a:pPr>
            <a:endParaRPr lang="de-DE" sz="1600" b="1" dirty="0"/>
          </a:p>
          <a:p>
            <a:pPr marL="0" indent="0">
              <a:buFont typeface="Wingdings 3" charset="2"/>
              <a:buNone/>
            </a:pPr>
            <a:endParaRPr lang="de-DE" sz="1600" b="1" dirty="0"/>
          </a:p>
          <a:p>
            <a:pPr marL="0" indent="0">
              <a:buFont typeface="Wingdings 3" charset="2"/>
              <a:buNone/>
            </a:pPr>
            <a:endParaRPr lang="en-GB" sz="1600" dirty="0"/>
          </a:p>
          <a:p>
            <a:pPr marL="0" indent="0">
              <a:buFont typeface="Wingdings 3" charset="2"/>
              <a:buNone/>
            </a:pPr>
            <a:endParaRPr lang="en-GB" sz="1600" dirty="0"/>
          </a:p>
          <a:p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25314925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KIPS +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dirty="0"/>
              <a:t>KIPS+ is the name of our school Parents’/Teachers’ Association (PTA).</a:t>
            </a:r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r>
              <a:rPr lang="en-GB" sz="2800" dirty="0"/>
              <a:t>If you would like to be involved please phone the school office for further details.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4267" y="4715691"/>
            <a:ext cx="2142309" cy="2142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09444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800" dirty="0"/>
              <a:t>AIMS</a:t>
            </a:r>
            <a:r>
              <a:rPr lang="en-GB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4400" dirty="0"/>
              <a:t>INTRODUCTION</a:t>
            </a:r>
          </a:p>
          <a:p>
            <a:r>
              <a:rPr lang="en-GB" sz="4400" dirty="0"/>
              <a:t>SETTING THE SCENE</a:t>
            </a:r>
          </a:p>
          <a:p>
            <a:r>
              <a:rPr lang="en-GB" sz="4400" dirty="0"/>
              <a:t>AGENDA FOR THE YEAR</a:t>
            </a:r>
          </a:p>
          <a:p>
            <a:r>
              <a:rPr lang="en-GB" sz="4400" dirty="0"/>
              <a:t>FORGING LINKS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4267" y="4715691"/>
            <a:ext cx="2142309" cy="2142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25740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Withdrawal Support Information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87515"/>
            <a:ext cx="8596668" cy="388077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 sz="2800" dirty="0"/>
              <a:t>Maths and Literacy Support.</a:t>
            </a:r>
            <a:endParaRPr lang="en-US" dirty="0"/>
          </a:p>
          <a:p>
            <a:pPr marL="0" indent="0">
              <a:buNone/>
            </a:pPr>
            <a:r>
              <a:rPr lang="en-GB" sz="2800" dirty="0"/>
              <a:t>Parents will be informed of support and a letter will be sent home. 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4267" y="4715691"/>
            <a:ext cx="2142309" cy="2142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8229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CLASS INFORMATION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331089"/>
            <a:ext cx="8596668" cy="4899894"/>
          </a:xfrm>
        </p:spPr>
        <p:txBody>
          <a:bodyPr>
            <a:normAutofit/>
          </a:bodyPr>
          <a:lstStyle/>
          <a:p>
            <a:r>
              <a:rPr lang="en-GB" sz="2400" dirty="0">
                <a:solidFill>
                  <a:schemeClr val="tx1"/>
                </a:solidFill>
              </a:rPr>
              <a:t>Mrs McDermott </a:t>
            </a:r>
            <a:r>
              <a:rPr lang="en-GB" sz="2400" dirty="0"/>
              <a:t>and 3 classroom assistants.</a:t>
            </a:r>
          </a:p>
          <a:p>
            <a:r>
              <a:rPr lang="en-GB" sz="2400" dirty="0"/>
              <a:t>29 children in P7. Due to GDPR we cannot send home class lists.</a:t>
            </a:r>
          </a:p>
          <a:p>
            <a:r>
              <a:rPr lang="en-GB" sz="2400" dirty="0"/>
              <a:t>Pupils may arrive from 8.45. </a:t>
            </a:r>
            <a:r>
              <a:rPr lang="en-GB" sz="2400" dirty="0">
                <a:solidFill>
                  <a:schemeClr val="tx1"/>
                </a:solidFill>
              </a:rPr>
              <a:t>P7 School </a:t>
            </a:r>
            <a:r>
              <a:rPr lang="en-GB" sz="2400" dirty="0"/>
              <a:t>day starts at 9am and ends at 3pm.</a:t>
            </a:r>
          </a:p>
          <a:p>
            <a:r>
              <a:rPr lang="en-GB" sz="2400" dirty="0">
                <a:solidFill>
                  <a:schemeClr val="tx1"/>
                </a:solidFill>
              </a:rPr>
              <a:t>P7 parents </a:t>
            </a:r>
            <a:r>
              <a:rPr lang="en-GB" sz="2400" dirty="0"/>
              <a:t>collect children from front entrance. </a:t>
            </a:r>
          </a:p>
          <a:p>
            <a:r>
              <a:rPr lang="en-GB" sz="2400" dirty="0"/>
              <a:t>Assembly-we celebrate achievements. Pupils may bring in medals/certificates from outside events.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4267" y="4715691"/>
            <a:ext cx="2142309" cy="2142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74397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SCHOOL EQUIPMENT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07297"/>
            <a:ext cx="10399969" cy="484110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000" b="1" dirty="0"/>
              <a:t>Bringing resources to school:</a:t>
            </a:r>
          </a:p>
          <a:p>
            <a:pPr marL="0" indent="0">
              <a:buNone/>
            </a:pPr>
            <a:endParaRPr lang="en-GB" sz="2000" b="1" dirty="0"/>
          </a:p>
          <a:p>
            <a:pPr marL="0" indent="0">
              <a:buNone/>
            </a:pPr>
            <a:r>
              <a:rPr lang="en-GB" sz="2000" b="1" u="sng" dirty="0"/>
              <a:t>On a daily basis your child should bring:</a:t>
            </a:r>
          </a:p>
          <a:p>
            <a:pPr marL="0" indent="0">
              <a:buNone/>
            </a:pPr>
            <a:endParaRPr lang="en-GB" sz="2000" b="1" u="sng" dirty="0"/>
          </a:p>
          <a:p>
            <a:r>
              <a:rPr lang="en-GB" sz="2000" b="1" dirty="0"/>
              <a:t>Packed lunch (if applicable)</a:t>
            </a:r>
          </a:p>
          <a:p>
            <a:r>
              <a:rPr lang="en-GB" sz="2000" b="1" dirty="0"/>
              <a:t>Snack (P4-7)</a:t>
            </a:r>
          </a:p>
          <a:p>
            <a:r>
              <a:rPr lang="en-GB" sz="2000" b="1" dirty="0"/>
              <a:t>Filled water bottle (water only)</a:t>
            </a:r>
          </a:p>
          <a:p>
            <a:r>
              <a:rPr lang="en-GB" sz="2000" b="1" dirty="0"/>
              <a:t>A coat</a:t>
            </a:r>
          </a:p>
          <a:p>
            <a:r>
              <a:rPr lang="en-GB" sz="2000" b="1" dirty="0">
                <a:solidFill>
                  <a:schemeClr val="tx1"/>
                </a:solidFill>
              </a:rPr>
              <a:t>Over the ear headphones- send in, when you’re able to, labelled headphones.                 These will stay in school for individual iPad use.</a:t>
            </a:r>
          </a:p>
          <a:p>
            <a:r>
              <a:rPr lang="en-GB" sz="2000" b="1" dirty="0">
                <a:solidFill>
                  <a:schemeClr val="tx1"/>
                </a:solidFill>
              </a:rPr>
              <a:t>Toys/fidgets should not be sent in to school (unless approved through </a:t>
            </a:r>
          </a:p>
          <a:p>
            <a:pPr marL="0" indent="0">
              <a:buNone/>
            </a:pPr>
            <a:r>
              <a:rPr lang="en-GB" sz="2000" b="1" dirty="0">
                <a:solidFill>
                  <a:schemeClr val="tx1"/>
                </a:solidFill>
              </a:rPr>
              <a:t>consultation with school).  School can provide these as necessary.</a:t>
            </a:r>
          </a:p>
          <a:p>
            <a:pPr marL="0" indent="0">
              <a:buNone/>
            </a:pPr>
            <a:r>
              <a:rPr lang="en-GB" sz="1400" b="1" dirty="0">
                <a:solidFill>
                  <a:srgbClr val="FF0000"/>
                </a:solidFill>
              </a:rPr>
              <a:t>Please make sure where possible items are labelled clearly with your child’s name. </a:t>
            </a:r>
          </a:p>
          <a:p>
            <a:pPr marL="0" indent="0">
              <a:buNone/>
            </a:pPr>
            <a:endParaRPr lang="de-DE" sz="1400" b="1" dirty="0"/>
          </a:p>
          <a:p>
            <a:pPr marL="0" indent="0">
              <a:buNone/>
            </a:pPr>
            <a:endParaRPr lang="de-DE" sz="1050" b="1" dirty="0"/>
          </a:p>
          <a:p>
            <a:pPr marL="0" indent="0">
              <a:buNone/>
            </a:pPr>
            <a:endParaRPr lang="de-DE" sz="1050" b="1" dirty="0"/>
          </a:p>
          <a:p>
            <a:pPr marL="0" indent="0">
              <a:buNone/>
            </a:pPr>
            <a:endParaRPr lang="en-GB" sz="1050" dirty="0"/>
          </a:p>
          <a:p>
            <a:endParaRPr lang="en-GB" sz="105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1857" y="4907077"/>
            <a:ext cx="2142309" cy="2142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06399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LANGUAGE AND LITERACY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833" y="1371600"/>
            <a:ext cx="9941441" cy="5361214"/>
          </a:xfrm>
        </p:spPr>
        <p:txBody>
          <a:bodyPr>
            <a:normAutofit/>
          </a:bodyPr>
          <a:lstStyle/>
          <a:p>
            <a:r>
              <a:rPr lang="en-GB" sz="1800" b="1" dirty="0"/>
              <a:t>Writing</a:t>
            </a:r>
            <a:r>
              <a:rPr lang="en-GB" sz="1800" dirty="0"/>
              <a:t>: Each half term has a specific focus when it comes to writing. This term will focus on narrative writing. </a:t>
            </a:r>
          </a:p>
          <a:p>
            <a:r>
              <a:rPr lang="en-GB" sz="1800" b="1" dirty="0"/>
              <a:t>Reading</a:t>
            </a:r>
            <a:r>
              <a:rPr lang="en-GB" sz="1800" dirty="0"/>
              <a:t>: Pupils will experience a variety of reading opportunities throughout the year.</a:t>
            </a:r>
          </a:p>
          <a:p>
            <a:r>
              <a:rPr lang="en-GB" sz="1800" b="1" dirty="0"/>
              <a:t>Independent- </a:t>
            </a:r>
            <a:r>
              <a:rPr lang="en-GB" sz="1800" dirty="0"/>
              <a:t>Accelerated Reader (highly beneficial and does provide improvements). Rewards and incentives.</a:t>
            </a:r>
          </a:p>
          <a:p>
            <a:pPr marL="0" indent="0">
              <a:buNone/>
            </a:pPr>
            <a:r>
              <a:rPr lang="en-GB" sz="1800" dirty="0"/>
              <a:t>Accelerated Reader half-termly targets are set that are individualised and should be achievable for all pupils.</a:t>
            </a:r>
          </a:p>
          <a:p>
            <a:pPr marL="0" indent="0">
              <a:buNone/>
            </a:pPr>
            <a:r>
              <a:rPr lang="en-GB" sz="1800" b="1" dirty="0"/>
              <a:t>Guided-</a:t>
            </a:r>
            <a:r>
              <a:rPr lang="en-GB" sz="1800" dirty="0"/>
              <a:t> Reading within groups in the class. Some will have one to one with a classroom assistant too.</a:t>
            </a:r>
          </a:p>
          <a:p>
            <a:pPr marL="0" indent="0">
              <a:buNone/>
            </a:pPr>
            <a:r>
              <a:rPr lang="en-GB" sz="1800" b="1" dirty="0"/>
              <a:t>Shared- </a:t>
            </a:r>
            <a:r>
              <a:rPr lang="en-GB" sz="1800" dirty="0"/>
              <a:t>Class novels and specific texts.</a:t>
            </a:r>
          </a:p>
          <a:p>
            <a:pPr marL="0" indent="0">
              <a:buNone/>
            </a:pPr>
            <a:r>
              <a:rPr lang="en-GB" sz="1800" b="1" dirty="0"/>
              <a:t>Drama- </a:t>
            </a:r>
            <a:r>
              <a:rPr lang="en-GB" sz="1800" dirty="0"/>
              <a:t>Activities to encourage reading with expression and within the role of a character.</a:t>
            </a:r>
            <a:endParaRPr lang="en-GB" sz="1800" b="1" dirty="0"/>
          </a:p>
          <a:p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4267" y="4715691"/>
            <a:ext cx="2142309" cy="2142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450979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USING MATHS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871" y="1437521"/>
            <a:ext cx="9748574" cy="5337351"/>
          </a:xfrm>
        </p:spPr>
        <p:txBody>
          <a:bodyPr>
            <a:noAutofit/>
          </a:bodyPr>
          <a:lstStyle/>
          <a:p>
            <a:r>
              <a:rPr lang="en-GB" sz="2000" dirty="0"/>
              <a:t>Start of the year will feature revision of some of the topics covered in P6 before progressing on.</a:t>
            </a:r>
          </a:p>
          <a:p>
            <a:pPr marL="0" indent="0">
              <a:buNone/>
            </a:pPr>
            <a:endParaRPr lang="en-GB" sz="2000" dirty="0"/>
          </a:p>
          <a:p>
            <a:r>
              <a:rPr lang="en-GB" sz="2000" dirty="0"/>
              <a:t>Revising knowledge in some fundamental skills (4 processes, times tables, place value, mental maths, problem-solving, measure, fractions etc.).</a:t>
            </a:r>
          </a:p>
          <a:p>
            <a:pPr marL="0" indent="0">
              <a:buNone/>
            </a:pPr>
            <a:endParaRPr lang="en-GB" sz="2000" dirty="0"/>
          </a:p>
          <a:p>
            <a:r>
              <a:rPr lang="en-GB" sz="2000" dirty="0"/>
              <a:t>Times table knowledge is really important for your child as they progress through the rest of their time in primary school as it underpins a lot of the work they will complete. Plenty of reinforcement is beneficial. Apps could be used at home </a:t>
            </a:r>
            <a:r>
              <a:rPr lang="en-GB" sz="2000" dirty="0" err="1"/>
              <a:t>e.g</a:t>
            </a:r>
            <a:r>
              <a:rPr lang="en-GB" sz="2000" dirty="0"/>
              <a:t> Hit The Button</a:t>
            </a:r>
          </a:p>
          <a:p>
            <a:endParaRPr lang="en-GB" sz="2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4267" y="4715691"/>
            <a:ext cx="2142309" cy="2142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261570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TOPICS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073349"/>
            <a:ext cx="8596668" cy="3194929"/>
          </a:xfrm>
        </p:spPr>
        <p:txBody>
          <a:bodyPr/>
          <a:lstStyle/>
          <a:p>
            <a:r>
              <a:rPr lang="en-GB" sz="2800" dirty="0"/>
              <a:t>In The News</a:t>
            </a:r>
          </a:p>
          <a:p>
            <a:r>
              <a:rPr lang="en-GB" sz="2800" dirty="0"/>
              <a:t>Bridges</a:t>
            </a:r>
          </a:p>
          <a:p>
            <a:r>
              <a:rPr lang="en-GB" sz="2800" dirty="0"/>
              <a:t>Titanic</a:t>
            </a:r>
          </a:p>
          <a:p>
            <a:r>
              <a:rPr lang="en-GB" sz="2800" dirty="0"/>
              <a:t>Thinking Through The Past</a:t>
            </a:r>
          </a:p>
          <a:p>
            <a:r>
              <a:rPr lang="en-GB" sz="2800" dirty="0"/>
              <a:t>Transitions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4267" y="4715691"/>
            <a:ext cx="2142309" cy="2142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382752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ASSESSMENT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/>
              <a:t>PTE/PTM STANDARDISED TESTS (every May)</a:t>
            </a:r>
          </a:p>
          <a:p>
            <a:r>
              <a:rPr lang="en-GB" sz="2800" dirty="0"/>
              <a:t>CLASS ASSESSMENTS- Weekly Friday tests</a:t>
            </a:r>
          </a:p>
          <a:p>
            <a:r>
              <a:rPr lang="en-GB" sz="2800" dirty="0"/>
              <a:t>Comments in books</a:t>
            </a:r>
          </a:p>
          <a:p>
            <a:r>
              <a:rPr lang="en-GB" sz="2800" dirty="0"/>
              <a:t>AR STAR TESTS &amp; Freckle STAR TESTS(every 9 school weeks </a:t>
            </a:r>
            <a:r>
              <a:rPr lang="en-GB" sz="2800" dirty="0" err="1"/>
              <a:t>approx</a:t>
            </a:r>
            <a:r>
              <a:rPr lang="en-GB" sz="2800" dirty="0"/>
              <a:t>)</a:t>
            </a:r>
          </a:p>
          <a:p>
            <a:r>
              <a:rPr lang="en-GB" sz="2800" dirty="0"/>
              <a:t>Books will be sent home to parents (half-termly) to be signed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4267" y="4715691"/>
            <a:ext cx="2142309" cy="2142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961619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Rewards and Sanctions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23686"/>
            <a:ext cx="8596668" cy="5173883"/>
          </a:xfrm>
        </p:spPr>
        <p:txBody>
          <a:bodyPr>
            <a:normAutofit/>
          </a:bodyPr>
          <a:lstStyle/>
          <a:p>
            <a:r>
              <a:rPr lang="en-GB" sz="2400" dirty="0"/>
              <a:t>Class rewards:</a:t>
            </a:r>
          </a:p>
          <a:p>
            <a:pPr marL="0" indent="0">
              <a:buNone/>
            </a:pPr>
            <a:r>
              <a:rPr lang="en-GB" sz="2400" dirty="0"/>
              <a:t>-Accelerated Reader- personalised targets and millionaire reader badge.</a:t>
            </a:r>
          </a:p>
          <a:p>
            <a:pPr marL="0" indent="0">
              <a:buNone/>
            </a:pPr>
            <a:r>
              <a:rPr lang="en-GB" sz="2400" dirty="0"/>
              <a:t>-Merits- individual with rewards for 10, 20, 40 and 60 merits </a:t>
            </a:r>
          </a:p>
          <a:p>
            <a:pPr marL="0" indent="0">
              <a:buNone/>
            </a:pPr>
            <a:r>
              <a:rPr lang="en-GB" sz="2400" dirty="0"/>
              <a:t>-Pupil of the week- awarded in assembly</a:t>
            </a:r>
          </a:p>
          <a:p>
            <a:r>
              <a:rPr lang="en-GB" sz="2400" dirty="0">
                <a:solidFill>
                  <a:schemeClr val="tx1"/>
                </a:solidFill>
              </a:rPr>
              <a:t>Pupil Code of Conduct-displayed in classes and created by Student Council.</a:t>
            </a:r>
          </a:p>
          <a:p>
            <a:r>
              <a:rPr lang="en-GB" sz="2400" dirty="0">
                <a:solidFill>
                  <a:schemeClr val="tx1"/>
                </a:solidFill>
              </a:rPr>
              <a:t>Class Charter created with class in first week by using UN Convention on the Rights of a Child.</a:t>
            </a:r>
          </a:p>
          <a:p>
            <a:endParaRPr lang="en-GB" sz="2400" dirty="0">
              <a:solidFill>
                <a:srgbClr val="FF0000"/>
              </a:solidFill>
            </a:endParaRPr>
          </a:p>
          <a:p>
            <a:pPr>
              <a:buFontTx/>
              <a:buChar char="-"/>
            </a:pPr>
            <a:endParaRPr lang="en-GB" sz="2400" dirty="0">
              <a:solidFill>
                <a:srgbClr val="FF0000"/>
              </a:solidFill>
            </a:endParaRPr>
          </a:p>
          <a:p>
            <a:pPr>
              <a:buFontTx/>
              <a:buChar char="-"/>
            </a:pPr>
            <a:endParaRPr lang="en-GB" sz="2400" dirty="0"/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4267" y="4715691"/>
            <a:ext cx="2142309" cy="2142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807128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59697"/>
            <a:ext cx="10399969" cy="3880773"/>
          </a:xfrm>
        </p:spPr>
        <p:txBody>
          <a:bodyPr/>
          <a:lstStyle/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4267" y="4715691"/>
            <a:ext cx="2142309" cy="2142309"/>
          </a:xfrm>
          <a:prstGeom prst="rect">
            <a:avLst/>
          </a:prstGeom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198362" y="1129711"/>
            <a:ext cx="10622037" cy="551601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sz="2800" b="1" dirty="0"/>
          </a:p>
          <a:p>
            <a:pPr marL="0" indent="0">
              <a:buNone/>
            </a:pPr>
            <a:r>
              <a:rPr lang="en-GB" sz="2200" b="1" dirty="0"/>
              <a:t>As a result of an increase in the percentage of children meeting their AR targets we now have a higher percentage of children reading a year or more ahead of their actual age and a significant decrease in the percentage of children reading behind their actual age.</a:t>
            </a:r>
          </a:p>
          <a:p>
            <a:pPr marL="0" indent="0">
              <a:buNone/>
            </a:pPr>
            <a:endParaRPr lang="en-GB" sz="2000" b="1" dirty="0"/>
          </a:p>
          <a:p>
            <a:pPr marL="0" indent="0">
              <a:buNone/>
            </a:pPr>
            <a:r>
              <a:rPr lang="en-GB" sz="2000" b="1" dirty="0"/>
              <a:t>Example of the impact regularly meeting your AR target has throughout a year:</a:t>
            </a:r>
          </a:p>
          <a:p>
            <a:pPr marL="0" indent="0">
              <a:buNone/>
            </a:pPr>
            <a:endParaRPr lang="en-GB" sz="2000" b="1" dirty="0"/>
          </a:p>
          <a:p>
            <a:pPr marL="0" indent="0">
              <a:buNone/>
            </a:pPr>
            <a:endParaRPr lang="en-GB" sz="2000" b="1" dirty="0"/>
          </a:p>
          <a:p>
            <a:pPr marL="0" indent="0">
              <a:buNone/>
            </a:pPr>
            <a:endParaRPr lang="en-GB" sz="2000" b="1" dirty="0"/>
          </a:p>
          <a:p>
            <a:pPr marL="0" indent="0">
              <a:buNone/>
            </a:pPr>
            <a:endParaRPr lang="en-GB" sz="2000" b="1" dirty="0"/>
          </a:p>
          <a:p>
            <a:pPr marL="0" indent="0">
              <a:buNone/>
            </a:pPr>
            <a:endParaRPr lang="en-GB" sz="2000" b="1" dirty="0"/>
          </a:p>
          <a:p>
            <a:pPr marL="0" indent="0">
              <a:buNone/>
            </a:pPr>
            <a:r>
              <a:rPr lang="en-GB" b="1" dirty="0"/>
              <a:t>Pupil A met all 5 reading targets with significant improvements in their reading while Pupils B didn’t meet their reading targets. The difference between the two pupils reduced from 2 years and 4 months to 2 months in one academic year. </a:t>
            </a:r>
          </a:p>
          <a:p>
            <a:endParaRPr lang="en-GB" dirty="0"/>
          </a:p>
          <a:p>
            <a:pPr marL="0" indent="0">
              <a:buFont typeface="Wingdings 3" charset="2"/>
              <a:buNone/>
            </a:pPr>
            <a:endParaRPr lang="en-GB" dirty="0"/>
          </a:p>
          <a:p>
            <a:endParaRPr lang="en-GB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7BF53F63-7CF6-FD24-B121-2BABEDC6A16A}"/>
              </a:ext>
            </a:extLst>
          </p:cNvPr>
          <p:cNvGraphicFramePr>
            <a:graphicFrameLocks noGrp="1"/>
          </p:cNvGraphicFramePr>
          <p:nvPr/>
        </p:nvGraphicFramePr>
        <p:xfrm>
          <a:off x="272384" y="4075611"/>
          <a:ext cx="10055982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5997">
                  <a:extLst>
                    <a:ext uri="{9D8B030D-6E8A-4147-A177-3AD203B41FA5}">
                      <a16:colId xmlns:a16="http://schemas.microsoft.com/office/drawing/2014/main" val="2484350845"/>
                    </a:ext>
                  </a:extLst>
                </a:gridCol>
                <a:gridCol w="1675997">
                  <a:extLst>
                    <a:ext uri="{9D8B030D-6E8A-4147-A177-3AD203B41FA5}">
                      <a16:colId xmlns:a16="http://schemas.microsoft.com/office/drawing/2014/main" val="3047384617"/>
                    </a:ext>
                  </a:extLst>
                </a:gridCol>
                <a:gridCol w="1675997">
                  <a:extLst>
                    <a:ext uri="{9D8B030D-6E8A-4147-A177-3AD203B41FA5}">
                      <a16:colId xmlns:a16="http://schemas.microsoft.com/office/drawing/2014/main" val="1097246992"/>
                    </a:ext>
                  </a:extLst>
                </a:gridCol>
                <a:gridCol w="1675997">
                  <a:extLst>
                    <a:ext uri="{9D8B030D-6E8A-4147-A177-3AD203B41FA5}">
                      <a16:colId xmlns:a16="http://schemas.microsoft.com/office/drawing/2014/main" val="2940138547"/>
                    </a:ext>
                  </a:extLst>
                </a:gridCol>
                <a:gridCol w="1675997">
                  <a:extLst>
                    <a:ext uri="{9D8B030D-6E8A-4147-A177-3AD203B41FA5}">
                      <a16:colId xmlns:a16="http://schemas.microsoft.com/office/drawing/2014/main" val="1993888518"/>
                    </a:ext>
                  </a:extLst>
                </a:gridCol>
                <a:gridCol w="1675997">
                  <a:extLst>
                    <a:ext uri="{9D8B030D-6E8A-4147-A177-3AD203B41FA5}">
                      <a16:colId xmlns:a16="http://schemas.microsoft.com/office/drawing/2014/main" val="1966432357"/>
                    </a:ext>
                  </a:extLst>
                </a:gridCol>
              </a:tblGrid>
              <a:tr h="545246"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Pupil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6 years 8 months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7 years 7 months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8 years 1 month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8 years 3 months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9 years 2 months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494321"/>
                  </a:ext>
                </a:extLst>
              </a:tr>
              <a:tr h="545246"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Pupil 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9 years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9 years 2 months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9 years 7 months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9 years 5 months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9 years 4 months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8982688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EF99398B-AA69-375D-8CA1-5F96B4EC93B2}"/>
              </a:ext>
            </a:extLst>
          </p:cNvPr>
          <p:cNvSpPr txBox="1"/>
          <p:nvPr/>
        </p:nvSpPr>
        <p:spPr>
          <a:xfrm>
            <a:off x="9873673" y="255657"/>
            <a:ext cx="168347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>
                <a:latin typeface="Bradley Hand ITC" panose="03070402050302030203" pitchFamily="66" charset="0"/>
              </a:rPr>
              <a:t>Learn to Love,</a:t>
            </a:r>
          </a:p>
          <a:p>
            <a:r>
              <a:rPr lang="en-GB" sz="2000" b="1" dirty="0">
                <a:latin typeface="Bradley Hand ITC" panose="03070402050302030203" pitchFamily="66" charset="0"/>
              </a:rPr>
              <a:t>Love to Learn </a:t>
            </a:r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BCA91758-4B10-6B71-F0A5-05DDF21C1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SDP Focus 2023-24</a:t>
            </a:r>
          </a:p>
        </p:txBody>
      </p:sp>
    </p:spTree>
    <p:extLst>
      <p:ext uri="{BB962C8B-B14F-4D97-AF65-F5344CB8AC3E}">
        <p14:creationId xmlns:p14="http://schemas.microsoft.com/office/powerpoint/2010/main" val="415686994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797F40-F408-949E-B623-4370599628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SDP Focus 2025/26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B9676C-80A7-FD8C-D57F-A109F5CC51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14275"/>
            <a:ext cx="8596668" cy="3880773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n-GB" sz="2400" dirty="0"/>
              <a:t>One area of our School Development Plan for this year will be focusing on Well Being.  Part of this will be introducing our word for the year -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n-GB" sz="4000" dirty="0"/>
              <a:t>POSITIVITY (bookmark)</a:t>
            </a:r>
          </a:p>
        </p:txBody>
      </p:sp>
    </p:spTree>
    <p:extLst>
      <p:ext uri="{BB962C8B-B14F-4D97-AF65-F5344CB8AC3E}">
        <p14:creationId xmlns:p14="http://schemas.microsoft.com/office/powerpoint/2010/main" val="16434194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800" dirty="0"/>
              <a:t>School Vision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dirty="0"/>
              <a:t>At Kircubbin Integrated Primary School we firmly believe that </a:t>
            </a:r>
            <a:r>
              <a:rPr lang="en-GB" sz="2800" i="1" dirty="0"/>
              <a:t>we all need to love and be loved.  </a:t>
            </a:r>
            <a:r>
              <a:rPr lang="en-GB" sz="2800" dirty="0"/>
              <a:t>Through core integrated principles of </a:t>
            </a:r>
            <a:r>
              <a:rPr lang="en-GB" sz="2800" i="1" dirty="0"/>
              <a:t>equality, faith and values, parental involvement and social responsibility</a:t>
            </a:r>
            <a:r>
              <a:rPr lang="en-GB" sz="2800" dirty="0"/>
              <a:t> we aim to ensure all within our school community are </a:t>
            </a:r>
            <a:r>
              <a:rPr lang="en-GB" sz="2800" b="1" i="1" dirty="0"/>
              <a:t>valued, respected and loved</a:t>
            </a:r>
            <a:r>
              <a:rPr lang="en-GB" sz="2800" dirty="0"/>
              <a:t>.  In learning to love, our children can love to learn and </a:t>
            </a:r>
            <a:r>
              <a:rPr lang="en-GB" sz="2800" i="1" dirty="0"/>
              <a:t>achieve their full potential</a:t>
            </a:r>
            <a:r>
              <a:rPr lang="en-GB" sz="2800" dirty="0"/>
              <a:t>. </a:t>
            </a:r>
          </a:p>
          <a:p>
            <a:pPr marL="0" indent="0">
              <a:buNone/>
            </a:pPr>
            <a:endParaRPr lang="en-GB" sz="4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4267" y="4715691"/>
            <a:ext cx="2142309" cy="214230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873673" y="255657"/>
            <a:ext cx="168347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>
                <a:latin typeface="Bradley Hand ITC" panose="03070402050302030203" pitchFamily="66" charset="0"/>
              </a:rPr>
              <a:t>Learn to Love,</a:t>
            </a:r>
          </a:p>
          <a:p>
            <a:r>
              <a:rPr lang="en-GB" sz="2000" b="1" dirty="0">
                <a:latin typeface="Bradley Hand ITC" panose="03070402050302030203" pitchFamily="66" charset="0"/>
              </a:rPr>
              <a:t>Love to Learn </a:t>
            </a:r>
          </a:p>
        </p:txBody>
      </p:sp>
    </p:spTree>
    <p:extLst>
      <p:ext uri="{BB962C8B-B14F-4D97-AF65-F5344CB8AC3E}">
        <p14:creationId xmlns:p14="http://schemas.microsoft.com/office/powerpoint/2010/main" val="238176434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Homework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4267" y="4715691"/>
            <a:ext cx="2142309" cy="2142309"/>
          </a:xfrm>
          <a:prstGeom prst="rect">
            <a:avLst/>
          </a:prstGeom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829734" y="1712097"/>
            <a:ext cx="10399969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2800" b="1" dirty="0"/>
          </a:p>
          <a:p>
            <a:r>
              <a:rPr lang="en-GB" sz="2800" dirty="0"/>
              <a:t>Starting from </a:t>
            </a:r>
            <a:r>
              <a:rPr lang="en-GB" sz="2800" dirty="0">
                <a:solidFill>
                  <a:schemeClr val="tx1"/>
                </a:solidFill>
              </a:rPr>
              <a:t>Monday 8th September </a:t>
            </a:r>
            <a:r>
              <a:rPr lang="en-GB" sz="2800" dirty="0"/>
              <a:t>(Reading this week)</a:t>
            </a:r>
          </a:p>
          <a:p>
            <a:r>
              <a:rPr lang="en-GB" sz="2800" dirty="0"/>
              <a:t>Monday- Literacy/Numeracy/Reading/Spellings/Number facts.</a:t>
            </a:r>
          </a:p>
          <a:p>
            <a:r>
              <a:rPr lang="en-GB" sz="2800" dirty="0"/>
              <a:t>Homework collected in on a Thursday. Encourage pupils to take pride in all their work, including homework. </a:t>
            </a:r>
          </a:p>
          <a:p>
            <a:r>
              <a:rPr lang="en-GB" sz="2800" dirty="0"/>
              <a:t>Please sign homework when it is completed.</a:t>
            </a:r>
          </a:p>
          <a:p>
            <a:pPr marL="0" indent="0">
              <a:buFont typeface="Wingdings 3" charset="2"/>
              <a:buNone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5116985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09CD5699-2983-9FCD-669F-02DBCD1E49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GB" dirty="0"/>
              <a:t>Homework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3F4C323A-7A3A-5319-1780-92863C376F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348" y="1355271"/>
            <a:ext cx="8596668" cy="484632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sz="2800" b="1" u="sng" dirty="0"/>
              <a:t>Transfer group</a:t>
            </a:r>
          </a:p>
          <a:p>
            <a:r>
              <a:rPr lang="en-GB" sz="2800" dirty="0"/>
              <a:t>Week beginning 8</a:t>
            </a:r>
            <a:r>
              <a:rPr lang="en-GB" sz="2800" baseline="30000" dirty="0"/>
              <a:t>th</a:t>
            </a:r>
            <a:r>
              <a:rPr lang="en-GB" sz="2800" dirty="0"/>
              <a:t> September- 1 test at home per week- may be split over two or three nights. Answers provided. Brought back marked and signed on Friday.</a:t>
            </a:r>
          </a:p>
          <a:p>
            <a:r>
              <a:rPr lang="en-GB" sz="2800" dirty="0"/>
              <a:t> If after marking and completing corrections, they still have any questions that they find difficult they should ask for those questions to be covered on a Friday.</a:t>
            </a:r>
          </a:p>
          <a:p>
            <a:r>
              <a:rPr lang="en-GB" sz="2800" dirty="0"/>
              <a:t>Maths revision cards given out </a:t>
            </a:r>
            <a:r>
              <a:rPr lang="en-GB" sz="2800"/>
              <a:t>in P6, please </a:t>
            </a:r>
            <a:r>
              <a:rPr lang="en-GB" sz="2800" dirty="0"/>
              <a:t>quiz your child on these </a:t>
            </a:r>
            <a:r>
              <a:rPr lang="en-GB" sz="2800" dirty="0" err="1"/>
              <a:t>e.g</a:t>
            </a:r>
            <a:r>
              <a:rPr lang="en-GB" sz="2800" dirty="0"/>
              <a:t> how many vertices does a cube have?</a:t>
            </a:r>
            <a:endParaRPr lang="en-GB" sz="2800" b="1" dirty="0"/>
          </a:p>
          <a:p>
            <a:endParaRPr lang="en-GB" sz="2800" b="1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309173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28FD495D-B1AF-C350-8156-AAF542274E17}"/>
              </a:ext>
            </a:extLst>
          </p:cNvPr>
          <p:cNvSpPr txBox="1">
            <a:spLocks/>
          </p:cNvSpPr>
          <p:nvPr/>
        </p:nvSpPr>
        <p:spPr>
          <a:xfrm>
            <a:off x="829734" y="7620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GB" dirty="0"/>
              <a:t>TRANSFER DATES 2025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DE4B46A-7F87-D3E7-177A-2911CC106F07}"/>
              </a:ext>
            </a:extLst>
          </p:cNvPr>
          <p:cNvSpPr txBox="1">
            <a:spLocks/>
          </p:cNvSpPr>
          <p:nvPr/>
        </p:nvSpPr>
        <p:spPr>
          <a:xfrm>
            <a:off x="829734" y="1422400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sz="2800" b="1" dirty="0"/>
          </a:p>
          <a:p>
            <a:r>
              <a:rPr lang="en-GB" sz="2800" b="1" dirty="0"/>
              <a:t>SEAG- </a:t>
            </a:r>
          </a:p>
          <a:p>
            <a:r>
              <a:rPr lang="en-GB" sz="2800" b="1" dirty="0"/>
              <a:t>Registration closes 19</a:t>
            </a:r>
            <a:r>
              <a:rPr lang="en-GB" sz="2800" b="1" baseline="30000" dirty="0"/>
              <a:t>th</a:t>
            </a:r>
            <a:r>
              <a:rPr lang="en-GB" sz="2800" b="1" dirty="0"/>
              <a:t> September- cost is £20 or free for children eligible for Free School Meals</a:t>
            </a:r>
          </a:p>
          <a:p>
            <a:r>
              <a:rPr lang="en-GB" sz="2800" b="1" dirty="0"/>
              <a:t>Saturday 15</a:t>
            </a:r>
            <a:r>
              <a:rPr lang="en-GB" sz="2800" b="1" baseline="30000" dirty="0"/>
              <a:t>th</a:t>
            </a:r>
            <a:r>
              <a:rPr lang="en-GB" sz="2800" b="1" dirty="0"/>
              <a:t>  November </a:t>
            </a:r>
          </a:p>
          <a:p>
            <a:r>
              <a:rPr lang="en-GB" sz="2800" b="1" dirty="0"/>
              <a:t>Saturday 22</a:t>
            </a:r>
            <a:r>
              <a:rPr lang="en-GB" sz="2800" b="1" baseline="30000" dirty="0"/>
              <a:t>nd</a:t>
            </a:r>
            <a:r>
              <a:rPr lang="en-GB" sz="2800" b="1" dirty="0"/>
              <a:t>  November</a:t>
            </a:r>
          </a:p>
          <a:p>
            <a:pPr marL="0" indent="0">
              <a:buNone/>
            </a:pPr>
            <a:endParaRPr lang="en-GB" sz="2800" b="1" dirty="0"/>
          </a:p>
        </p:txBody>
      </p:sp>
    </p:spTree>
    <p:extLst>
      <p:ext uri="{BB962C8B-B14F-4D97-AF65-F5344CB8AC3E}">
        <p14:creationId xmlns:p14="http://schemas.microsoft.com/office/powerpoint/2010/main" val="201864302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Homework Completion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4267" y="4715691"/>
            <a:ext cx="2142309" cy="2142309"/>
          </a:xfrm>
          <a:prstGeom prst="rect">
            <a:avLst/>
          </a:prstGeom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275552" y="1767515"/>
            <a:ext cx="10399969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2800" b="1" dirty="0"/>
          </a:p>
          <a:p>
            <a:pPr marL="0" indent="0">
              <a:buFont typeface="Wingdings 3" charset="2"/>
              <a:buNone/>
            </a:pPr>
            <a:r>
              <a:rPr lang="en-GB" sz="2800" dirty="0"/>
              <a:t>Homework Completion is monitored and recorded each week.  This includes spellings, tables and reading.  This will be recorded on your child’s annual report in June.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6705968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Homework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59697"/>
            <a:ext cx="10399969" cy="3880773"/>
          </a:xfrm>
        </p:spPr>
        <p:txBody>
          <a:bodyPr/>
          <a:lstStyle/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4267" y="4715691"/>
            <a:ext cx="2142309" cy="2142309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4397496"/>
              </p:ext>
            </p:extLst>
          </p:nvPr>
        </p:nvGraphicFramePr>
        <p:xfrm>
          <a:off x="769302" y="1442682"/>
          <a:ext cx="9434965" cy="409376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270066">
                  <a:extLst>
                    <a:ext uri="{9D8B030D-6E8A-4147-A177-3AD203B41FA5}">
                      <a16:colId xmlns:a16="http://schemas.microsoft.com/office/drawing/2014/main" val="1736679855"/>
                    </a:ext>
                  </a:extLst>
                </a:gridCol>
                <a:gridCol w="1087677">
                  <a:extLst>
                    <a:ext uri="{9D8B030D-6E8A-4147-A177-3AD203B41FA5}">
                      <a16:colId xmlns:a16="http://schemas.microsoft.com/office/drawing/2014/main" val="3582215436"/>
                    </a:ext>
                  </a:extLst>
                </a:gridCol>
                <a:gridCol w="1179537">
                  <a:extLst>
                    <a:ext uri="{9D8B030D-6E8A-4147-A177-3AD203B41FA5}">
                      <a16:colId xmlns:a16="http://schemas.microsoft.com/office/drawing/2014/main" val="1064589759"/>
                    </a:ext>
                  </a:extLst>
                </a:gridCol>
                <a:gridCol w="1179537">
                  <a:extLst>
                    <a:ext uri="{9D8B030D-6E8A-4147-A177-3AD203B41FA5}">
                      <a16:colId xmlns:a16="http://schemas.microsoft.com/office/drawing/2014/main" val="1250944717"/>
                    </a:ext>
                  </a:extLst>
                </a:gridCol>
                <a:gridCol w="1179537">
                  <a:extLst>
                    <a:ext uri="{9D8B030D-6E8A-4147-A177-3AD203B41FA5}">
                      <a16:colId xmlns:a16="http://schemas.microsoft.com/office/drawing/2014/main" val="1916955113"/>
                    </a:ext>
                  </a:extLst>
                </a:gridCol>
                <a:gridCol w="1179537">
                  <a:extLst>
                    <a:ext uri="{9D8B030D-6E8A-4147-A177-3AD203B41FA5}">
                      <a16:colId xmlns:a16="http://schemas.microsoft.com/office/drawing/2014/main" val="1381887267"/>
                    </a:ext>
                  </a:extLst>
                </a:gridCol>
                <a:gridCol w="1179537">
                  <a:extLst>
                    <a:ext uri="{9D8B030D-6E8A-4147-A177-3AD203B41FA5}">
                      <a16:colId xmlns:a16="http://schemas.microsoft.com/office/drawing/2014/main" val="1598270441"/>
                    </a:ext>
                  </a:extLst>
                </a:gridCol>
                <a:gridCol w="1179537">
                  <a:extLst>
                    <a:ext uri="{9D8B030D-6E8A-4147-A177-3AD203B41FA5}">
                      <a16:colId xmlns:a16="http://schemas.microsoft.com/office/drawing/2014/main" val="3480649632"/>
                    </a:ext>
                  </a:extLst>
                </a:gridCol>
              </a:tblGrid>
              <a:tr h="3559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Titles / Year Groups</a:t>
                      </a:r>
                      <a:endParaRPr lang="en-GB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500" marR="6550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1</a:t>
                      </a:r>
                      <a:endParaRPr lang="en-GB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500" marR="6550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2</a:t>
                      </a:r>
                      <a:endParaRPr lang="en-GB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500" marR="6550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3</a:t>
                      </a:r>
                      <a:endParaRPr lang="en-GB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500" marR="6550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4</a:t>
                      </a:r>
                      <a:endParaRPr lang="en-GB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500" marR="6550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5</a:t>
                      </a:r>
                      <a:endParaRPr lang="en-GB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500" marR="6550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6</a:t>
                      </a:r>
                      <a:endParaRPr lang="en-GB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500" marR="6550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7</a:t>
                      </a:r>
                      <a:endParaRPr lang="en-GB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500" marR="65500" marT="0" marB="0"/>
                </a:tc>
                <a:extLst>
                  <a:ext uri="{0D108BD9-81ED-4DB2-BD59-A6C34878D82A}">
                    <a16:rowId xmlns:a16="http://schemas.microsoft.com/office/drawing/2014/main" val="4004276900"/>
                  </a:ext>
                </a:extLst>
              </a:tr>
              <a:tr h="71195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Time Spent per night</a:t>
                      </a:r>
                      <a:endParaRPr lang="en-GB" sz="11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en-GB" sz="11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500" marR="6550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Up to 20mins</a:t>
                      </a:r>
                      <a:endParaRPr lang="en-GB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500" marR="6550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Up to 20mins</a:t>
                      </a:r>
                      <a:endParaRPr lang="en-GB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500" marR="6550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Up to 25-30mins</a:t>
                      </a:r>
                      <a:endParaRPr lang="en-GB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500" marR="6550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Up to 25-30mins</a:t>
                      </a:r>
                      <a:endParaRPr lang="en-GB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500" marR="6550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Up to 30-40mins</a:t>
                      </a:r>
                      <a:endParaRPr lang="en-GB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500" marR="6550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Up to 40-45mins</a:t>
                      </a:r>
                      <a:endParaRPr lang="en-GB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500" marR="6550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 b="0">
                          <a:solidFill>
                            <a:schemeClr val="tx1"/>
                          </a:solidFill>
                          <a:effectLst/>
                        </a:rPr>
                        <a:t>Up to 40-45mins</a:t>
                      </a:r>
                      <a:endParaRPr lang="en-GB" sz="11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500" marR="65500" marT="0" marB="0"/>
                </a:tc>
                <a:extLst>
                  <a:ext uri="{0D108BD9-81ED-4DB2-BD59-A6C34878D82A}">
                    <a16:rowId xmlns:a16="http://schemas.microsoft.com/office/drawing/2014/main" val="1241445424"/>
                  </a:ext>
                </a:extLst>
              </a:tr>
              <a:tr h="5339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Spellings</a:t>
                      </a:r>
                      <a:endParaRPr lang="en-GB" sz="11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en-GB" sz="11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500" marR="6550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N/A</a:t>
                      </a:r>
                      <a:endParaRPr lang="en-GB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500" marR="6550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N/A</a:t>
                      </a:r>
                      <a:endParaRPr lang="en-GB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500" marR="6550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Daily (learning and written) </a:t>
                      </a:r>
                      <a:endParaRPr lang="en-GB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500" marR="6550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Daily (learning and written)</a:t>
                      </a:r>
                      <a:endParaRPr lang="en-GB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500" marR="6550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Daily (learning and written)</a:t>
                      </a:r>
                      <a:endParaRPr lang="en-GB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500" marR="6550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Daily (learning and written)</a:t>
                      </a:r>
                      <a:endParaRPr lang="en-GB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500" marR="6550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b="0">
                          <a:solidFill>
                            <a:schemeClr val="tx1"/>
                          </a:solidFill>
                          <a:effectLst/>
                        </a:rPr>
                        <a:t>Daily (learning and written)</a:t>
                      </a:r>
                      <a:endParaRPr lang="en-GB" sz="11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500" marR="65500" marT="0" marB="0"/>
                </a:tc>
                <a:extLst>
                  <a:ext uri="{0D108BD9-81ED-4DB2-BD59-A6C34878D82A}">
                    <a16:rowId xmlns:a16="http://schemas.microsoft.com/office/drawing/2014/main" val="802983632"/>
                  </a:ext>
                </a:extLst>
              </a:tr>
              <a:tr h="8899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Guided Reading/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Accelerated Reader</a:t>
                      </a:r>
                      <a:endParaRPr lang="en-GB" sz="11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 </a:t>
                      </a:r>
                      <a:endParaRPr lang="en-GB" sz="11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 </a:t>
                      </a:r>
                      <a:endParaRPr lang="en-GB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500" marR="6550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As reading emerges, Reading 4 nights</a:t>
                      </a:r>
                      <a:endParaRPr lang="en-GB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500" marR="6550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Reading 4 nights</a:t>
                      </a:r>
                      <a:endParaRPr lang="en-GB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500" marR="6550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Reading 4 nights</a:t>
                      </a:r>
                      <a:endParaRPr lang="en-GB" sz="11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(15mins)</a:t>
                      </a:r>
                      <a:endParaRPr lang="en-GB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500" marR="6550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Reading 4 nights</a:t>
                      </a:r>
                      <a:endParaRPr lang="en-GB" sz="11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(15mins)</a:t>
                      </a:r>
                      <a:endParaRPr lang="en-GB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500" marR="6550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Reading 4 nights</a:t>
                      </a:r>
                      <a:endParaRPr lang="en-GB" sz="11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(20mins)</a:t>
                      </a:r>
                      <a:endParaRPr lang="en-GB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500" marR="6550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Reading 4 nights</a:t>
                      </a:r>
                      <a:endParaRPr lang="en-GB" sz="11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(20mins)</a:t>
                      </a:r>
                      <a:endParaRPr lang="en-GB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500" marR="6550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b="0">
                          <a:solidFill>
                            <a:schemeClr val="tx1"/>
                          </a:solidFill>
                          <a:effectLst/>
                        </a:rPr>
                        <a:t>Reading 4 nights</a:t>
                      </a:r>
                      <a:endParaRPr lang="en-GB" sz="1100" b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b="0">
                          <a:solidFill>
                            <a:schemeClr val="tx1"/>
                          </a:solidFill>
                          <a:effectLst/>
                        </a:rPr>
                        <a:t>(20mins)</a:t>
                      </a:r>
                      <a:endParaRPr lang="en-GB" sz="11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500" marR="65500" marT="0" marB="0"/>
                </a:tc>
                <a:extLst>
                  <a:ext uri="{0D108BD9-81ED-4DB2-BD59-A6C34878D82A}">
                    <a16:rowId xmlns:a16="http://schemas.microsoft.com/office/drawing/2014/main" val="325198297"/>
                  </a:ext>
                </a:extLst>
              </a:tr>
              <a:tr h="8899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Written</a:t>
                      </a:r>
                      <a:endParaRPr lang="en-GB" sz="11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en-GB" sz="11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en-GB" sz="11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en-GB" sz="11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500" marR="65500" marT="0" marB="0"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Literacy/Numeracy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(To include topic related </a:t>
                      </a:r>
                      <a:r>
                        <a:rPr lang="en-GB" sz="1000" dirty="0" err="1">
                          <a:effectLst/>
                        </a:rPr>
                        <a:t>homeworks</a:t>
                      </a:r>
                      <a:r>
                        <a:rPr lang="en-GB" sz="1000" dirty="0">
                          <a:effectLst/>
                        </a:rPr>
                        <a:t>)</a:t>
                      </a:r>
                      <a:endParaRPr lang="en-GB" sz="1100" dirty="0">
                        <a:effectLst/>
                      </a:endParaRPr>
                    </a:p>
                  </a:txBody>
                  <a:tcPr marL="65500" marR="6550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effectLst/>
                        </a:rPr>
                        <a:t>Literacy/Numeracy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effectLst/>
                        </a:rPr>
                        <a:t>(To include</a:t>
                      </a:r>
                      <a:r>
                        <a:rPr lang="en-GB" sz="1000" b="0" baseline="0" dirty="0">
                          <a:solidFill>
                            <a:schemeClr val="tx1"/>
                          </a:solidFill>
                          <a:effectLst/>
                        </a:rPr>
                        <a:t> topic related </a:t>
                      </a:r>
                      <a:r>
                        <a:rPr lang="en-GB" sz="1000" b="0" baseline="0" dirty="0" err="1">
                          <a:solidFill>
                            <a:schemeClr val="tx1"/>
                          </a:solidFill>
                          <a:effectLst/>
                        </a:rPr>
                        <a:t>homeworks</a:t>
                      </a:r>
                      <a:r>
                        <a:rPr lang="en-GB" sz="1000" b="0" baseline="0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en-GB" sz="1100" b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5500" marR="6550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5004963"/>
                  </a:ext>
                </a:extLst>
              </a:tr>
              <a:tr h="71195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Learning</a:t>
                      </a:r>
                      <a:endParaRPr lang="en-GB" sz="11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en-GB" sz="11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en-GB" sz="11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500" marR="6550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Reinforcement of letters, words and numbers</a:t>
                      </a:r>
                      <a:endParaRPr lang="en-GB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500" marR="6550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Sounds and tricky words </a:t>
                      </a:r>
                      <a:endParaRPr lang="en-GB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500" marR="6550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Tables </a:t>
                      </a:r>
                      <a:endParaRPr lang="en-GB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500" marR="6550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Tables</a:t>
                      </a:r>
                      <a:endParaRPr lang="en-GB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500" marR="6550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Tables</a:t>
                      </a:r>
                      <a:endParaRPr lang="en-GB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500" marR="6550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Tables</a:t>
                      </a:r>
                      <a:endParaRPr lang="en-GB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500" marR="6550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b="0" dirty="0">
                          <a:solidFill>
                            <a:schemeClr val="bg1"/>
                          </a:solidFill>
                          <a:effectLst/>
                        </a:rPr>
                        <a:t>Tables</a:t>
                      </a:r>
                      <a:endParaRPr lang="en-GB" sz="1100" b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500" marR="65500" marT="0" marB="0"/>
                </a:tc>
                <a:extLst>
                  <a:ext uri="{0D108BD9-81ED-4DB2-BD59-A6C34878D82A}">
                    <a16:rowId xmlns:a16="http://schemas.microsoft.com/office/drawing/2014/main" val="14952301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607868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62" y="315097"/>
            <a:ext cx="9526933" cy="1320800"/>
          </a:xfrm>
        </p:spPr>
        <p:txBody>
          <a:bodyPr/>
          <a:lstStyle/>
          <a:p>
            <a:r>
              <a:rPr lang="en-GB" dirty="0"/>
              <a:t>Homework- Parental Involvement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4267" y="4715691"/>
            <a:ext cx="2142309" cy="2142309"/>
          </a:xfrm>
          <a:prstGeom prst="rect">
            <a:avLst/>
          </a:prstGeom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388863" y="1258525"/>
            <a:ext cx="10247568" cy="53327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800" b="1" u="sng" dirty="0"/>
              <a:t>How you can support your child:</a:t>
            </a:r>
          </a:p>
          <a:p>
            <a:pPr marL="0" indent="0">
              <a:buNone/>
            </a:pPr>
            <a:endParaRPr lang="en-GB" sz="2800" b="1" u="sng" dirty="0"/>
          </a:p>
          <a:p>
            <a:r>
              <a:rPr lang="en-GB" sz="2800" dirty="0"/>
              <a:t>Encouraging your child to complete their homework.</a:t>
            </a:r>
          </a:p>
          <a:p>
            <a:r>
              <a:rPr lang="en-GB" sz="2800" dirty="0"/>
              <a:t>Checking and signing completed homework.</a:t>
            </a:r>
          </a:p>
          <a:p>
            <a:r>
              <a:rPr lang="en-GB" sz="2800" dirty="0"/>
              <a:t>Encouraging a love of reading (reading to/reading with your child, questioning your child about what they’ve read etc.)</a:t>
            </a:r>
          </a:p>
          <a:p>
            <a:r>
              <a:rPr lang="en-GB" sz="2800" dirty="0"/>
              <a:t>Establishing a homework routine</a:t>
            </a:r>
          </a:p>
          <a:p>
            <a:r>
              <a:rPr lang="en-GB" sz="2800" dirty="0"/>
              <a:t>Creating the right environment- E.g. Removing distractions, technology, setting aside designated time etc.</a:t>
            </a:r>
          </a:p>
          <a:p>
            <a:r>
              <a:rPr lang="en-GB" sz="2800" dirty="0"/>
              <a:t>Rewards at home?</a:t>
            </a:r>
          </a:p>
          <a:p>
            <a:endParaRPr lang="en-GB" sz="2800" b="1" dirty="0"/>
          </a:p>
          <a:p>
            <a:endParaRPr lang="en-GB" dirty="0"/>
          </a:p>
          <a:p>
            <a:pPr marL="0" indent="0">
              <a:buFont typeface="Wingdings 3" charset="2"/>
              <a:buNone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3839506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763986"/>
          </a:xfrm>
        </p:spPr>
        <p:txBody>
          <a:bodyPr>
            <a:normAutofit fontScale="90000"/>
          </a:bodyPr>
          <a:lstStyle/>
          <a:p>
            <a:r>
              <a:rPr lang="en-GB" dirty="0"/>
              <a:t>Freckle Maths (P4-7)</a:t>
            </a:r>
            <a:br>
              <a:rPr lang="en-GB" dirty="0"/>
            </a:br>
            <a:br>
              <a:rPr lang="en-GB" dirty="0"/>
            </a:br>
            <a:r>
              <a:rPr lang="en-GB" dirty="0">
                <a:solidFill>
                  <a:schemeClr val="tx1"/>
                </a:solidFill>
              </a:rPr>
              <a:t>- online platform</a:t>
            </a:r>
            <a:br>
              <a:rPr lang="en-GB" dirty="0">
                <a:solidFill>
                  <a:schemeClr val="tx1"/>
                </a:solidFill>
              </a:rPr>
            </a:br>
            <a:r>
              <a:rPr lang="en-GB" dirty="0">
                <a:solidFill>
                  <a:schemeClr val="tx1"/>
                </a:solidFill>
              </a:rPr>
              <a:t>- created by Renaissance (Accelerated Reader)</a:t>
            </a:r>
            <a:br>
              <a:rPr lang="en-GB" dirty="0">
                <a:solidFill>
                  <a:schemeClr val="tx1"/>
                </a:solidFill>
              </a:rPr>
            </a:br>
            <a:r>
              <a:rPr lang="en-GB" dirty="0">
                <a:solidFill>
                  <a:schemeClr val="tx1"/>
                </a:solidFill>
              </a:rPr>
              <a:t>- regular testing (similar to STAR reader) = more regular assessment </a:t>
            </a:r>
            <a:br>
              <a:rPr lang="en-GB" dirty="0">
                <a:solidFill>
                  <a:schemeClr val="tx1"/>
                </a:solidFill>
              </a:rPr>
            </a:br>
            <a:r>
              <a:rPr lang="en-GB" dirty="0">
                <a:solidFill>
                  <a:schemeClr val="tx1"/>
                </a:solidFill>
              </a:rPr>
              <a:t>- matched to pupil’s ability to provide appropriate challenge</a:t>
            </a:r>
            <a:br>
              <a:rPr lang="en-GB" dirty="0">
                <a:solidFill>
                  <a:schemeClr val="tx1"/>
                </a:solidFill>
              </a:rPr>
            </a:br>
            <a:r>
              <a:rPr lang="en-GB" dirty="0">
                <a:solidFill>
                  <a:schemeClr val="tx1"/>
                </a:solidFill>
              </a:rPr>
              <a:t>-to be included in homework tasks after initial assessments</a:t>
            </a:r>
            <a:br>
              <a:rPr lang="en-GB" dirty="0"/>
            </a:b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4267" y="4715691"/>
            <a:ext cx="2142309" cy="2142309"/>
          </a:xfrm>
          <a:prstGeom prst="rect">
            <a:avLst/>
          </a:prstGeom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829734" y="1712097"/>
            <a:ext cx="10399969" cy="42398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4390185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820452" cy="1320800"/>
          </a:xfrm>
        </p:spPr>
        <p:txBody>
          <a:bodyPr/>
          <a:lstStyle/>
          <a:p>
            <a:r>
              <a:rPr lang="en-GB" dirty="0"/>
              <a:t>Internet Safety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92898"/>
            <a:ext cx="8112104" cy="486570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/>
              <a:t>Many children are using video sharing platforms, social media and messaging apps such as:</a:t>
            </a:r>
          </a:p>
          <a:p>
            <a:pPr>
              <a:buFontTx/>
              <a:buChar char="-"/>
            </a:pPr>
            <a:r>
              <a:rPr lang="en-GB" dirty="0" err="1"/>
              <a:t>Whatsapp</a:t>
            </a:r>
            <a:r>
              <a:rPr lang="en-GB" dirty="0"/>
              <a:t> , Snapchat, </a:t>
            </a:r>
            <a:r>
              <a:rPr lang="en-GB" dirty="0" err="1"/>
              <a:t>Tiktok</a:t>
            </a:r>
            <a:r>
              <a:rPr lang="en-GB" dirty="0"/>
              <a:t>, etc. (age 13+).  </a:t>
            </a:r>
            <a:r>
              <a:rPr lang="en-GB" u="sng" dirty="0"/>
              <a:t>These platforms are not suitable for primary school children.</a:t>
            </a:r>
          </a:p>
          <a:p>
            <a:pPr>
              <a:buFontTx/>
              <a:buChar char="-"/>
            </a:pPr>
            <a:r>
              <a:rPr lang="en-GB" dirty="0"/>
              <a:t>Online gaming; </a:t>
            </a:r>
            <a:r>
              <a:rPr lang="en-GB" dirty="0" err="1"/>
              <a:t>eg</a:t>
            </a:r>
            <a:r>
              <a:rPr lang="en-GB" dirty="0"/>
              <a:t>, Fortnite (age 13+)</a:t>
            </a:r>
          </a:p>
          <a:p>
            <a:pPr>
              <a:buFontTx/>
              <a:buChar char="-"/>
            </a:pPr>
            <a:r>
              <a:rPr lang="en-GB" dirty="0" err="1"/>
              <a:t>Youtube</a:t>
            </a:r>
            <a:r>
              <a:rPr lang="en-GB" dirty="0"/>
              <a:t> (set age limit profiles) </a:t>
            </a:r>
          </a:p>
          <a:p>
            <a:pPr>
              <a:buFontTx/>
              <a:buChar char="-"/>
            </a:pPr>
            <a:endParaRPr lang="en-GB" dirty="0"/>
          </a:p>
          <a:p>
            <a:r>
              <a:rPr lang="en-GB" dirty="0"/>
              <a:t>Issues can arise when using these apps. It is so important to monitor what your child does online. As a school we believe it is much safer for your child if they are not on these platforms (age restrictions). </a:t>
            </a:r>
          </a:p>
          <a:p>
            <a:r>
              <a:rPr lang="en-GB" dirty="0"/>
              <a:t>You can download the ‘Safer Schools NI’ app for guidance on parental controls, making devices safer and how these apps are used. </a:t>
            </a:r>
          </a:p>
        </p:txBody>
      </p:sp>
    </p:spTree>
    <p:extLst>
      <p:ext uri="{BB962C8B-B14F-4D97-AF65-F5344CB8AC3E}">
        <p14:creationId xmlns:p14="http://schemas.microsoft.com/office/powerpoint/2010/main" val="337533518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5" y="1559697"/>
            <a:ext cx="10072182" cy="4607187"/>
          </a:xfrm>
        </p:spPr>
        <p:txBody>
          <a:bodyPr>
            <a:normAutofit fontScale="92500" lnSpcReduction="10000"/>
          </a:bodyPr>
          <a:lstStyle/>
          <a:p>
            <a:r>
              <a:rPr lang="en-GB" sz="2800" dirty="0"/>
              <a:t>PE- all pupils will be required to wear outdoor games kit (white polo shirt, black/red shorts and/or black tracksuit bottoms/leggings, red hoodie/quarter zip and trainers) for the </a:t>
            </a:r>
            <a:r>
              <a:rPr lang="en-GB" sz="2800" u="sng" dirty="0"/>
              <a:t>whole</a:t>
            </a:r>
            <a:r>
              <a:rPr lang="en-GB" sz="2800" dirty="0"/>
              <a:t> school day.</a:t>
            </a:r>
            <a:endParaRPr lang="de-DE" sz="2800" dirty="0"/>
          </a:p>
          <a:p>
            <a:r>
              <a:rPr lang="de-DE" sz="2800" dirty="0"/>
              <a:t>Please clearly label anything they will wear into school.</a:t>
            </a:r>
          </a:p>
          <a:p>
            <a:r>
              <a:rPr lang="de-DE" sz="2800" dirty="0"/>
              <a:t>From week beginning 1st September.</a:t>
            </a:r>
          </a:p>
          <a:p>
            <a:pPr marL="0" indent="0">
              <a:buNone/>
            </a:pPr>
            <a:endParaRPr lang="de-DE" sz="2800" b="1" dirty="0"/>
          </a:p>
          <a:p>
            <a:pPr marL="0" indent="0">
              <a:buNone/>
            </a:pPr>
            <a:r>
              <a:rPr lang="de-DE" sz="2800" b="1" dirty="0">
                <a:solidFill>
                  <a:srgbClr val="FF0000"/>
                </a:solidFill>
              </a:rPr>
              <a:t>P7 PE day is Wednesday.</a:t>
            </a:r>
            <a:endParaRPr lang="en-GB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Just a reminder that PE hoodies must only be worn on PE days. Full uniform must be worn every other day.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4267" y="4715691"/>
            <a:ext cx="2142309" cy="2142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07630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 YOU CAN HELP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60500"/>
            <a:ext cx="10260742" cy="5188673"/>
          </a:xfrm>
        </p:spPr>
        <p:txBody>
          <a:bodyPr>
            <a:normAutofit lnSpcReduction="10000"/>
          </a:bodyPr>
          <a:lstStyle/>
          <a:p>
            <a:r>
              <a:rPr lang="en-GB" sz="1900" dirty="0"/>
              <a:t>Supporting with homework- reading, tables, spellings etc.</a:t>
            </a:r>
          </a:p>
          <a:p>
            <a:r>
              <a:rPr lang="en-GB" sz="1900" dirty="0"/>
              <a:t>General Literacy skills- punctuation, handwriting, different parts of speech (nouns, verbs, adjectives, adverbs etc.).</a:t>
            </a:r>
          </a:p>
          <a:p>
            <a:r>
              <a:rPr lang="en-GB" sz="1900" dirty="0"/>
              <a:t>Checking and signing homework.</a:t>
            </a:r>
          </a:p>
          <a:p>
            <a:r>
              <a:rPr lang="en-GB" sz="1900" dirty="0"/>
              <a:t>Look over classwork books when they are sent home (half termly).</a:t>
            </a:r>
          </a:p>
          <a:p>
            <a:r>
              <a:rPr lang="en-GB" sz="1900" dirty="0"/>
              <a:t>Communication with school when issues arise.</a:t>
            </a:r>
          </a:p>
          <a:p>
            <a:r>
              <a:rPr lang="en-GB" sz="1900" dirty="0"/>
              <a:t>Notes sent to class teacher for any updates. </a:t>
            </a:r>
          </a:p>
          <a:p>
            <a:r>
              <a:rPr lang="en-GB" sz="1900" dirty="0"/>
              <a:t>Label everything. Coats, shoes, jumpers and PE shoes.</a:t>
            </a:r>
          </a:p>
          <a:p>
            <a:r>
              <a:rPr lang="en-GB" sz="1900" dirty="0"/>
              <a:t>Encourage independence as much as possible. </a:t>
            </a:r>
          </a:p>
          <a:p>
            <a:r>
              <a:rPr lang="en-GB" sz="1900" dirty="0"/>
              <a:t>Listening to your child reading aloud and questioning them. </a:t>
            </a:r>
          </a:p>
          <a:p>
            <a:r>
              <a:rPr lang="en-GB" sz="1900" dirty="0"/>
              <a:t>Model best practice to your child.</a:t>
            </a:r>
          </a:p>
          <a:p>
            <a:r>
              <a:rPr lang="en-GB" sz="1900" dirty="0"/>
              <a:t>Any changes to bus days please inform the school.</a:t>
            </a:r>
          </a:p>
          <a:p>
            <a:r>
              <a:rPr lang="en-GB" sz="1900" dirty="0"/>
              <a:t>Read school App.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4267" y="4715691"/>
            <a:ext cx="2142309" cy="2142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53495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800" dirty="0"/>
              <a:t>School Aims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578698"/>
            <a:ext cx="9526933" cy="516234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dirty="0"/>
              <a:t>At KIPS we aim to create a loving, happy and stimulating environment where pupils can learn effectively by…</a:t>
            </a:r>
          </a:p>
          <a:p>
            <a:pPr marL="0" indent="0">
              <a:buNone/>
            </a:pPr>
            <a:r>
              <a:rPr lang="en-GB" b="1" dirty="0"/>
              <a:t>Equality</a:t>
            </a:r>
          </a:p>
          <a:p>
            <a:pPr lvl="0"/>
            <a:r>
              <a:rPr lang="en-GB" dirty="0"/>
              <a:t>Catering for the needs of each individual. </a:t>
            </a:r>
          </a:p>
          <a:p>
            <a:pPr marL="0" indent="0">
              <a:buNone/>
            </a:pPr>
            <a:r>
              <a:rPr lang="en-GB" b="1" dirty="0"/>
              <a:t>Faith and Values</a:t>
            </a:r>
          </a:p>
          <a:p>
            <a:pPr lvl="0"/>
            <a:r>
              <a:rPr lang="en-GB" dirty="0"/>
              <a:t>Ensuring that people from all faiths and none, are respected, acknowledged and accepted as valued members of the school community through mutual understanding.</a:t>
            </a:r>
          </a:p>
          <a:p>
            <a:pPr marL="0" indent="0">
              <a:buNone/>
            </a:pPr>
            <a:r>
              <a:rPr lang="en-GB" b="1" dirty="0"/>
              <a:t>Parental Involvement </a:t>
            </a:r>
          </a:p>
          <a:p>
            <a:pPr lvl="0"/>
            <a:r>
              <a:rPr lang="en-GB" dirty="0"/>
              <a:t>Effectively partnering with parents and the wider community in supporting our children.</a:t>
            </a:r>
          </a:p>
          <a:p>
            <a:pPr marL="0" indent="0">
              <a:buNone/>
            </a:pPr>
            <a:r>
              <a:rPr lang="en-GB" b="1" dirty="0"/>
              <a:t>Social Responsibility</a:t>
            </a:r>
            <a:endParaRPr lang="en-GB" dirty="0"/>
          </a:p>
          <a:p>
            <a:pPr lvl="0"/>
            <a:r>
              <a:rPr lang="en-GB" dirty="0"/>
              <a:t>developing a sense of responsibility and a belief that we can all make a positive difference with ourselves and others, locally, internationally and to the planet.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4267" y="4715691"/>
            <a:ext cx="2142309" cy="214230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873673" y="255657"/>
            <a:ext cx="168347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>
                <a:latin typeface="Bradley Hand ITC" panose="03070402050302030203" pitchFamily="66" charset="0"/>
              </a:rPr>
              <a:t>Learn to Love,</a:t>
            </a:r>
          </a:p>
          <a:p>
            <a:r>
              <a:rPr lang="en-GB" sz="2000" b="1" dirty="0">
                <a:latin typeface="Bradley Hand ITC" panose="03070402050302030203" pitchFamily="66" charset="0"/>
              </a:rPr>
              <a:t>Love to Learn </a:t>
            </a:r>
          </a:p>
        </p:txBody>
      </p:sp>
    </p:spTree>
    <p:extLst>
      <p:ext uri="{BB962C8B-B14F-4D97-AF65-F5344CB8AC3E}">
        <p14:creationId xmlns:p14="http://schemas.microsoft.com/office/powerpoint/2010/main" val="2887622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OTHER POINTS TO NOTE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354254"/>
            <a:ext cx="8790862" cy="4801997"/>
          </a:xfrm>
        </p:spPr>
        <p:txBody>
          <a:bodyPr>
            <a:normAutofit lnSpcReduction="10000"/>
          </a:bodyPr>
          <a:lstStyle/>
          <a:p>
            <a:r>
              <a:rPr lang="en-GB" sz="2800" dirty="0"/>
              <a:t>ENCOURAGE INDEPENDENCE AND RESILIENCE- P7 should walk into the classroom on their own.</a:t>
            </a:r>
          </a:p>
          <a:p>
            <a:r>
              <a:rPr lang="en-GB" sz="2800" dirty="0"/>
              <a:t>Increase their responsibility- encourage them to speak to the class teacher about any concerns or difficulties e.g. homework.  </a:t>
            </a:r>
          </a:p>
          <a:p>
            <a:r>
              <a:rPr lang="en-GB" sz="2800" dirty="0"/>
              <a:t>Please do not hesitate to talk to me about any issues/concerns you have throughout the year- I am here to help and support your child.</a:t>
            </a:r>
          </a:p>
          <a:p>
            <a:endParaRPr lang="en-GB" sz="2800" dirty="0"/>
          </a:p>
          <a:p>
            <a:pPr marL="0" indent="0" algn="ctr">
              <a:buNone/>
            </a:pPr>
            <a:r>
              <a:rPr lang="en-GB" sz="2800" b="1" dirty="0"/>
              <a:t>I hope your child has a great year in P7. </a:t>
            </a:r>
            <a:r>
              <a:rPr lang="en-GB" sz="2800" b="1" dirty="0">
                <a:sym typeface="Wingdings" panose="05000000000000000000" pitchFamily="2" charset="2"/>
              </a:rPr>
              <a:t></a:t>
            </a:r>
            <a:endParaRPr lang="en-GB" sz="2800" b="1" dirty="0"/>
          </a:p>
          <a:p>
            <a:endParaRPr lang="en-GB" sz="28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4267" y="4715691"/>
            <a:ext cx="2142309" cy="2142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79299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SCHOOL APP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/>
              <a:t>Information will be communicated primarily via the school app. This includes consent forms, absence forms and links to parent surveys/useful websites.</a:t>
            </a:r>
          </a:p>
          <a:p>
            <a:r>
              <a:rPr lang="en-GB" sz="2800" dirty="0"/>
              <a:t>Please remember to sign up to </a:t>
            </a:r>
            <a:r>
              <a:rPr lang="en-GB" sz="2800" dirty="0">
                <a:solidFill>
                  <a:srgbClr val="FF0000"/>
                </a:solidFill>
              </a:rPr>
              <a:t>P7</a:t>
            </a:r>
            <a:r>
              <a:rPr lang="en-GB" sz="2800" dirty="0"/>
              <a:t> Message Group.</a:t>
            </a:r>
          </a:p>
          <a:p>
            <a:r>
              <a:rPr lang="en-GB" sz="2800" dirty="0"/>
              <a:t>Click on Notifications and then Settings icon and Select </a:t>
            </a:r>
            <a:r>
              <a:rPr lang="en-GB" sz="2800" dirty="0">
                <a:solidFill>
                  <a:srgbClr val="FF0000"/>
                </a:solidFill>
              </a:rPr>
              <a:t>P7</a:t>
            </a:r>
            <a:r>
              <a:rPr lang="en-GB" sz="2800" dirty="0"/>
              <a:t> in Message Group.</a:t>
            </a:r>
          </a:p>
          <a:p>
            <a:pPr marL="0" indent="0" algn="ctr">
              <a:buNone/>
            </a:pPr>
            <a:endParaRPr lang="de-DE" sz="2800" b="1" dirty="0"/>
          </a:p>
          <a:p>
            <a:pPr marL="0" indent="0">
              <a:buNone/>
            </a:pPr>
            <a:endParaRPr lang="de-DE" b="1" dirty="0"/>
          </a:p>
          <a:p>
            <a:pPr marL="0" indent="0">
              <a:buNone/>
            </a:pPr>
            <a:endParaRPr lang="de-DE" b="1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4267" y="4715691"/>
            <a:ext cx="2142309" cy="2142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70676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SCHOOL MONEY APP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162066"/>
            <a:ext cx="10747198" cy="5604494"/>
          </a:xfrm>
        </p:spPr>
        <p:txBody>
          <a:bodyPr>
            <a:noAutofit/>
          </a:bodyPr>
          <a:lstStyle/>
          <a:p>
            <a:r>
              <a:rPr lang="en-GB" sz="2400" dirty="0"/>
              <a:t>School is a cash-free zone.</a:t>
            </a:r>
          </a:p>
          <a:p>
            <a:r>
              <a:rPr lang="en-GB" sz="2400" dirty="0"/>
              <a:t>Please download the app 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n-GB" sz="2400" dirty="0"/>
              <a:t>The school money app will be used for processing payments for:</a:t>
            </a:r>
          </a:p>
          <a:p>
            <a:pPr>
              <a:buFont typeface="+mj-lt"/>
              <a:buAutoNum type="arabicPeriod"/>
            </a:pPr>
            <a:r>
              <a:rPr lang="en-GB" sz="2400" dirty="0"/>
              <a:t>DINNERS - £2.60 – </a:t>
            </a:r>
            <a:r>
              <a:rPr lang="en-GB" sz="2400" u="sng" dirty="0"/>
              <a:t>Remember to sign-up for Free School Meals if you’re entitled. </a:t>
            </a:r>
            <a:r>
              <a:rPr lang="en-GB" sz="2400" dirty="0"/>
              <a:t>Even if you are not using it regularly it makes a difference to the money school is allocated.</a:t>
            </a:r>
          </a:p>
          <a:p>
            <a:pPr>
              <a:buFont typeface="+mj-lt"/>
              <a:buAutoNum type="arabicPeriod"/>
            </a:pPr>
            <a:r>
              <a:rPr lang="en-GB" sz="2400" dirty="0"/>
              <a:t>WRAP AROUND CARE (including bookings)</a:t>
            </a:r>
          </a:p>
          <a:p>
            <a:pPr>
              <a:buFont typeface="+mj-lt"/>
              <a:buAutoNum type="arabicPeriod"/>
            </a:pPr>
            <a:r>
              <a:rPr lang="en-GB" sz="2400" dirty="0"/>
              <a:t>AFTER-SCHOOL CLUBS</a:t>
            </a:r>
          </a:p>
          <a:p>
            <a:pPr>
              <a:buFont typeface="+mj-lt"/>
              <a:buAutoNum type="arabicPeriod"/>
            </a:pPr>
            <a:r>
              <a:rPr lang="en-GB" sz="2400" dirty="0"/>
              <a:t>TRIPS</a:t>
            </a:r>
          </a:p>
          <a:p>
            <a:pPr marL="0" indent="0">
              <a:buNone/>
            </a:pPr>
            <a:endParaRPr lang="en-GB" sz="2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4267" y="4715691"/>
            <a:ext cx="2142309" cy="2142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63099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ADMINISTRATION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/>
              <a:t>The following will be sent home with your child at the start of the school year. Please complete and return as soon as possible.</a:t>
            </a:r>
          </a:p>
          <a:p>
            <a:endParaRPr lang="en-GB" sz="2400" dirty="0"/>
          </a:p>
          <a:p>
            <a:r>
              <a:rPr lang="en-GB" sz="2400" dirty="0"/>
              <a:t>PERMISSION LETTERS</a:t>
            </a:r>
          </a:p>
          <a:p>
            <a:r>
              <a:rPr lang="en-GB" sz="2400" dirty="0"/>
              <a:t>MEDICAL INFORMATION </a:t>
            </a:r>
          </a:p>
          <a:p>
            <a:r>
              <a:rPr lang="en-GB" sz="2400" dirty="0"/>
              <a:t>COMMUNICATION- CONTACTS UPDATED IF NECESSARY</a:t>
            </a:r>
          </a:p>
          <a:p>
            <a:r>
              <a:rPr lang="en-GB" sz="2400" dirty="0"/>
              <a:t>DATA CAPTURE FORMS</a:t>
            </a:r>
          </a:p>
          <a:p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4267" y="4715691"/>
            <a:ext cx="2142309" cy="2142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59285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3FDC4E-7757-3612-0736-BDA9ED08DB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Medical Administration/Special Diet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3F211F-AFBE-7746-E9E8-EF9735C4F6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 signed administration form is required for all medications given in school (including inhalers).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Forms available from school website, class teacher and the school office.</a:t>
            </a:r>
          </a:p>
          <a:p>
            <a:endParaRPr lang="en-GB" dirty="0"/>
          </a:p>
          <a:p>
            <a:r>
              <a:rPr lang="en-GB" dirty="0"/>
              <a:t>If you would like your child to have a canteen dinner and they have any special dietary requirements it is essential that you complete a Special Diet Medical Form and return it to the office </a:t>
            </a:r>
            <a:r>
              <a:rPr lang="en-GB" b="1" dirty="0"/>
              <a:t>asap</a:t>
            </a:r>
            <a:r>
              <a:rPr lang="en-GB" dirty="0"/>
              <a:t>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665843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DATES FOR YOUR DIARY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4267" y="4715691"/>
            <a:ext cx="2142309" cy="2142309"/>
          </a:xfrm>
          <a:prstGeom prst="rect">
            <a:avLst/>
          </a:prstGeom>
        </p:spPr>
      </p:pic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D9623932-7284-6D8D-D524-55AD11182B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43741"/>
            <a:ext cx="8596668" cy="4297622"/>
          </a:xfrm>
        </p:spPr>
        <p:txBody>
          <a:bodyPr>
            <a:normAutofit/>
          </a:bodyPr>
          <a:lstStyle/>
          <a:p>
            <a:r>
              <a:rPr lang="en-GB" sz="2800" dirty="0"/>
              <a:t>Parental Consultations–</a:t>
            </a:r>
          </a:p>
          <a:p>
            <a:endParaRPr lang="en-GB" sz="2800" dirty="0"/>
          </a:p>
          <a:p>
            <a:pPr marL="0" indent="0">
              <a:buNone/>
            </a:pPr>
            <a:r>
              <a:rPr lang="en-US" sz="2800" b="1" dirty="0"/>
              <a:t>20-24 October 2025 </a:t>
            </a:r>
          </a:p>
          <a:p>
            <a:pPr marL="0" indent="0">
              <a:buNone/>
            </a:pPr>
            <a:r>
              <a:rPr lang="en-US" sz="2800" b="1" dirty="0"/>
              <a:t>23 February – 27 February 2026</a:t>
            </a:r>
          </a:p>
          <a:p>
            <a:pPr marL="0" indent="0">
              <a:buNone/>
            </a:pPr>
            <a:endParaRPr lang="en-US" sz="2800" b="1" dirty="0"/>
          </a:p>
          <a:p>
            <a:pPr marL="0" indent="0">
              <a:buNone/>
            </a:pPr>
            <a:r>
              <a:rPr lang="en-GB" sz="2800" b="1" dirty="0"/>
              <a:t>We will be encouraging face to face meetings.  Phone calls may be arranged if preferred. </a:t>
            </a:r>
          </a:p>
          <a:p>
            <a:pPr marL="0" indent="0">
              <a:buNone/>
            </a:pPr>
            <a:endParaRPr lang="de-DE" sz="2800" b="1" dirty="0"/>
          </a:p>
          <a:p>
            <a:pPr marL="0" indent="0">
              <a:buNone/>
            </a:pPr>
            <a:endParaRPr lang="de-DE" b="1" dirty="0"/>
          </a:p>
          <a:p>
            <a:pPr marL="0" indent="0">
              <a:buNone/>
            </a:pPr>
            <a:endParaRPr lang="de-DE" b="1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889656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5469</TotalTime>
  <Words>2830</Words>
  <Application>Microsoft Office PowerPoint</Application>
  <PresentationFormat>Widescreen</PresentationFormat>
  <Paragraphs>445</Paragraphs>
  <Slides>40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7" baseType="lpstr">
      <vt:lpstr>Arial</vt:lpstr>
      <vt:lpstr>Bradley Hand ITC</vt:lpstr>
      <vt:lpstr>Times New Roman</vt:lpstr>
      <vt:lpstr>Trebuchet MS</vt:lpstr>
      <vt:lpstr>Wingdings</vt:lpstr>
      <vt:lpstr>Wingdings 3</vt:lpstr>
      <vt:lpstr>Facet</vt:lpstr>
      <vt:lpstr>PowerPoint Presentation</vt:lpstr>
      <vt:lpstr>AIMS </vt:lpstr>
      <vt:lpstr>School Vision</vt:lpstr>
      <vt:lpstr>School Aims </vt:lpstr>
      <vt:lpstr>SCHOOL APP</vt:lpstr>
      <vt:lpstr>SCHOOL MONEY APP</vt:lpstr>
      <vt:lpstr>ADMINISTRATION</vt:lpstr>
      <vt:lpstr>Medical Administration/Special Diet</vt:lpstr>
      <vt:lpstr>DATES FOR YOUR DIARY</vt:lpstr>
      <vt:lpstr>DATES FOR YOUR DIARY</vt:lpstr>
      <vt:lpstr>COMMUNICATION</vt:lpstr>
      <vt:lpstr>COMMUNICATION</vt:lpstr>
      <vt:lpstr>Attendance</vt:lpstr>
      <vt:lpstr>Attendance</vt:lpstr>
      <vt:lpstr>Drop Off/Collections</vt:lpstr>
      <vt:lpstr>HEALTH AND WELL-BEING</vt:lpstr>
      <vt:lpstr>IMAGINE IF</vt:lpstr>
      <vt:lpstr>HEALTHY EATING</vt:lpstr>
      <vt:lpstr>KIPS +</vt:lpstr>
      <vt:lpstr>Withdrawal Support Information </vt:lpstr>
      <vt:lpstr>CLASS INFORMATION </vt:lpstr>
      <vt:lpstr>SCHOOL EQUIPMENT</vt:lpstr>
      <vt:lpstr>LANGUAGE AND LITERACY</vt:lpstr>
      <vt:lpstr>USING MATHS</vt:lpstr>
      <vt:lpstr>TOPICS </vt:lpstr>
      <vt:lpstr>ASSESSMENT</vt:lpstr>
      <vt:lpstr>Rewards and Sanctions</vt:lpstr>
      <vt:lpstr>SDP Focus 2023-24</vt:lpstr>
      <vt:lpstr>SDP Focus 2025/26</vt:lpstr>
      <vt:lpstr>Homework</vt:lpstr>
      <vt:lpstr>Homework</vt:lpstr>
      <vt:lpstr>PowerPoint Presentation</vt:lpstr>
      <vt:lpstr>Homework Completion</vt:lpstr>
      <vt:lpstr>Homework</vt:lpstr>
      <vt:lpstr>Homework- Parental Involvement</vt:lpstr>
      <vt:lpstr>Freckle Maths (P4-7)  - online platform - created by Renaissance (Accelerated Reader) - regular testing (similar to STAR reader) = more regular assessment  - matched to pupil’s ability to provide appropriate challenge -to be included in homework tasks after initial assessments </vt:lpstr>
      <vt:lpstr>Internet Safety</vt:lpstr>
      <vt:lpstr>PE</vt:lpstr>
      <vt:lpstr>HOW YOU CAN HELP</vt:lpstr>
      <vt:lpstr>OTHER POINTS TO NOTE</vt:lpstr>
    </vt:vector>
  </TitlesOfParts>
  <Company>C2k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Kircubbin Integrated PS</dc:title>
  <dc:creator>R Irvine</dc:creator>
  <cp:lastModifiedBy>C McDermott</cp:lastModifiedBy>
  <cp:revision>105</cp:revision>
  <dcterms:created xsi:type="dcterms:W3CDTF">2019-09-12T11:07:37Z</dcterms:created>
  <dcterms:modified xsi:type="dcterms:W3CDTF">2025-08-27T08:31:53Z</dcterms:modified>
</cp:coreProperties>
</file>