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39"/>
  </p:notesMasterIdLst>
  <p:sldIdLst>
    <p:sldId id="256" r:id="rId2"/>
    <p:sldId id="257" r:id="rId3"/>
    <p:sldId id="312" r:id="rId4"/>
    <p:sldId id="313" r:id="rId5"/>
    <p:sldId id="289" r:id="rId6"/>
    <p:sldId id="265" r:id="rId7"/>
    <p:sldId id="275" r:id="rId8"/>
    <p:sldId id="329" r:id="rId9"/>
    <p:sldId id="280" r:id="rId10"/>
    <p:sldId id="326" r:id="rId11"/>
    <p:sldId id="318" r:id="rId12"/>
    <p:sldId id="327" r:id="rId13"/>
    <p:sldId id="306" r:id="rId14"/>
    <p:sldId id="263" r:id="rId15"/>
    <p:sldId id="319" r:id="rId16"/>
    <p:sldId id="332" r:id="rId17"/>
    <p:sldId id="276" r:id="rId18"/>
    <p:sldId id="320" r:id="rId19"/>
    <p:sldId id="290" r:id="rId20"/>
    <p:sldId id="288" r:id="rId21"/>
    <p:sldId id="336" r:id="rId22"/>
    <p:sldId id="337" r:id="rId23"/>
    <p:sldId id="338" r:id="rId24"/>
    <p:sldId id="271" r:id="rId25"/>
    <p:sldId id="305" r:id="rId26"/>
    <p:sldId id="322" r:id="rId27"/>
    <p:sldId id="334" r:id="rId28"/>
    <p:sldId id="335" r:id="rId29"/>
    <p:sldId id="298" r:id="rId30"/>
    <p:sldId id="330" r:id="rId31"/>
    <p:sldId id="291" r:id="rId32"/>
    <p:sldId id="324" r:id="rId33"/>
    <p:sldId id="297" r:id="rId34"/>
    <p:sldId id="311" r:id="rId35"/>
    <p:sldId id="314" r:id="rId36"/>
    <p:sldId id="272" r:id="rId37"/>
    <p:sldId id="27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534" autoAdjust="0"/>
  </p:normalViewPr>
  <p:slideViewPr>
    <p:cSldViewPr snapToGrid="0">
      <p:cViewPr varScale="1">
        <p:scale>
          <a:sx n="86" d="100"/>
          <a:sy n="86" d="100"/>
        </p:scale>
        <p:origin x="132"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31B9B2-A929-491B-8399-5A95508A38F6}" type="datetimeFigureOut">
              <a:rPr lang="en-GB" smtClean="0"/>
              <a:t>04/09/2024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6D4A01-175F-43B5-A85F-D5AD48CE99FB}" type="slidenum">
              <a:rPr lang="en-GB" smtClean="0"/>
              <a:t>‹#›</a:t>
            </a:fld>
            <a:endParaRPr lang="en-GB"/>
          </a:p>
        </p:txBody>
      </p:sp>
    </p:spTree>
    <p:extLst>
      <p:ext uri="{BB962C8B-B14F-4D97-AF65-F5344CB8AC3E}">
        <p14:creationId xmlns:p14="http://schemas.microsoft.com/office/powerpoint/2010/main" val="171129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6D4A01-175F-43B5-A85F-D5AD48CE99FB}" type="slidenum">
              <a:rPr lang="en-GB" smtClean="0"/>
              <a:t>21</a:t>
            </a:fld>
            <a:endParaRPr lang="en-GB"/>
          </a:p>
        </p:txBody>
      </p:sp>
    </p:spTree>
    <p:extLst>
      <p:ext uri="{BB962C8B-B14F-4D97-AF65-F5344CB8AC3E}">
        <p14:creationId xmlns:p14="http://schemas.microsoft.com/office/powerpoint/2010/main" val="192141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822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198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5405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93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5901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0673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45389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708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339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61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05944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986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8089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180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940314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9/4/2024</a:t>
            </a:fld>
            <a:endParaRPr lang="en-US" dirty="0"/>
          </a:p>
        </p:txBody>
      </p:sp>
    </p:spTree>
    <p:extLst>
      <p:ext uri="{BB962C8B-B14F-4D97-AF65-F5344CB8AC3E}">
        <p14:creationId xmlns:p14="http://schemas.microsoft.com/office/powerpoint/2010/main" val="48401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639570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gineif.org.uk/primary-schoo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3508" y="5384155"/>
            <a:ext cx="9235440" cy="1096899"/>
          </a:xfrm>
        </p:spPr>
        <p:txBody>
          <a:bodyPr>
            <a:normAutofit/>
          </a:bodyPr>
          <a:lstStyle/>
          <a:p>
            <a:r>
              <a:rPr lang="en-GB" sz="3200" dirty="0"/>
              <a:t>Parents’ Information Session September 2024</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2228" y="-661744"/>
            <a:ext cx="6858000" cy="6858000"/>
          </a:xfrm>
          <a:prstGeom prst="rect">
            <a:avLst/>
          </a:prstGeom>
        </p:spPr>
      </p:pic>
    </p:spTree>
    <p:extLst>
      <p:ext uri="{BB962C8B-B14F-4D97-AF65-F5344CB8AC3E}">
        <p14:creationId xmlns:p14="http://schemas.microsoft.com/office/powerpoint/2010/main" val="853544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DATES FOR YOUR DIARY</a:t>
            </a:r>
          </a:p>
        </p:txBody>
      </p:sp>
      <p:sp>
        <p:nvSpPr>
          <p:cNvPr id="3" name="Content Placeholder 2"/>
          <p:cNvSpPr>
            <a:spLocks noGrp="1"/>
          </p:cNvSpPr>
          <p:nvPr>
            <p:ph idx="1"/>
          </p:nvPr>
        </p:nvSpPr>
        <p:spPr/>
        <p:txBody>
          <a:bodyPr>
            <a:normAutofit/>
          </a:bodyPr>
          <a:lstStyle/>
          <a:p>
            <a:endParaRPr lang="de-DE" b="1" dirty="0"/>
          </a:p>
          <a:p>
            <a:r>
              <a:rPr lang="de-DE" sz="2400" b="1" dirty="0"/>
              <a:t>Dates and </a:t>
            </a:r>
            <a:r>
              <a:rPr lang="en-GB" sz="2400" b="1" dirty="0"/>
              <a:t>details of clubs will follow shortly.</a:t>
            </a:r>
          </a:p>
          <a:p>
            <a:r>
              <a:rPr lang="en-GB" sz="2400" b="1" dirty="0"/>
              <a:t>Term 1 clubs will commence week beginning 30th September. (P1 clubs will start in Term 2). </a:t>
            </a:r>
            <a:endParaRPr lang="en-GB" sz="2400" dirty="0"/>
          </a:p>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Rectangle 2"/>
          <p:cNvSpPr>
            <a:spLocks noChangeArrowheads="1"/>
          </p:cNvSpPr>
          <p:nvPr/>
        </p:nvSpPr>
        <p:spPr bwMode="auto">
          <a:xfrm>
            <a:off x="1144059" y="239027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1033992" y="1468735"/>
            <a:ext cx="828964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KIPS After School Clubs Dates 2024/25</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2744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a:t>
            </a:r>
          </a:p>
        </p:txBody>
      </p:sp>
      <p:sp>
        <p:nvSpPr>
          <p:cNvPr id="3" name="Content Placeholder 2"/>
          <p:cNvSpPr>
            <a:spLocks noGrp="1"/>
          </p:cNvSpPr>
          <p:nvPr>
            <p:ph idx="1"/>
          </p:nvPr>
        </p:nvSpPr>
        <p:spPr>
          <a:xfrm>
            <a:off x="677334" y="1379193"/>
            <a:ext cx="8596668" cy="4664159"/>
          </a:xfrm>
        </p:spPr>
        <p:txBody>
          <a:bodyPr>
            <a:normAutofit/>
          </a:bodyPr>
          <a:lstStyle/>
          <a:p>
            <a:pPr marL="0" indent="0">
              <a:buNone/>
            </a:pPr>
            <a:r>
              <a:rPr lang="en-GB" sz="2800" dirty="0"/>
              <a:t>Contact the office to:</a:t>
            </a:r>
          </a:p>
          <a:p>
            <a:r>
              <a:rPr lang="en-GB" sz="2800" dirty="0"/>
              <a:t>Inform class teacher of any changes to collection arrangements (bus etc.) </a:t>
            </a:r>
          </a:p>
          <a:p>
            <a:r>
              <a:rPr lang="en-GB" sz="2800" dirty="0"/>
              <a:t>Inform teacher of illness (or via school app).</a:t>
            </a:r>
          </a:p>
          <a:p>
            <a:r>
              <a:rPr lang="en-GB" sz="2800" dirty="0"/>
              <a:t>Inform school of any changes to personal details.</a:t>
            </a:r>
          </a:p>
          <a:p>
            <a:r>
              <a:rPr lang="en-GB" sz="2800" dirty="0"/>
              <a:t>Arrange an appointment or phone call with a class teacher.</a:t>
            </a:r>
          </a:p>
          <a:p>
            <a:r>
              <a:rPr lang="en-GB" sz="2800" dirty="0"/>
              <a:t>Inform school if you require dual communication.</a:t>
            </a:r>
          </a:p>
          <a:p>
            <a:endParaRPr lang="en-GB" sz="2800" dirty="0"/>
          </a:p>
          <a:p>
            <a:pPr marL="0" indent="0" algn="ctr">
              <a:buNone/>
            </a:pPr>
            <a:endParaRPr lang="de-DE" sz="2800" b="1" dirty="0"/>
          </a:p>
          <a:p>
            <a:pPr marL="0" indent="0">
              <a:buNone/>
            </a:pPr>
            <a:endParaRPr lang="de-DE" b="1" dirty="0"/>
          </a:p>
          <a:p>
            <a:pPr marL="0" indent="0">
              <a:buNone/>
            </a:pPr>
            <a:endParaRPr lang="de-DE" b="1" dirty="0"/>
          </a:p>
          <a:p>
            <a:pPr marL="0" indent="0">
              <a:buNone/>
            </a:pPr>
            <a:endParaRPr lang="en-GB" dirty="0"/>
          </a:p>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2364091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COMMUNICATION</a:t>
            </a:r>
            <a:endParaRPr lang="en-GB" dirty="0"/>
          </a:p>
        </p:txBody>
      </p:sp>
      <p:sp>
        <p:nvSpPr>
          <p:cNvPr id="3" name="Content Placeholder 2"/>
          <p:cNvSpPr>
            <a:spLocks noGrp="1"/>
          </p:cNvSpPr>
          <p:nvPr>
            <p:ph idx="1"/>
          </p:nvPr>
        </p:nvSpPr>
        <p:spPr>
          <a:xfrm>
            <a:off x="677334" y="1379193"/>
            <a:ext cx="8596668" cy="4664159"/>
          </a:xfrm>
        </p:spPr>
        <p:txBody>
          <a:bodyPr>
            <a:normAutofit fontScale="92500" lnSpcReduction="20000"/>
          </a:bodyPr>
          <a:lstStyle/>
          <a:p>
            <a:pPr marL="0" indent="0">
              <a:buNone/>
            </a:pPr>
            <a:r>
              <a:rPr lang="en-GB" sz="2800" dirty="0"/>
              <a:t>Pastoral Care is of the utmost importance to us </a:t>
            </a:r>
          </a:p>
          <a:p>
            <a:pPr marL="0" indent="0">
              <a:buNone/>
            </a:pPr>
            <a:endParaRPr lang="en-GB" sz="2800" dirty="0"/>
          </a:p>
          <a:p>
            <a:pPr marL="0" indent="0">
              <a:buNone/>
            </a:pPr>
            <a:r>
              <a:rPr lang="en-GB" sz="2800" dirty="0"/>
              <a:t>Please inform us about any change in circumstances that could be impacting on your child. </a:t>
            </a:r>
          </a:p>
          <a:p>
            <a:pPr marL="0" indent="0">
              <a:buNone/>
            </a:pPr>
            <a:endParaRPr lang="en-GB" sz="2800" dirty="0"/>
          </a:p>
          <a:p>
            <a:pPr marL="0" indent="0">
              <a:buNone/>
            </a:pPr>
            <a:r>
              <a:rPr lang="en-GB" sz="2800" dirty="0"/>
              <a:t>Such as -</a:t>
            </a:r>
          </a:p>
          <a:p>
            <a:r>
              <a:rPr lang="en-GB" sz="2800" dirty="0"/>
              <a:t>Parents away on holiday/ working away </a:t>
            </a:r>
          </a:p>
          <a:p>
            <a:r>
              <a:rPr lang="en-GB" sz="2800" dirty="0"/>
              <a:t>Family bereavement</a:t>
            </a:r>
          </a:p>
          <a:p>
            <a:r>
              <a:rPr lang="en-GB" sz="2800" dirty="0"/>
              <a:t>Moving home</a:t>
            </a:r>
          </a:p>
          <a:p>
            <a:r>
              <a:rPr lang="en-GB" sz="2800" dirty="0"/>
              <a:t>Change in relationship status of parents/carers </a:t>
            </a:r>
          </a:p>
          <a:p>
            <a:endParaRPr lang="en-GB" sz="2800" dirty="0"/>
          </a:p>
          <a:p>
            <a:endParaRPr lang="en-GB" sz="2800" dirty="0"/>
          </a:p>
          <a:p>
            <a:endParaRPr lang="en-GB" sz="2800" dirty="0"/>
          </a:p>
          <a:p>
            <a:pPr marL="0" indent="0" algn="ctr">
              <a:buNone/>
            </a:pPr>
            <a:endParaRPr lang="de-DE" sz="2800" b="1" dirty="0"/>
          </a:p>
          <a:p>
            <a:pPr marL="0" indent="0">
              <a:buNone/>
            </a:pPr>
            <a:endParaRPr lang="de-DE" b="1" dirty="0"/>
          </a:p>
          <a:p>
            <a:pPr marL="0" indent="0">
              <a:buNone/>
            </a:pPr>
            <a:endParaRPr lang="de-DE" b="1" dirty="0"/>
          </a:p>
          <a:p>
            <a:pPr marL="0" indent="0">
              <a:buNone/>
            </a:pPr>
            <a:endParaRPr lang="en-GB" dirty="0"/>
          </a:p>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2862997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Attendance</a:t>
            </a:r>
          </a:p>
        </p:txBody>
      </p:sp>
      <p:sp>
        <p:nvSpPr>
          <p:cNvPr id="3" name="Content Placeholder 2"/>
          <p:cNvSpPr>
            <a:spLocks noGrp="1"/>
          </p:cNvSpPr>
          <p:nvPr>
            <p:ph idx="1"/>
          </p:nvPr>
        </p:nvSpPr>
        <p:spPr>
          <a:xfrm>
            <a:off x="677334" y="1488613"/>
            <a:ext cx="8596668" cy="4759787"/>
          </a:xfrm>
        </p:spPr>
        <p:txBody>
          <a:bodyPr>
            <a:normAutofit fontScale="92500" lnSpcReduction="10000"/>
          </a:bodyPr>
          <a:lstStyle/>
          <a:p>
            <a:r>
              <a:rPr lang="en-US" sz="2000" dirty="0"/>
              <a:t>It is important that your child is in school whenever possible.  If your child is suffering from vomiting/</a:t>
            </a:r>
            <a:r>
              <a:rPr lang="en-US" sz="2000" dirty="0" err="1"/>
              <a:t>diarrhoea</a:t>
            </a:r>
            <a:r>
              <a:rPr lang="en-US" sz="2000" dirty="0"/>
              <a:t> symptoms it is recommended they remain at home until 48 hours after symptoms have ceased. </a:t>
            </a:r>
          </a:p>
          <a:p>
            <a:r>
              <a:rPr lang="en-US" sz="2000" dirty="0"/>
              <a:t>Parents will receive a letter home informing them if their child’s attendance has fallen below the EA target of 90% (more than one day every four weeks). The Education Welfare Officer will also track any attendances that fall below this percentage. </a:t>
            </a:r>
            <a:r>
              <a:rPr lang="en-GB" sz="2000" dirty="0"/>
              <a:t> </a:t>
            </a:r>
          </a:p>
          <a:p>
            <a:r>
              <a:rPr lang="en-GB" sz="2000" dirty="0"/>
              <a:t>Any child arriving in school after 9.05am will be recorded as late. It is important for your child to be there at the beginning of the school day.</a:t>
            </a:r>
          </a:p>
          <a:p>
            <a:pPr marL="0" indent="0">
              <a:buNone/>
            </a:pPr>
            <a:r>
              <a:rPr lang="en-US" sz="2000" b="1" u="sng" dirty="0"/>
              <a:t>Holidays in Term Time</a:t>
            </a:r>
            <a:endParaRPr lang="en-GB" sz="2000" dirty="0"/>
          </a:p>
          <a:p>
            <a:pPr marL="0" indent="0">
              <a:buNone/>
            </a:pPr>
            <a:r>
              <a:rPr lang="en-GB" sz="2000" b="1" dirty="0"/>
              <a:t> </a:t>
            </a:r>
            <a:endParaRPr lang="en-GB" sz="2000" dirty="0"/>
          </a:p>
          <a:p>
            <a:r>
              <a:rPr lang="en-US" sz="2000" dirty="0"/>
              <a:t>Holidays during term time are discouraged by the school. Parents are reminded of the effect that absence can have on a pupil’s potential achievement.  Class work will not be sent home. </a:t>
            </a:r>
            <a:endParaRPr lang="de-DE" sz="3200" b="1" dirty="0"/>
          </a:p>
          <a:p>
            <a:endParaRPr lang="en-GB" sz="2000" dirty="0"/>
          </a:p>
          <a:p>
            <a:endParaRPr lang="en-GB"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331460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Drop Off/Collections</a:t>
            </a:r>
          </a:p>
        </p:txBody>
      </p:sp>
      <p:sp>
        <p:nvSpPr>
          <p:cNvPr id="3" name="Content Placeholder 2"/>
          <p:cNvSpPr>
            <a:spLocks noGrp="1"/>
          </p:cNvSpPr>
          <p:nvPr>
            <p:ph idx="1"/>
          </p:nvPr>
        </p:nvSpPr>
        <p:spPr>
          <a:xfrm>
            <a:off x="677333" y="1559697"/>
            <a:ext cx="9580571" cy="5021856"/>
          </a:xfrm>
        </p:spPr>
        <p:txBody>
          <a:bodyPr>
            <a:normAutofit lnSpcReduction="10000"/>
          </a:bodyPr>
          <a:lstStyle/>
          <a:p>
            <a:r>
              <a:rPr lang="de-DE" sz="2000" b="1" dirty="0"/>
              <a:t>Drop-off arrangements remain the same - No pupils to be in school before 8.45am. </a:t>
            </a:r>
          </a:p>
          <a:p>
            <a:r>
              <a:rPr lang="de-DE" sz="2000" b="1" dirty="0"/>
              <a:t>All pupils should be left off at the main entrance where they will be directed to their </a:t>
            </a:r>
            <a:r>
              <a:rPr lang="en-GB" sz="2000" b="1" dirty="0"/>
              <a:t>classroom</a:t>
            </a:r>
            <a:r>
              <a:rPr lang="de-DE" sz="2000" b="1" dirty="0"/>
              <a:t>. </a:t>
            </a:r>
          </a:p>
          <a:p>
            <a:r>
              <a:rPr lang="de-DE" sz="2000" b="1" dirty="0"/>
              <a:t>Parking is only available for P1 parents or as agreed in other exceptional circumstances.</a:t>
            </a:r>
          </a:p>
          <a:p>
            <a:r>
              <a:rPr lang="de-DE" sz="2000" b="1" dirty="0"/>
              <a:t>Staggered </a:t>
            </a:r>
            <a:r>
              <a:rPr lang="en-GB" sz="2000" b="1" dirty="0"/>
              <a:t>pick-up times.</a:t>
            </a:r>
          </a:p>
          <a:p>
            <a:r>
              <a:rPr lang="en-GB" sz="2000" b="1" dirty="0"/>
              <a:t>Offsite parking is recommended where possible (to avoid congestion). </a:t>
            </a:r>
          </a:p>
          <a:p>
            <a:endParaRPr lang="en-GB" sz="2000" b="1" dirty="0"/>
          </a:p>
          <a:p>
            <a:pPr marL="0" indent="0">
              <a:buNone/>
            </a:pPr>
            <a:r>
              <a:rPr lang="en-GB" sz="2000" b="1" dirty="0">
                <a:solidFill>
                  <a:schemeClr val="tx1"/>
                </a:solidFill>
              </a:rPr>
              <a:t>Pick-up for P4- 2.50pm at the Main Entrance.</a:t>
            </a:r>
          </a:p>
          <a:p>
            <a:pPr marL="0" indent="0">
              <a:buNone/>
            </a:pPr>
            <a:endParaRPr lang="en-GB" sz="2000" b="1" dirty="0">
              <a:solidFill>
                <a:schemeClr val="tx1"/>
              </a:solidFill>
            </a:endParaRPr>
          </a:p>
          <a:p>
            <a:pPr marL="0" indent="0">
              <a:buNone/>
            </a:pPr>
            <a:r>
              <a:rPr lang="en-GB" sz="2000" b="1" dirty="0">
                <a:solidFill>
                  <a:schemeClr val="tx1"/>
                </a:solidFill>
              </a:rPr>
              <a:t>Please let us know as soon as possible if there are any changes to arrangements (going to be late, different person, bus, etc.)</a:t>
            </a:r>
          </a:p>
          <a:p>
            <a:pPr marL="0" indent="0">
              <a:buNone/>
            </a:pPr>
            <a:endParaRPr lang="de-DE" sz="1200" b="1" dirty="0"/>
          </a:p>
          <a:p>
            <a:pPr marL="0" indent="0">
              <a:buNone/>
            </a:pPr>
            <a:endParaRPr lang="de-DE" sz="1200" b="1" dirty="0"/>
          </a:p>
          <a:p>
            <a:pPr marL="0" indent="0">
              <a:buNone/>
            </a:pPr>
            <a:endParaRPr lang="en-GB" sz="1200" dirty="0"/>
          </a:p>
          <a:p>
            <a:pPr marL="0" indent="0">
              <a:buNone/>
            </a:pPr>
            <a:endParaRPr lang="en-GB" sz="1200" dirty="0"/>
          </a:p>
          <a:p>
            <a:endParaRPr lang="en-GB" sz="1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Rectangle 5"/>
          <p:cNvSpPr/>
          <p:nvPr/>
        </p:nvSpPr>
        <p:spPr>
          <a:xfrm>
            <a:off x="10058400" y="286434"/>
            <a:ext cx="6096000" cy="646331"/>
          </a:xfrm>
          <a:prstGeom prst="rect">
            <a:avLst/>
          </a:prstGeom>
        </p:spPr>
        <p:txBody>
          <a:bodyPr>
            <a:spAutoFit/>
          </a:bodyPr>
          <a:lstStyle/>
          <a:p>
            <a:r>
              <a:rPr lang="en-GB" b="1" dirty="0">
                <a:latin typeface="Bradley Hand ITC" panose="03070402050302030203" pitchFamily="66" charset="0"/>
              </a:rPr>
              <a:t>Learning to Love,</a:t>
            </a:r>
          </a:p>
          <a:p>
            <a:r>
              <a:rPr lang="en-GB" b="1" dirty="0">
                <a:latin typeface="Bradley Hand ITC" panose="03070402050302030203" pitchFamily="66" charset="0"/>
              </a:rPr>
              <a:t>Loving to Learn </a:t>
            </a:r>
          </a:p>
        </p:txBody>
      </p:sp>
    </p:spTree>
    <p:extLst>
      <p:ext uri="{BB962C8B-B14F-4D97-AF65-F5344CB8AC3E}">
        <p14:creationId xmlns:p14="http://schemas.microsoft.com/office/powerpoint/2010/main" val="490288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HEALTH AND WELL-BEING</a:t>
            </a:r>
          </a:p>
        </p:txBody>
      </p:sp>
      <p:sp>
        <p:nvSpPr>
          <p:cNvPr id="3" name="Content Placeholder 2"/>
          <p:cNvSpPr>
            <a:spLocks noGrp="1"/>
          </p:cNvSpPr>
          <p:nvPr>
            <p:ph idx="1"/>
          </p:nvPr>
        </p:nvSpPr>
        <p:spPr>
          <a:xfrm>
            <a:off x="677334" y="1695077"/>
            <a:ext cx="8596668" cy="4664159"/>
          </a:xfrm>
        </p:spPr>
        <p:txBody>
          <a:bodyPr>
            <a:normAutofit/>
          </a:bodyPr>
          <a:lstStyle/>
          <a:p>
            <a:r>
              <a:rPr lang="en-GB" sz="2800" dirty="0" err="1"/>
              <a:t>MyHappyMind</a:t>
            </a:r>
            <a:r>
              <a:rPr lang="en-GB" sz="2800" dirty="0"/>
              <a:t>.</a:t>
            </a:r>
          </a:p>
          <a:p>
            <a:r>
              <a:rPr lang="en-GB" sz="2800" dirty="0"/>
              <a:t>Mood tracker.</a:t>
            </a:r>
          </a:p>
          <a:p>
            <a:r>
              <a:rPr lang="en-GB" sz="2800" dirty="0"/>
              <a:t>Bubble Time </a:t>
            </a:r>
          </a:p>
          <a:p>
            <a:r>
              <a:rPr lang="en-GB" sz="2800" dirty="0"/>
              <a:t>Circle Time</a:t>
            </a:r>
          </a:p>
          <a:p>
            <a:pPr marL="0" indent="0">
              <a:buNone/>
            </a:pPr>
            <a:endParaRPr lang="en-GB" sz="2800" dirty="0"/>
          </a:p>
          <a:p>
            <a:pPr marL="0" indent="0">
              <a:buNone/>
            </a:pPr>
            <a:endParaRPr lang="en-GB" sz="2800" dirty="0"/>
          </a:p>
          <a:p>
            <a:pPr marL="0" indent="0" algn="ctr">
              <a:buNone/>
            </a:pPr>
            <a:endParaRPr lang="de-DE" sz="2800" b="1" dirty="0"/>
          </a:p>
          <a:p>
            <a:pPr marL="0" indent="0">
              <a:buNone/>
            </a:pPr>
            <a:endParaRPr lang="de-DE" b="1" dirty="0"/>
          </a:p>
          <a:p>
            <a:pPr marL="0" indent="0">
              <a:buNone/>
            </a:pPr>
            <a:endParaRPr lang="de-DE" b="1" dirty="0"/>
          </a:p>
          <a:p>
            <a:pPr marL="0" indent="0">
              <a:buNone/>
            </a:pPr>
            <a:endParaRPr lang="en-GB" dirty="0"/>
          </a:p>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1234584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B62E-C690-0FA9-C630-F84FDCF367C9}"/>
              </a:ext>
            </a:extLst>
          </p:cNvPr>
          <p:cNvSpPr>
            <a:spLocks noGrp="1"/>
          </p:cNvSpPr>
          <p:nvPr>
            <p:ph type="title"/>
          </p:nvPr>
        </p:nvSpPr>
        <p:spPr/>
        <p:txBody>
          <a:bodyPr/>
          <a:lstStyle/>
          <a:p>
            <a:r>
              <a:rPr lang="en-GB" dirty="0"/>
              <a:t>IMAGINE IF</a:t>
            </a:r>
          </a:p>
        </p:txBody>
      </p:sp>
      <p:sp>
        <p:nvSpPr>
          <p:cNvPr id="3" name="Content Placeholder 2">
            <a:extLst>
              <a:ext uri="{FF2B5EF4-FFF2-40B4-BE49-F238E27FC236}">
                <a16:creationId xmlns:a16="http://schemas.microsoft.com/office/drawing/2014/main" id="{9A7ED739-3790-369D-AFB3-143C73A97AC6}"/>
              </a:ext>
            </a:extLst>
          </p:cNvPr>
          <p:cNvSpPr>
            <a:spLocks noGrp="1"/>
          </p:cNvSpPr>
          <p:nvPr>
            <p:ph idx="1"/>
          </p:nvPr>
        </p:nvSpPr>
        <p:spPr>
          <a:xfrm>
            <a:off x="331399" y="1488613"/>
            <a:ext cx="9288537" cy="3880773"/>
          </a:xfrm>
        </p:spPr>
        <p:txBody>
          <a:bodyPr>
            <a:normAutofit fontScale="92500" lnSpcReduction="10000"/>
          </a:bodyPr>
          <a:lstStyle/>
          <a:p>
            <a:r>
              <a:rPr lang="en-GB" sz="2400" dirty="0"/>
              <a:t>As a school we </a:t>
            </a:r>
            <a:r>
              <a:rPr lang="en-GB" sz="2400"/>
              <a:t>recognise the benefit </a:t>
            </a:r>
            <a:r>
              <a:rPr lang="en-GB" sz="2400" dirty="0"/>
              <a:t>of our weekly counselling sessions and have decided to continue with the service at a cost to the school.</a:t>
            </a:r>
          </a:p>
          <a:p>
            <a:pPr marL="0" indent="0">
              <a:buNone/>
            </a:pPr>
            <a:endParaRPr lang="en-GB" sz="2400" dirty="0"/>
          </a:p>
          <a:p>
            <a:r>
              <a:rPr lang="en-GB" sz="2400" dirty="0"/>
              <a:t>This will consist of two weekly school counselling sessions providing support to two individual pupils each half-term.</a:t>
            </a:r>
          </a:p>
          <a:p>
            <a:pPr marL="0" indent="0">
              <a:buNone/>
            </a:pPr>
            <a:endParaRPr lang="en-GB" sz="2400" dirty="0"/>
          </a:p>
          <a:p>
            <a:r>
              <a:rPr lang="en-GB" sz="2400" dirty="0"/>
              <a:t>If you feel that your child would benefit from these sessions please complete a referral form online </a:t>
            </a:r>
            <a:r>
              <a:rPr lang="en-GB" sz="2400" dirty="0">
                <a:hlinkClick r:id="rId2"/>
              </a:rPr>
              <a:t>https://imagineif.org.uk/primary-schools</a:t>
            </a:r>
            <a:endParaRPr lang="en-GB" sz="2400" dirty="0"/>
          </a:p>
        </p:txBody>
      </p:sp>
      <p:sp>
        <p:nvSpPr>
          <p:cNvPr id="4" name="TextBox 3">
            <a:extLst>
              <a:ext uri="{FF2B5EF4-FFF2-40B4-BE49-F238E27FC236}">
                <a16:creationId xmlns:a16="http://schemas.microsoft.com/office/drawing/2014/main" id="{E6217569-BCCC-1A5E-02CA-83DC6266A2EA}"/>
              </a:ext>
            </a:extLst>
          </p:cNvPr>
          <p:cNvSpPr txBox="1"/>
          <p:nvPr/>
        </p:nvSpPr>
        <p:spPr>
          <a:xfrm>
            <a:off x="9873673" y="255657"/>
            <a:ext cx="1683474" cy="707886"/>
          </a:xfrm>
          <a:prstGeom prst="rect">
            <a:avLst/>
          </a:prstGeom>
          <a:noFill/>
        </p:spPr>
        <p:txBody>
          <a:bodyPr wrap="none" rtlCol="0">
            <a:spAutoFit/>
          </a:bodyPr>
          <a:lstStyle/>
          <a:p>
            <a:r>
              <a:rPr lang="en-GB" sz="2000" b="1" dirty="0">
                <a:latin typeface="Bradley Hand ITC" panose="03070402050302030203" pitchFamily="66" charset="0"/>
              </a:rPr>
              <a:t>Learn to Love,</a:t>
            </a:r>
          </a:p>
          <a:p>
            <a:r>
              <a:rPr lang="en-GB" sz="2000" b="1" dirty="0">
                <a:latin typeface="Bradley Hand ITC" panose="03070402050302030203" pitchFamily="66" charset="0"/>
              </a:rPr>
              <a:t>Love to Learn </a:t>
            </a:r>
          </a:p>
        </p:txBody>
      </p:sp>
    </p:spTree>
    <p:extLst>
      <p:ext uri="{BB962C8B-B14F-4D97-AF65-F5344CB8AC3E}">
        <p14:creationId xmlns:p14="http://schemas.microsoft.com/office/powerpoint/2010/main" val="3720318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HEALTHY EATING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4" name="Content Placeholder 2">
            <a:extLst>
              <a:ext uri="{FF2B5EF4-FFF2-40B4-BE49-F238E27FC236}">
                <a16:creationId xmlns:a16="http://schemas.microsoft.com/office/drawing/2014/main" id="{EB6827B6-4CC1-5464-D405-AFDB73D42C3F}"/>
              </a:ext>
            </a:extLst>
          </p:cNvPr>
          <p:cNvSpPr txBox="1">
            <a:spLocks/>
          </p:cNvSpPr>
          <p:nvPr/>
        </p:nvSpPr>
        <p:spPr>
          <a:xfrm>
            <a:off x="677334" y="1584241"/>
            <a:ext cx="8596668" cy="466415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GB" sz="2400" dirty="0"/>
              <a:t>As a school we promote healthy eating and a balanced diet.  Please note the following –</a:t>
            </a:r>
          </a:p>
          <a:p>
            <a:r>
              <a:rPr lang="en-GB" sz="2400" dirty="0"/>
              <a:t>Nut free zone (please do not send any birthday cakes into school for sharing). We have a number of pupils in our school with serious nut allergies.</a:t>
            </a:r>
          </a:p>
          <a:p>
            <a:r>
              <a:rPr lang="en-GB" sz="2400" dirty="0"/>
              <a:t>Water bottles (should contain water only – advice from dentist).</a:t>
            </a:r>
          </a:p>
          <a:p>
            <a:r>
              <a:rPr lang="en-GB" sz="2400" dirty="0"/>
              <a:t>Items such as crisps, sweets and chocolate should be kept to a minimum as treats.</a:t>
            </a:r>
          </a:p>
          <a:p>
            <a:endParaRPr lang="en-GB" sz="2400" dirty="0"/>
          </a:p>
          <a:p>
            <a:pPr marL="0" indent="0">
              <a:buFont typeface="Wingdings 3" charset="2"/>
              <a:buNone/>
            </a:pPr>
            <a:endParaRPr lang="en-GB" sz="2400" dirty="0"/>
          </a:p>
          <a:p>
            <a:pPr marL="0" indent="0" algn="ctr">
              <a:buFont typeface="Wingdings 3" charset="2"/>
              <a:buNone/>
            </a:pPr>
            <a:endParaRPr lang="de-DE" sz="2400" b="1" dirty="0"/>
          </a:p>
          <a:p>
            <a:pPr marL="0" indent="0">
              <a:buFont typeface="Wingdings 3" charset="2"/>
              <a:buNone/>
            </a:pPr>
            <a:endParaRPr lang="de-DE" sz="1600" b="1" dirty="0"/>
          </a:p>
          <a:p>
            <a:pPr marL="0" indent="0">
              <a:buFont typeface="Wingdings 3" charset="2"/>
              <a:buNone/>
            </a:pPr>
            <a:endParaRPr lang="de-DE" sz="1600" b="1" dirty="0"/>
          </a:p>
          <a:p>
            <a:pPr marL="0" indent="0">
              <a:buFont typeface="Wingdings 3" charset="2"/>
              <a:buNone/>
            </a:pPr>
            <a:endParaRPr lang="en-GB" sz="1600" dirty="0"/>
          </a:p>
          <a:p>
            <a:pPr marL="0" indent="0">
              <a:buFont typeface="Wingdings 3" charset="2"/>
              <a:buNone/>
            </a:pPr>
            <a:endParaRPr lang="en-GB" sz="1600" dirty="0"/>
          </a:p>
          <a:p>
            <a:endParaRPr lang="en-GB" sz="1600" dirty="0"/>
          </a:p>
        </p:txBody>
      </p:sp>
    </p:spTree>
    <p:extLst>
      <p:ext uri="{BB962C8B-B14F-4D97-AF65-F5344CB8AC3E}">
        <p14:creationId xmlns:p14="http://schemas.microsoft.com/office/powerpoint/2010/main" val="253149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KIPS +</a:t>
            </a:r>
          </a:p>
        </p:txBody>
      </p:sp>
      <p:sp>
        <p:nvSpPr>
          <p:cNvPr id="3" name="Content Placeholder 2"/>
          <p:cNvSpPr>
            <a:spLocks noGrp="1"/>
          </p:cNvSpPr>
          <p:nvPr>
            <p:ph idx="1"/>
          </p:nvPr>
        </p:nvSpPr>
        <p:spPr/>
        <p:txBody>
          <a:bodyPr>
            <a:normAutofit/>
          </a:bodyPr>
          <a:lstStyle/>
          <a:p>
            <a:pPr marL="0" indent="0">
              <a:buNone/>
            </a:pPr>
            <a:r>
              <a:rPr lang="en-GB" sz="2800" dirty="0"/>
              <a:t>KIPS+ is the name of our school Parents’/Teachers’ Association (PTA).</a:t>
            </a:r>
          </a:p>
          <a:p>
            <a:pPr marL="0" indent="0">
              <a:buNone/>
            </a:pPr>
            <a:endParaRPr lang="en-GB" sz="2800" dirty="0"/>
          </a:p>
          <a:p>
            <a:pPr marL="0" indent="0">
              <a:buNone/>
            </a:pPr>
            <a:r>
              <a:rPr lang="en-GB" sz="2800" dirty="0"/>
              <a:t>If you would like to be involved please phone the school office for further details.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1870944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 INFORMATION </a:t>
            </a:r>
          </a:p>
        </p:txBody>
      </p:sp>
      <p:sp>
        <p:nvSpPr>
          <p:cNvPr id="3" name="Content Placeholder 2"/>
          <p:cNvSpPr>
            <a:spLocks noGrp="1"/>
          </p:cNvSpPr>
          <p:nvPr>
            <p:ph idx="1"/>
          </p:nvPr>
        </p:nvSpPr>
        <p:spPr>
          <a:xfrm>
            <a:off x="677334" y="1331089"/>
            <a:ext cx="8596668" cy="4899894"/>
          </a:xfrm>
        </p:spPr>
        <p:txBody>
          <a:bodyPr>
            <a:normAutofit/>
          </a:bodyPr>
          <a:lstStyle/>
          <a:p>
            <a:r>
              <a:rPr lang="en-GB" sz="2400" dirty="0">
                <a:solidFill>
                  <a:schemeClr val="tx1"/>
                </a:solidFill>
              </a:rPr>
              <a:t>Miss McDermott </a:t>
            </a:r>
            <a:r>
              <a:rPr lang="en-GB" sz="2400" dirty="0"/>
              <a:t>and 1 classroom assistants.</a:t>
            </a:r>
          </a:p>
          <a:p>
            <a:r>
              <a:rPr lang="en-GB" sz="2400" dirty="0"/>
              <a:t>26 children in P4. Due to GDPR we cannot send home class lists.</a:t>
            </a:r>
          </a:p>
          <a:p>
            <a:r>
              <a:rPr lang="en-GB" sz="2400" dirty="0"/>
              <a:t>Pupils may arrive from 8.45. </a:t>
            </a:r>
            <a:r>
              <a:rPr lang="en-GB" sz="2400" dirty="0">
                <a:solidFill>
                  <a:schemeClr val="tx1"/>
                </a:solidFill>
              </a:rPr>
              <a:t>P4 School </a:t>
            </a:r>
            <a:r>
              <a:rPr lang="en-GB" sz="2400" dirty="0"/>
              <a:t>day starts at 9am and ends at 2.50pm.</a:t>
            </a:r>
          </a:p>
          <a:p>
            <a:r>
              <a:rPr lang="en-GB" sz="2400" dirty="0">
                <a:solidFill>
                  <a:schemeClr val="tx1"/>
                </a:solidFill>
              </a:rPr>
              <a:t>P4 parents </a:t>
            </a:r>
            <a:r>
              <a:rPr lang="en-GB" sz="2400" dirty="0"/>
              <a:t>collect children from main door at the main building entrance. </a:t>
            </a:r>
          </a:p>
          <a:p>
            <a:r>
              <a:rPr lang="en-GB" sz="2400" dirty="0"/>
              <a:t>Assembly- We celebrate achievements. Pupils may bring in medals/certificates from outside events.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42274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a:t>AIMS</a:t>
            </a:r>
            <a:r>
              <a:rPr lang="en-GB" dirty="0"/>
              <a:t> </a:t>
            </a:r>
          </a:p>
        </p:txBody>
      </p:sp>
      <p:sp>
        <p:nvSpPr>
          <p:cNvPr id="3" name="Content Placeholder 2"/>
          <p:cNvSpPr>
            <a:spLocks noGrp="1"/>
          </p:cNvSpPr>
          <p:nvPr>
            <p:ph idx="1"/>
          </p:nvPr>
        </p:nvSpPr>
        <p:spPr/>
        <p:txBody>
          <a:bodyPr>
            <a:normAutofit/>
          </a:bodyPr>
          <a:lstStyle/>
          <a:p>
            <a:r>
              <a:rPr lang="en-GB" sz="4400" dirty="0"/>
              <a:t>INTRODUCTION</a:t>
            </a:r>
          </a:p>
          <a:p>
            <a:r>
              <a:rPr lang="en-GB" sz="4400" dirty="0"/>
              <a:t>SETTING THE SCENE</a:t>
            </a:r>
          </a:p>
          <a:p>
            <a:r>
              <a:rPr lang="en-GB" sz="4400" dirty="0"/>
              <a:t>AGENDA FOR THE YEAR</a:t>
            </a:r>
          </a:p>
          <a:p>
            <a:r>
              <a:rPr lang="en-GB" sz="4400" dirty="0"/>
              <a:t>FORGING LINKS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572574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EQUIPMENT</a:t>
            </a:r>
          </a:p>
        </p:txBody>
      </p:sp>
      <p:sp>
        <p:nvSpPr>
          <p:cNvPr id="3" name="Content Placeholder 2"/>
          <p:cNvSpPr>
            <a:spLocks noGrp="1"/>
          </p:cNvSpPr>
          <p:nvPr>
            <p:ph idx="1"/>
          </p:nvPr>
        </p:nvSpPr>
        <p:spPr>
          <a:xfrm>
            <a:off x="677334" y="1559697"/>
            <a:ext cx="10399969" cy="4841103"/>
          </a:xfrm>
        </p:spPr>
        <p:txBody>
          <a:bodyPr>
            <a:noAutofit/>
          </a:bodyPr>
          <a:lstStyle/>
          <a:p>
            <a:pPr marL="0" indent="0">
              <a:buNone/>
            </a:pPr>
            <a:r>
              <a:rPr lang="en-GB" sz="2000" b="1" dirty="0"/>
              <a:t>Bringing resources to school:</a:t>
            </a:r>
          </a:p>
          <a:p>
            <a:pPr marL="0" indent="0">
              <a:buNone/>
            </a:pPr>
            <a:r>
              <a:rPr lang="en-GB" sz="2000" b="1" u="sng" dirty="0"/>
              <a:t>On a daily basis your child should bring:</a:t>
            </a:r>
          </a:p>
          <a:p>
            <a:r>
              <a:rPr lang="en-GB" sz="2000" b="1" dirty="0"/>
              <a:t>Packed lunch (if applicable)</a:t>
            </a:r>
          </a:p>
          <a:p>
            <a:r>
              <a:rPr lang="en-GB" sz="2000" b="1" dirty="0"/>
              <a:t>Filled water bottle (water only)</a:t>
            </a:r>
          </a:p>
          <a:p>
            <a:r>
              <a:rPr lang="en-GB" sz="2000" b="1" dirty="0">
                <a:solidFill>
                  <a:schemeClr val="tx1"/>
                </a:solidFill>
              </a:rPr>
              <a:t>Book bag</a:t>
            </a:r>
          </a:p>
          <a:p>
            <a:r>
              <a:rPr lang="en-GB" sz="2000" b="1" dirty="0"/>
              <a:t>A coat</a:t>
            </a:r>
          </a:p>
          <a:p>
            <a:r>
              <a:rPr lang="en-GB" sz="2000" b="1" dirty="0">
                <a:solidFill>
                  <a:schemeClr val="tx1"/>
                </a:solidFill>
              </a:rPr>
              <a:t>Over the ear headphones- send in, when you’re able to, labelled headphones.                 These will stay in school for individual iPad use.</a:t>
            </a:r>
          </a:p>
          <a:p>
            <a:endParaRPr lang="de-DE" sz="1400" b="1" dirty="0">
              <a:solidFill>
                <a:schemeClr val="tx1"/>
              </a:solidFill>
            </a:endParaRPr>
          </a:p>
          <a:p>
            <a:pPr marL="0" indent="0">
              <a:buNone/>
            </a:pPr>
            <a:endParaRPr lang="de-DE" sz="1050" b="1" dirty="0"/>
          </a:p>
          <a:p>
            <a:pPr marL="0" indent="0">
              <a:buNone/>
            </a:pPr>
            <a:endParaRPr lang="de-DE" sz="1050" b="1" dirty="0"/>
          </a:p>
          <a:p>
            <a:pPr marL="0" indent="0">
              <a:buNone/>
            </a:pPr>
            <a:endParaRPr lang="en-GB" sz="1050" dirty="0"/>
          </a:p>
          <a:p>
            <a:pPr marL="0" indent="0">
              <a:buNone/>
            </a:pPr>
            <a:r>
              <a:rPr lang="en-GB" sz="1400" b="1" dirty="0">
                <a:solidFill>
                  <a:srgbClr val="FF0000"/>
                </a:solidFill>
              </a:rPr>
              <a:t>Please make sure where possible items are labelled clearly with your child’s name. </a:t>
            </a:r>
          </a:p>
          <a:p>
            <a:endParaRPr lang="en-GB" sz="105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1857" y="4907077"/>
            <a:ext cx="2142309" cy="2142309"/>
          </a:xfrm>
          <a:prstGeom prst="rect">
            <a:avLst/>
          </a:prstGeom>
        </p:spPr>
      </p:pic>
    </p:spTree>
    <p:extLst>
      <p:ext uri="{BB962C8B-B14F-4D97-AF65-F5344CB8AC3E}">
        <p14:creationId xmlns:p14="http://schemas.microsoft.com/office/powerpoint/2010/main" val="341063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LANGUAGE AND LITERACY</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a:extLst>
              <a:ext uri="{FF2B5EF4-FFF2-40B4-BE49-F238E27FC236}">
                <a16:creationId xmlns:a16="http://schemas.microsoft.com/office/drawing/2014/main" id="{640A7DB8-B9AB-4D4C-88F5-2D615819A1DE}"/>
              </a:ext>
            </a:extLst>
          </p:cNvPr>
          <p:cNvSpPr>
            <a:spLocks noGrp="1"/>
          </p:cNvSpPr>
          <p:nvPr>
            <p:ph idx="1"/>
          </p:nvPr>
        </p:nvSpPr>
        <p:spPr>
          <a:xfrm>
            <a:off x="677334" y="1383508"/>
            <a:ext cx="9633314" cy="5269539"/>
          </a:xfrm>
        </p:spPr>
        <p:txBody>
          <a:bodyPr>
            <a:normAutofit/>
          </a:bodyPr>
          <a:lstStyle/>
          <a:p>
            <a:pPr marL="0" indent="0">
              <a:buNone/>
            </a:pPr>
            <a:r>
              <a:rPr lang="en-GB" sz="1600" dirty="0"/>
              <a:t>Writing</a:t>
            </a:r>
          </a:p>
          <a:p>
            <a:r>
              <a:rPr lang="en-GB" sz="1600" dirty="0"/>
              <a:t>At the end of Key stage 1 we assess </a:t>
            </a:r>
            <a:r>
              <a:rPr lang="en-GB" sz="1600" dirty="0" err="1"/>
              <a:t>pur</a:t>
            </a:r>
            <a:r>
              <a:rPr lang="en-GB" sz="1600" dirty="0"/>
              <a:t> children’s ability to use capital letters and full stops independently. During P4 we spend lots of time on activities to improve this skill.  </a:t>
            </a:r>
          </a:p>
          <a:p>
            <a:r>
              <a:rPr lang="en-GB" sz="1600" dirty="0"/>
              <a:t>To help with this children will cover a range of writing styles beginning with Narrative writing in Autumn 1, followed by:</a:t>
            </a:r>
          </a:p>
          <a:p>
            <a:pPr lvl="1"/>
            <a:r>
              <a:rPr lang="en-GB" dirty="0"/>
              <a:t>Autumn 2- Report writing </a:t>
            </a:r>
          </a:p>
          <a:p>
            <a:pPr lvl="1"/>
            <a:r>
              <a:rPr lang="en-GB" dirty="0"/>
              <a:t>Spring 1- Poetry</a:t>
            </a:r>
          </a:p>
          <a:p>
            <a:pPr lvl="1"/>
            <a:r>
              <a:rPr lang="en-GB" dirty="0"/>
              <a:t>Spring 2- Recount writing </a:t>
            </a:r>
          </a:p>
          <a:p>
            <a:pPr lvl="1"/>
            <a:r>
              <a:rPr lang="en-GB" dirty="0"/>
              <a:t>Summer- Explanation and Procedural writing </a:t>
            </a:r>
          </a:p>
          <a:p>
            <a:pPr marL="0" indent="0">
              <a:buNone/>
            </a:pPr>
            <a:r>
              <a:rPr lang="en-GB" sz="1600" dirty="0"/>
              <a:t>Reading </a:t>
            </a:r>
          </a:p>
          <a:p>
            <a:r>
              <a:rPr lang="en-GB" sz="1600" dirty="0"/>
              <a:t>Children will enjoy listening to class novels throughout the year including; The Giraffe, the Pelly and Me, The BFG, Flat </a:t>
            </a:r>
            <a:r>
              <a:rPr lang="en-GB" sz="1600" dirty="0" err="1"/>
              <a:t>Stanely</a:t>
            </a:r>
            <a:r>
              <a:rPr lang="en-GB" sz="1600" dirty="0"/>
              <a:t>, Lion and the Unicorn and Friend or Foe. </a:t>
            </a:r>
          </a:p>
          <a:p>
            <a:r>
              <a:rPr lang="en-GB" sz="1600" dirty="0"/>
              <a:t>Children will take part in guided reading sessions 2/3 times each week. This is when they read in their group and use reciprocal reading to aid discussion of the book. Reading homework will be set from their guided reading book.  </a:t>
            </a:r>
          </a:p>
          <a:p>
            <a:r>
              <a:rPr lang="en-GB" sz="1600" dirty="0"/>
              <a:t>In addition, children will be reading independently using Accelerated reader. </a:t>
            </a:r>
          </a:p>
          <a:p>
            <a:pPr marL="0" indent="0">
              <a:buNone/>
            </a:pPr>
            <a:endParaRPr lang="en-GB" dirty="0"/>
          </a:p>
        </p:txBody>
      </p:sp>
    </p:spTree>
    <p:extLst>
      <p:ext uri="{BB962C8B-B14F-4D97-AF65-F5344CB8AC3E}">
        <p14:creationId xmlns:p14="http://schemas.microsoft.com/office/powerpoint/2010/main" val="1113899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MATHS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a:extLst>
              <a:ext uri="{FF2B5EF4-FFF2-40B4-BE49-F238E27FC236}">
                <a16:creationId xmlns:a16="http://schemas.microsoft.com/office/drawing/2014/main" id="{D4E48B1D-64AE-BD46-9297-6578DC8662DC}"/>
              </a:ext>
            </a:extLst>
          </p:cNvPr>
          <p:cNvSpPr>
            <a:spLocks noGrp="1"/>
          </p:cNvSpPr>
          <p:nvPr>
            <p:ph idx="1"/>
          </p:nvPr>
        </p:nvSpPr>
        <p:spPr>
          <a:xfrm>
            <a:off x="677333" y="1270000"/>
            <a:ext cx="9364737" cy="4711700"/>
          </a:xfrm>
        </p:spPr>
        <p:txBody>
          <a:bodyPr>
            <a:noAutofit/>
          </a:bodyPr>
          <a:lstStyle/>
          <a:p>
            <a:r>
              <a:rPr lang="en-GB" dirty="0"/>
              <a:t>Maths</a:t>
            </a:r>
          </a:p>
          <a:p>
            <a:pPr lvl="1"/>
            <a:r>
              <a:rPr lang="en-GB" dirty="0"/>
              <a:t>Children in P4 will begin by revising many numeracy and mental maths topics covered in P3 such as </a:t>
            </a:r>
            <a:r>
              <a:rPr lang="en-GB" b="1" dirty="0"/>
              <a:t>2 digit numbers</a:t>
            </a:r>
            <a:r>
              <a:rPr lang="en-GB" dirty="0"/>
              <a:t>, </a:t>
            </a:r>
            <a:r>
              <a:rPr lang="en-GB" b="1" dirty="0"/>
              <a:t>adding 9 and 11</a:t>
            </a:r>
            <a:r>
              <a:rPr lang="en-GB" dirty="0"/>
              <a:t>, </a:t>
            </a:r>
            <a:r>
              <a:rPr lang="en-GB" b="1" dirty="0"/>
              <a:t>subtracting 9 and 11</a:t>
            </a:r>
            <a:r>
              <a:rPr lang="en-GB" dirty="0"/>
              <a:t>, </a:t>
            </a:r>
            <a:r>
              <a:rPr lang="en-GB" b="1" dirty="0"/>
              <a:t>doubles</a:t>
            </a:r>
            <a:r>
              <a:rPr lang="en-GB" dirty="0"/>
              <a:t> and </a:t>
            </a:r>
            <a:r>
              <a:rPr lang="en-GB" b="1" dirty="0"/>
              <a:t>halves</a:t>
            </a:r>
            <a:r>
              <a:rPr lang="en-GB" dirty="0"/>
              <a:t>. </a:t>
            </a:r>
          </a:p>
          <a:p>
            <a:pPr lvl="1"/>
            <a:r>
              <a:rPr lang="en-GB" dirty="0"/>
              <a:t>We will then focus on </a:t>
            </a:r>
            <a:r>
              <a:rPr lang="en-GB" b="1" dirty="0"/>
              <a:t>place value </a:t>
            </a:r>
            <a:r>
              <a:rPr lang="en-GB" dirty="0"/>
              <a:t>up to </a:t>
            </a:r>
            <a:r>
              <a:rPr lang="en-GB" b="1" dirty="0"/>
              <a:t>3 digits</a:t>
            </a:r>
            <a:r>
              <a:rPr lang="en-GB" dirty="0"/>
              <a:t>, </a:t>
            </a:r>
            <a:r>
              <a:rPr lang="en-GB" b="1" dirty="0"/>
              <a:t>written methods for vertical addition</a:t>
            </a:r>
            <a:r>
              <a:rPr lang="en-GB" dirty="0"/>
              <a:t> and </a:t>
            </a:r>
            <a:r>
              <a:rPr lang="en-GB" b="1" dirty="0"/>
              <a:t>subtraction</a:t>
            </a:r>
            <a:r>
              <a:rPr lang="en-GB" dirty="0"/>
              <a:t> and beginning to learn our </a:t>
            </a:r>
            <a:r>
              <a:rPr lang="en-GB" b="1" dirty="0"/>
              <a:t>times tables </a:t>
            </a:r>
            <a:r>
              <a:rPr lang="en-GB" dirty="0"/>
              <a:t>(2,3,4,5 and 10). </a:t>
            </a:r>
          </a:p>
          <a:p>
            <a:pPr lvl="1"/>
            <a:r>
              <a:rPr lang="en-GB" dirty="0"/>
              <a:t>With many new concepts being taught in P4 we will use </a:t>
            </a:r>
            <a:r>
              <a:rPr lang="en-GB" b="1" dirty="0"/>
              <a:t>concrete apparatus </a:t>
            </a:r>
            <a:r>
              <a:rPr lang="en-GB" dirty="0"/>
              <a:t>such as base ten and cubes to help consolidate learning. </a:t>
            </a:r>
          </a:p>
          <a:p>
            <a:endParaRPr lang="en-GB" dirty="0"/>
          </a:p>
          <a:p>
            <a:endParaRPr lang="en-GB" dirty="0"/>
          </a:p>
          <a:p>
            <a:r>
              <a:rPr lang="en-GB"/>
              <a:t>Freckle</a:t>
            </a:r>
            <a:endParaRPr lang="en-GB" dirty="0"/>
          </a:p>
          <a:p>
            <a:pPr lvl="1"/>
            <a:r>
              <a:rPr lang="en-GB" dirty="0"/>
              <a:t>Children will also have the opportunity to use Freckle to consolidate all areas of the numeracy curriculum. </a:t>
            </a:r>
          </a:p>
          <a:p>
            <a:endParaRPr lang="en-GB" sz="2400" dirty="0"/>
          </a:p>
        </p:txBody>
      </p:sp>
    </p:spTree>
    <p:extLst>
      <p:ext uri="{BB962C8B-B14F-4D97-AF65-F5344CB8AC3E}">
        <p14:creationId xmlns:p14="http://schemas.microsoft.com/office/powerpoint/2010/main" val="1469534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 </a:t>
            </a:r>
          </a:p>
        </p:txBody>
      </p:sp>
      <p:sp>
        <p:nvSpPr>
          <p:cNvPr id="3" name="Content Placeholder 2"/>
          <p:cNvSpPr>
            <a:spLocks noGrp="1"/>
          </p:cNvSpPr>
          <p:nvPr>
            <p:ph idx="1"/>
          </p:nvPr>
        </p:nvSpPr>
        <p:spPr>
          <a:xfrm>
            <a:off x="383043" y="1403845"/>
            <a:ext cx="9821223" cy="4844555"/>
          </a:xfrm>
        </p:spPr>
        <p:txBody>
          <a:bodyPr>
            <a:normAutofit/>
          </a:bodyPr>
          <a:lstStyle/>
          <a:p>
            <a:pPr lvl="1"/>
            <a:r>
              <a:rPr lang="en-GB" sz="2800" dirty="0"/>
              <a:t>Water- lessons will cover areas such as the importance of water for us and people around the world, how water has been used throughout history and the stages of the water cycle. </a:t>
            </a:r>
          </a:p>
          <a:p>
            <a:pPr lvl="1"/>
            <a:r>
              <a:rPr lang="en-GB" sz="2800" dirty="0"/>
              <a:t>Our World- lessons will cover continents, countries, capitals,  flags, bodies of water and mountains. </a:t>
            </a:r>
          </a:p>
          <a:p>
            <a:pPr lvl="1"/>
            <a:r>
              <a:rPr lang="en-GB" sz="2800" dirty="0"/>
              <a:t>WW2-  lessons will cover areas such as evacuation, the Blitz, rationing and how to stay safe in the war.  </a:t>
            </a:r>
          </a:p>
          <a:p>
            <a:pPr lvl="1"/>
            <a:r>
              <a:rPr lang="en-GB" sz="2800" dirty="0"/>
              <a:t>Mighty Me- lessons will cover bones, muscles and teeth. </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1321933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a:t>
            </a:r>
          </a:p>
        </p:txBody>
      </p:sp>
      <p:sp>
        <p:nvSpPr>
          <p:cNvPr id="3" name="Content Placeholder 2"/>
          <p:cNvSpPr>
            <a:spLocks noGrp="1"/>
          </p:cNvSpPr>
          <p:nvPr>
            <p:ph idx="1"/>
          </p:nvPr>
        </p:nvSpPr>
        <p:spPr/>
        <p:txBody>
          <a:bodyPr>
            <a:normAutofit/>
          </a:bodyPr>
          <a:lstStyle/>
          <a:p>
            <a:r>
              <a:rPr lang="en-GB" sz="2800" dirty="0">
                <a:solidFill>
                  <a:schemeClr val="tx1"/>
                </a:solidFill>
              </a:rPr>
              <a:t>Ongoing assessment daily.</a:t>
            </a:r>
          </a:p>
          <a:p>
            <a:r>
              <a:rPr lang="en-GB" sz="2800" dirty="0">
                <a:solidFill>
                  <a:schemeClr val="tx1"/>
                </a:solidFill>
              </a:rPr>
              <a:t>Friday tests each week. </a:t>
            </a:r>
          </a:p>
          <a:p>
            <a:r>
              <a:rPr lang="en-GB" sz="2800" dirty="0">
                <a:solidFill>
                  <a:schemeClr val="tx1"/>
                </a:solidFill>
              </a:rPr>
              <a:t>Comments in books which will be ongoing.</a:t>
            </a:r>
          </a:p>
          <a:p>
            <a:r>
              <a:rPr lang="en-GB" sz="2800" dirty="0">
                <a:solidFill>
                  <a:schemeClr val="tx1"/>
                </a:solidFill>
              </a:rPr>
              <a:t>Books will be sent home to parents (half-termly).</a:t>
            </a:r>
          </a:p>
          <a:p>
            <a:r>
              <a:rPr lang="en-GB" sz="2800" dirty="0">
                <a:solidFill>
                  <a:schemeClr val="tx1"/>
                </a:solidFill>
              </a:rPr>
              <a:t>End of year numeracy and literacy test.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499616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Rewards and Sanctions</a:t>
            </a:r>
          </a:p>
        </p:txBody>
      </p:sp>
      <p:sp>
        <p:nvSpPr>
          <p:cNvPr id="3" name="Content Placeholder 2"/>
          <p:cNvSpPr>
            <a:spLocks noGrp="1"/>
          </p:cNvSpPr>
          <p:nvPr>
            <p:ph idx="1"/>
          </p:nvPr>
        </p:nvSpPr>
        <p:spPr>
          <a:xfrm>
            <a:off x="677334" y="1423686"/>
            <a:ext cx="8596668" cy="5173883"/>
          </a:xfrm>
        </p:spPr>
        <p:txBody>
          <a:bodyPr>
            <a:normAutofit fontScale="92500" lnSpcReduction="20000"/>
          </a:bodyPr>
          <a:lstStyle/>
          <a:p>
            <a:pPr marL="0" indent="0">
              <a:buNone/>
            </a:pPr>
            <a:r>
              <a:rPr lang="en-GB" sz="2400" b="1" dirty="0">
                <a:solidFill>
                  <a:schemeClr val="tx1"/>
                </a:solidFill>
              </a:rPr>
              <a:t>Class rewards</a:t>
            </a:r>
          </a:p>
          <a:p>
            <a:pPr>
              <a:buFont typeface="Wingdings" panose="05000000000000000000" pitchFamily="2" charset="2"/>
              <a:buChar char="ü"/>
            </a:pPr>
            <a:r>
              <a:rPr lang="en-GB" sz="2400" dirty="0">
                <a:solidFill>
                  <a:schemeClr val="tx1"/>
                </a:solidFill>
              </a:rPr>
              <a:t>Class Dojo- earn points and the winner awarded certificate and prize.</a:t>
            </a:r>
          </a:p>
          <a:p>
            <a:pPr>
              <a:buFont typeface="Wingdings" panose="05000000000000000000" pitchFamily="2" charset="2"/>
              <a:buChar char="ü"/>
            </a:pPr>
            <a:r>
              <a:rPr lang="en-GB" sz="2400" dirty="0">
                <a:solidFill>
                  <a:schemeClr val="tx1"/>
                </a:solidFill>
              </a:rPr>
              <a:t>Pupil of the Week- awarded in assembly.</a:t>
            </a:r>
          </a:p>
          <a:p>
            <a:pPr marL="0" indent="0">
              <a:buNone/>
            </a:pPr>
            <a:endParaRPr lang="en-GB" sz="2400" dirty="0">
              <a:solidFill>
                <a:schemeClr val="tx1"/>
              </a:solidFill>
            </a:endParaRPr>
          </a:p>
          <a:p>
            <a:r>
              <a:rPr lang="en-GB" sz="2400" dirty="0">
                <a:solidFill>
                  <a:schemeClr val="tx1"/>
                </a:solidFill>
              </a:rPr>
              <a:t>Pupil Code of Conduct-displayed in classes and created by Student Council.</a:t>
            </a:r>
          </a:p>
          <a:p>
            <a:r>
              <a:rPr lang="en-GB" sz="2400" dirty="0">
                <a:solidFill>
                  <a:schemeClr val="tx1"/>
                </a:solidFill>
              </a:rPr>
              <a:t>Class Charter created with class in first week by using UN Convention on the Rights of a Child.</a:t>
            </a:r>
          </a:p>
          <a:p>
            <a:pPr>
              <a:buFontTx/>
              <a:buChar char="-"/>
            </a:pPr>
            <a:endParaRPr lang="en-GB" sz="2400" dirty="0">
              <a:solidFill>
                <a:schemeClr val="tx1"/>
              </a:solidFill>
            </a:endParaRPr>
          </a:p>
          <a:p>
            <a:r>
              <a:rPr lang="en-GB" sz="2400" dirty="0">
                <a:solidFill>
                  <a:schemeClr val="tx1"/>
                </a:solidFill>
              </a:rPr>
              <a:t>Sanctions:</a:t>
            </a:r>
          </a:p>
          <a:p>
            <a:pPr>
              <a:buFontTx/>
              <a:buChar char="-"/>
            </a:pPr>
            <a:r>
              <a:rPr lang="en-GB" sz="2400" dirty="0">
                <a:solidFill>
                  <a:schemeClr val="tx1"/>
                </a:solidFill>
              </a:rPr>
              <a:t>Traffic light system. </a:t>
            </a:r>
          </a:p>
          <a:p>
            <a:pPr>
              <a:buFontTx/>
              <a:buChar char="-"/>
            </a:pPr>
            <a:r>
              <a:rPr lang="en-GB" sz="2400" dirty="0">
                <a:solidFill>
                  <a:schemeClr val="tx1"/>
                </a:solidFill>
              </a:rPr>
              <a:t>Green- ready to learn. Yellow- reminder of class charter. Red- Time out.</a:t>
            </a:r>
          </a:p>
          <a:p>
            <a:pPr>
              <a:buFontTx/>
              <a:buChar char="-"/>
            </a:pPr>
            <a:endParaRPr lang="en-GB" sz="2400"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3048071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62" y="315097"/>
            <a:ext cx="9526933" cy="1320800"/>
          </a:xfrm>
        </p:spPr>
        <p:txBody>
          <a:bodyPr>
            <a:normAutofit fontScale="90000"/>
          </a:bodyPr>
          <a:lstStyle/>
          <a:p>
            <a:r>
              <a:rPr lang="en-GB" dirty="0"/>
              <a:t>Homework-  2023/24</a:t>
            </a:r>
            <a:br>
              <a:rPr lang="en-GB" dirty="0"/>
            </a:br>
            <a:r>
              <a:rPr lang="en-GB" dirty="0"/>
              <a:t>Parental Involvement SDP Focus</a:t>
            </a:r>
            <a:br>
              <a:rPr lang="en-GB" dirty="0"/>
            </a:br>
            <a:br>
              <a:rPr lang="en-GB" dirty="0"/>
            </a:br>
            <a:endParaRPr lang="en-GB" dirty="0"/>
          </a:p>
        </p:txBody>
      </p:sp>
      <p:sp>
        <p:nvSpPr>
          <p:cNvPr id="3" name="Content Placeholder 2"/>
          <p:cNvSpPr>
            <a:spLocks noGrp="1"/>
          </p:cNvSpPr>
          <p:nvPr>
            <p:ph idx="1"/>
          </p:nvPr>
        </p:nvSpPr>
        <p:spPr>
          <a:xfrm>
            <a:off x="677334" y="1559697"/>
            <a:ext cx="10399969" cy="3880773"/>
          </a:xfrm>
        </p:spPr>
        <p:txBody>
          <a:bodyPr/>
          <a:lstStyle/>
          <a:p>
            <a:endParaRPr lang="en-GB" dirty="0"/>
          </a:p>
          <a:p>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328024" y="1768912"/>
            <a:ext cx="5549294" cy="41910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800" dirty="0"/>
              <a:t>Last year as part of our SDP we wanted to improve –</a:t>
            </a:r>
          </a:p>
          <a:p>
            <a:pPr marL="0" indent="0">
              <a:buNone/>
            </a:pPr>
            <a:endParaRPr lang="en-GB" sz="2800" dirty="0"/>
          </a:p>
          <a:p>
            <a:r>
              <a:rPr lang="en-GB" sz="2800" dirty="0"/>
              <a:t>levels of homework completion </a:t>
            </a:r>
          </a:p>
          <a:p>
            <a:r>
              <a:rPr lang="en-GB" sz="2800" dirty="0"/>
              <a:t>% of AR targets being met</a:t>
            </a:r>
          </a:p>
          <a:p>
            <a:r>
              <a:rPr lang="en-GB" sz="2800" dirty="0"/>
              <a:t>Spelling scores </a:t>
            </a:r>
          </a:p>
          <a:p>
            <a:endParaRPr lang="en-GB" sz="2800" dirty="0"/>
          </a:p>
          <a:p>
            <a:endParaRPr lang="en-GB" dirty="0"/>
          </a:p>
          <a:p>
            <a:pPr marL="0" indent="0">
              <a:buFont typeface="Wingdings 3" charset="2"/>
              <a:buNone/>
            </a:pPr>
            <a:endParaRPr lang="en-GB" dirty="0"/>
          </a:p>
          <a:p>
            <a:endParaRPr lang="en-GB" dirty="0"/>
          </a:p>
        </p:txBody>
      </p:sp>
      <p:sp>
        <p:nvSpPr>
          <p:cNvPr id="4" name="Content Placeholder 2">
            <a:extLst>
              <a:ext uri="{FF2B5EF4-FFF2-40B4-BE49-F238E27FC236}">
                <a16:creationId xmlns:a16="http://schemas.microsoft.com/office/drawing/2014/main" id="{D2B42088-69C7-45B3-DAB3-7265F25017F3}"/>
              </a:ext>
            </a:extLst>
          </p:cNvPr>
          <p:cNvSpPr txBox="1">
            <a:spLocks/>
          </p:cNvSpPr>
          <p:nvPr/>
        </p:nvSpPr>
        <p:spPr>
          <a:xfrm>
            <a:off x="6570496" y="975497"/>
            <a:ext cx="5549294" cy="419101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800" dirty="0"/>
              <a:t>Outcome:</a:t>
            </a:r>
          </a:p>
          <a:p>
            <a:pPr marL="0" indent="0">
              <a:buNone/>
            </a:pPr>
            <a:endParaRPr lang="en-GB" sz="2800" dirty="0"/>
          </a:p>
          <a:p>
            <a:r>
              <a:rPr lang="en-GB" sz="2800" dirty="0"/>
              <a:t>83.4% of all homework was completed</a:t>
            </a:r>
          </a:p>
          <a:p>
            <a:r>
              <a:rPr lang="en-GB" sz="2800" dirty="0"/>
              <a:t>78% of all AR targets met (25% higher than previous year)</a:t>
            </a:r>
          </a:p>
          <a:p>
            <a:r>
              <a:rPr lang="en-GB" sz="2800" dirty="0"/>
              <a:t>Spelling scores (all classes improved with an average increase of 4.3 standardised points).</a:t>
            </a:r>
          </a:p>
          <a:p>
            <a:pPr marL="0" indent="0">
              <a:buNone/>
            </a:pPr>
            <a:endParaRPr lang="en-GB" sz="2800" dirty="0"/>
          </a:p>
          <a:p>
            <a:endParaRPr lang="en-GB" dirty="0"/>
          </a:p>
          <a:p>
            <a:pPr marL="0" indent="0">
              <a:buFont typeface="Wingdings 3" charset="2"/>
              <a:buNone/>
            </a:pPr>
            <a:endParaRPr lang="en-GB" dirty="0"/>
          </a:p>
          <a:p>
            <a:endParaRPr lang="en-GB" dirty="0"/>
          </a:p>
        </p:txBody>
      </p:sp>
    </p:spTree>
    <p:extLst>
      <p:ext uri="{BB962C8B-B14F-4D97-AF65-F5344CB8AC3E}">
        <p14:creationId xmlns:p14="http://schemas.microsoft.com/office/powerpoint/2010/main" val="353764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59697"/>
            <a:ext cx="10399969" cy="3880773"/>
          </a:xfrm>
        </p:spPr>
        <p: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198362" y="1129711"/>
            <a:ext cx="10622037" cy="5516018"/>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GB" sz="2800" b="1" dirty="0"/>
          </a:p>
          <a:p>
            <a:pPr marL="0" indent="0">
              <a:buNone/>
            </a:pPr>
            <a:r>
              <a:rPr lang="en-GB" sz="2200" b="1" dirty="0"/>
              <a:t>As a result of an increase in the percentage of children meeting their AR targets we now have a higher percentage of children reading a year or more ahead of their actual age and a significant decrease in the percentage of children reading behind their actual age.</a:t>
            </a:r>
          </a:p>
          <a:p>
            <a:pPr marL="0" indent="0">
              <a:buNone/>
            </a:pPr>
            <a:endParaRPr lang="en-GB" sz="2000" b="1" dirty="0"/>
          </a:p>
          <a:p>
            <a:pPr marL="0" indent="0">
              <a:buNone/>
            </a:pPr>
            <a:r>
              <a:rPr lang="en-GB" sz="2000" b="1" dirty="0"/>
              <a:t>Example of the impact regularly meeting your AR target has throughout a year:</a:t>
            </a:r>
          </a:p>
          <a:p>
            <a:pPr marL="0" indent="0">
              <a:buNone/>
            </a:pPr>
            <a:endParaRPr lang="en-GB" sz="2000" b="1" dirty="0"/>
          </a:p>
          <a:p>
            <a:pPr marL="0" indent="0">
              <a:buNone/>
            </a:pPr>
            <a:endParaRPr lang="en-GB" sz="2000" b="1" dirty="0"/>
          </a:p>
          <a:p>
            <a:pPr marL="0" indent="0">
              <a:buNone/>
            </a:pPr>
            <a:endParaRPr lang="en-GB" sz="2000" b="1" dirty="0"/>
          </a:p>
          <a:p>
            <a:pPr marL="0" indent="0">
              <a:buNone/>
            </a:pPr>
            <a:endParaRPr lang="en-GB" sz="2000" b="1" dirty="0"/>
          </a:p>
          <a:p>
            <a:pPr marL="0" indent="0">
              <a:buNone/>
            </a:pPr>
            <a:endParaRPr lang="en-GB" sz="2000" b="1" dirty="0"/>
          </a:p>
          <a:p>
            <a:pPr marL="0" indent="0">
              <a:buNone/>
            </a:pPr>
            <a:r>
              <a:rPr lang="en-GB" b="1" dirty="0"/>
              <a:t>Pupil A met all 5 reading targets with significant improvements in their reading while Pupils B didn’t meet their reading targets. The difference between the two pupils reduced from 2 years and 4 months to 2 months in one academic year. </a:t>
            </a:r>
          </a:p>
          <a:p>
            <a:endParaRPr lang="en-GB" dirty="0"/>
          </a:p>
          <a:p>
            <a:pPr marL="0" indent="0">
              <a:buFont typeface="Wingdings 3" charset="2"/>
              <a:buNone/>
            </a:pPr>
            <a:endParaRPr lang="en-GB" dirty="0"/>
          </a:p>
          <a:p>
            <a:endParaRPr lang="en-GB" dirty="0"/>
          </a:p>
        </p:txBody>
      </p:sp>
      <p:graphicFrame>
        <p:nvGraphicFramePr>
          <p:cNvPr id="7" name="Table 6">
            <a:extLst>
              <a:ext uri="{FF2B5EF4-FFF2-40B4-BE49-F238E27FC236}">
                <a16:creationId xmlns:a16="http://schemas.microsoft.com/office/drawing/2014/main" id="{7BF53F63-7CF6-FD24-B121-2BABEDC6A16A}"/>
              </a:ext>
            </a:extLst>
          </p:cNvPr>
          <p:cNvGraphicFramePr>
            <a:graphicFrameLocks noGrp="1"/>
          </p:cNvGraphicFramePr>
          <p:nvPr/>
        </p:nvGraphicFramePr>
        <p:xfrm>
          <a:off x="272384" y="4075611"/>
          <a:ext cx="10055982" cy="1280160"/>
        </p:xfrm>
        <a:graphic>
          <a:graphicData uri="http://schemas.openxmlformats.org/drawingml/2006/table">
            <a:tbl>
              <a:tblPr firstRow="1" bandRow="1">
                <a:tableStyleId>{5C22544A-7EE6-4342-B048-85BDC9FD1C3A}</a:tableStyleId>
              </a:tblPr>
              <a:tblGrid>
                <a:gridCol w="1675997">
                  <a:extLst>
                    <a:ext uri="{9D8B030D-6E8A-4147-A177-3AD203B41FA5}">
                      <a16:colId xmlns:a16="http://schemas.microsoft.com/office/drawing/2014/main" val="2484350845"/>
                    </a:ext>
                  </a:extLst>
                </a:gridCol>
                <a:gridCol w="1675997">
                  <a:extLst>
                    <a:ext uri="{9D8B030D-6E8A-4147-A177-3AD203B41FA5}">
                      <a16:colId xmlns:a16="http://schemas.microsoft.com/office/drawing/2014/main" val="3047384617"/>
                    </a:ext>
                  </a:extLst>
                </a:gridCol>
                <a:gridCol w="1675997">
                  <a:extLst>
                    <a:ext uri="{9D8B030D-6E8A-4147-A177-3AD203B41FA5}">
                      <a16:colId xmlns:a16="http://schemas.microsoft.com/office/drawing/2014/main" val="1097246992"/>
                    </a:ext>
                  </a:extLst>
                </a:gridCol>
                <a:gridCol w="1675997">
                  <a:extLst>
                    <a:ext uri="{9D8B030D-6E8A-4147-A177-3AD203B41FA5}">
                      <a16:colId xmlns:a16="http://schemas.microsoft.com/office/drawing/2014/main" val="2940138547"/>
                    </a:ext>
                  </a:extLst>
                </a:gridCol>
                <a:gridCol w="1675997">
                  <a:extLst>
                    <a:ext uri="{9D8B030D-6E8A-4147-A177-3AD203B41FA5}">
                      <a16:colId xmlns:a16="http://schemas.microsoft.com/office/drawing/2014/main" val="1993888518"/>
                    </a:ext>
                  </a:extLst>
                </a:gridCol>
                <a:gridCol w="1675997">
                  <a:extLst>
                    <a:ext uri="{9D8B030D-6E8A-4147-A177-3AD203B41FA5}">
                      <a16:colId xmlns:a16="http://schemas.microsoft.com/office/drawing/2014/main" val="1966432357"/>
                    </a:ext>
                  </a:extLst>
                </a:gridCol>
              </a:tblGrid>
              <a:tr h="545246">
                <a:tc>
                  <a:txBody>
                    <a:bodyPr/>
                    <a:lstStyle/>
                    <a:p>
                      <a:r>
                        <a:rPr lang="en-GB" b="1" dirty="0">
                          <a:solidFill>
                            <a:schemeClr val="tx1"/>
                          </a:solidFill>
                        </a:rPr>
                        <a:t>Pupil 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tx1"/>
                          </a:solidFill>
                        </a:rPr>
                        <a:t>6 years 8 months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tx1"/>
                          </a:solidFill>
                        </a:rPr>
                        <a:t>7 years 7 months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tx1"/>
                          </a:solidFill>
                        </a:rPr>
                        <a:t>8 years 1 month</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tx1"/>
                          </a:solidFill>
                        </a:rPr>
                        <a:t>8 years 3 months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tx1"/>
                          </a:solidFill>
                        </a:rPr>
                        <a:t>9 years 2 months</a:t>
                      </a:r>
                    </a:p>
                  </a:txBody>
                  <a:tcPr/>
                </a:tc>
                <a:extLst>
                  <a:ext uri="{0D108BD9-81ED-4DB2-BD59-A6C34878D82A}">
                    <a16:rowId xmlns:a16="http://schemas.microsoft.com/office/drawing/2014/main" val="389494321"/>
                  </a:ext>
                </a:extLst>
              </a:tr>
              <a:tr h="545246">
                <a:tc>
                  <a:txBody>
                    <a:bodyPr/>
                    <a:lstStyle/>
                    <a:p>
                      <a:r>
                        <a:rPr lang="en-GB" b="1" dirty="0">
                          <a:solidFill>
                            <a:schemeClr val="tx1"/>
                          </a:solidFill>
                        </a:rPr>
                        <a:t>Pupil B</a:t>
                      </a:r>
                    </a:p>
                  </a:txBody>
                  <a:tcPr/>
                </a:tc>
                <a:tc>
                  <a:txBody>
                    <a:bodyPr/>
                    <a:lstStyle/>
                    <a:p>
                      <a:r>
                        <a:rPr lang="en-GB" b="1" dirty="0">
                          <a:solidFill>
                            <a:schemeClr val="tx1"/>
                          </a:solidFill>
                        </a:rPr>
                        <a:t>9 years</a:t>
                      </a:r>
                    </a:p>
                  </a:txBody>
                  <a:tcPr/>
                </a:tc>
                <a:tc>
                  <a:txBody>
                    <a:bodyPr/>
                    <a:lstStyle/>
                    <a:p>
                      <a:r>
                        <a:rPr lang="en-GB" b="1" dirty="0">
                          <a:solidFill>
                            <a:schemeClr val="tx1"/>
                          </a:solidFill>
                        </a:rPr>
                        <a:t>9 years 2 months</a:t>
                      </a:r>
                    </a:p>
                  </a:txBody>
                  <a:tcPr/>
                </a:tc>
                <a:tc>
                  <a:txBody>
                    <a:bodyPr/>
                    <a:lstStyle/>
                    <a:p>
                      <a:r>
                        <a:rPr lang="en-GB" b="1" dirty="0">
                          <a:solidFill>
                            <a:schemeClr val="tx1"/>
                          </a:solidFill>
                        </a:rPr>
                        <a:t>9 years 7 months</a:t>
                      </a:r>
                    </a:p>
                  </a:txBody>
                  <a:tcPr/>
                </a:tc>
                <a:tc>
                  <a:txBody>
                    <a:bodyPr/>
                    <a:lstStyle/>
                    <a:p>
                      <a:r>
                        <a:rPr lang="en-GB" b="1" dirty="0">
                          <a:solidFill>
                            <a:schemeClr val="tx1"/>
                          </a:solidFill>
                        </a:rPr>
                        <a:t>9 years 5 months</a:t>
                      </a:r>
                    </a:p>
                  </a:txBody>
                  <a:tcPr/>
                </a:tc>
                <a:tc>
                  <a:txBody>
                    <a:bodyPr/>
                    <a:lstStyle/>
                    <a:p>
                      <a:r>
                        <a:rPr lang="en-GB" b="1" dirty="0">
                          <a:solidFill>
                            <a:schemeClr val="tx1"/>
                          </a:solidFill>
                        </a:rPr>
                        <a:t>9 years 4 months</a:t>
                      </a:r>
                    </a:p>
                  </a:txBody>
                  <a:tcPr/>
                </a:tc>
                <a:extLst>
                  <a:ext uri="{0D108BD9-81ED-4DB2-BD59-A6C34878D82A}">
                    <a16:rowId xmlns:a16="http://schemas.microsoft.com/office/drawing/2014/main" val="3988982688"/>
                  </a:ext>
                </a:extLst>
              </a:tr>
            </a:tbl>
          </a:graphicData>
        </a:graphic>
      </p:graphicFrame>
      <p:sp>
        <p:nvSpPr>
          <p:cNvPr id="8" name="TextBox 7">
            <a:extLst>
              <a:ext uri="{FF2B5EF4-FFF2-40B4-BE49-F238E27FC236}">
                <a16:creationId xmlns:a16="http://schemas.microsoft.com/office/drawing/2014/main" id="{EF99398B-AA69-375D-8CA1-5F96B4EC93B2}"/>
              </a:ext>
            </a:extLst>
          </p:cNvPr>
          <p:cNvSpPr txBox="1"/>
          <p:nvPr/>
        </p:nvSpPr>
        <p:spPr>
          <a:xfrm>
            <a:off x="9873673" y="255657"/>
            <a:ext cx="1683474" cy="707886"/>
          </a:xfrm>
          <a:prstGeom prst="rect">
            <a:avLst/>
          </a:prstGeom>
          <a:noFill/>
        </p:spPr>
        <p:txBody>
          <a:bodyPr wrap="none" rtlCol="0">
            <a:spAutoFit/>
          </a:bodyPr>
          <a:lstStyle/>
          <a:p>
            <a:r>
              <a:rPr lang="en-GB" sz="2000" b="1" dirty="0">
                <a:latin typeface="Bradley Hand ITC" panose="03070402050302030203" pitchFamily="66" charset="0"/>
              </a:rPr>
              <a:t>Learn to Love,</a:t>
            </a:r>
          </a:p>
          <a:p>
            <a:r>
              <a:rPr lang="en-GB" sz="2000" b="1" dirty="0">
                <a:latin typeface="Bradley Hand ITC" panose="03070402050302030203" pitchFamily="66" charset="0"/>
              </a:rPr>
              <a:t>Love to Learn </a:t>
            </a:r>
          </a:p>
        </p:txBody>
      </p:sp>
      <p:sp>
        <p:nvSpPr>
          <p:cNvPr id="10" name="Title 9">
            <a:extLst>
              <a:ext uri="{FF2B5EF4-FFF2-40B4-BE49-F238E27FC236}">
                <a16:creationId xmlns:a16="http://schemas.microsoft.com/office/drawing/2014/main" id="{BCA91758-4B10-6B71-F0A5-05DDF21C1D2D}"/>
              </a:ext>
            </a:extLst>
          </p:cNvPr>
          <p:cNvSpPr>
            <a:spLocks noGrp="1"/>
          </p:cNvSpPr>
          <p:nvPr>
            <p:ph type="title"/>
          </p:nvPr>
        </p:nvSpPr>
        <p:spPr/>
        <p:txBody>
          <a:bodyPr/>
          <a:lstStyle/>
          <a:p>
            <a:r>
              <a:rPr lang="en-GB" dirty="0"/>
              <a:t>SDP Focus 2023-24</a:t>
            </a:r>
          </a:p>
        </p:txBody>
      </p:sp>
    </p:spTree>
    <p:extLst>
      <p:ext uri="{BB962C8B-B14F-4D97-AF65-F5344CB8AC3E}">
        <p14:creationId xmlns:p14="http://schemas.microsoft.com/office/powerpoint/2010/main" val="4156869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7F40-F408-949E-B623-4370599628F2}"/>
              </a:ext>
            </a:extLst>
          </p:cNvPr>
          <p:cNvSpPr>
            <a:spLocks noGrp="1"/>
          </p:cNvSpPr>
          <p:nvPr>
            <p:ph type="title"/>
          </p:nvPr>
        </p:nvSpPr>
        <p:spPr/>
        <p:txBody>
          <a:bodyPr/>
          <a:lstStyle/>
          <a:p>
            <a:r>
              <a:rPr lang="en-GB" dirty="0"/>
              <a:t>SDP Focus 2024/25</a:t>
            </a:r>
          </a:p>
        </p:txBody>
      </p:sp>
      <p:sp>
        <p:nvSpPr>
          <p:cNvPr id="3" name="Content Placeholder 2">
            <a:extLst>
              <a:ext uri="{FF2B5EF4-FFF2-40B4-BE49-F238E27FC236}">
                <a16:creationId xmlns:a16="http://schemas.microsoft.com/office/drawing/2014/main" id="{78B9676C-80A7-FD8C-D57F-A109F5CC510E}"/>
              </a:ext>
            </a:extLst>
          </p:cNvPr>
          <p:cNvSpPr>
            <a:spLocks noGrp="1"/>
          </p:cNvSpPr>
          <p:nvPr>
            <p:ph idx="1"/>
          </p:nvPr>
        </p:nvSpPr>
        <p:spPr>
          <a:xfrm>
            <a:off x="677334" y="1714275"/>
            <a:ext cx="8596668" cy="3880773"/>
          </a:xfrm>
        </p:spPr>
        <p:txBody>
          <a:bodyPr>
            <a:noAutofit/>
          </a:bodyPr>
          <a:lstStyle/>
          <a:p>
            <a:pPr marL="0" indent="0">
              <a:buNone/>
            </a:pPr>
            <a:r>
              <a:rPr lang="en-GB" sz="2400" dirty="0"/>
              <a:t>One of our main targets for 2024/25 will be applying for the Excellence in Integration Award.  This will involve continuing to become more intentional about our integrated status/ethos.  </a:t>
            </a:r>
          </a:p>
          <a:p>
            <a:pPr marL="0" indent="0">
              <a:buNone/>
            </a:pPr>
            <a:r>
              <a:rPr lang="en-GB" sz="2400" dirty="0"/>
              <a:t>As well as our children learning about other world religions we will be teaching lessons on ‘Educating for Diversity’.  </a:t>
            </a:r>
          </a:p>
          <a:p>
            <a:pPr marL="0" indent="0">
              <a:buNone/>
            </a:pPr>
            <a:r>
              <a:rPr lang="en-GB" sz="2400" dirty="0"/>
              <a:t>Teachers will also be working on a new planning format for lessons to continue to develop effective lessons that meet the needs of all pupils in the classroom (Equality). </a:t>
            </a:r>
          </a:p>
          <a:p>
            <a:pPr marL="0" indent="0">
              <a:buNone/>
            </a:pPr>
            <a:r>
              <a:rPr lang="en-GB" sz="2400" dirty="0"/>
              <a:t>Tiny Life - Tiny Learner’s Award (supporting preterm pupils).</a:t>
            </a:r>
          </a:p>
        </p:txBody>
      </p:sp>
    </p:spTree>
    <p:extLst>
      <p:ext uri="{BB962C8B-B14F-4D97-AF65-F5344CB8AC3E}">
        <p14:creationId xmlns:p14="http://schemas.microsoft.com/office/powerpoint/2010/main" val="4161211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829734" y="1712097"/>
            <a:ext cx="1039996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GB" sz="2800" b="1" dirty="0"/>
          </a:p>
          <a:p>
            <a:r>
              <a:rPr lang="en-GB" sz="2800" dirty="0"/>
              <a:t>Starting from </a:t>
            </a:r>
            <a:r>
              <a:rPr lang="en-GB" sz="2800" dirty="0">
                <a:solidFill>
                  <a:schemeClr val="tx1"/>
                </a:solidFill>
              </a:rPr>
              <a:t>Monday 2</a:t>
            </a:r>
            <a:r>
              <a:rPr lang="en-GB" sz="2800" baseline="30000" dirty="0">
                <a:solidFill>
                  <a:schemeClr val="tx1"/>
                </a:solidFill>
              </a:rPr>
              <a:t>nd</a:t>
            </a:r>
            <a:r>
              <a:rPr lang="en-GB" sz="2800" dirty="0">
                <a:solidFill>
                  <a:schemeClr val="tx1"/>
                </a:solidFill>
              </a:rPr>
              <a:t> September </a:t>
            </a:r>
            <a:r>
              <a:rPr lang="en-GB" sz="2800" dirty="0"/>
              <a:t>(Reading this week)</a:t>
            </a:r>
          </a:p>
          <a:p>
            <a:r>
              <a:rPr lang="en-GB" sz="2800" dirty="0"/>
              <a:t>Monday- Literacy/Numeracy/Reading/Frequency Words.</a:t>
            </a:r>
          </a:p>
          <a:p>
            <a:r>
              <a:rPr lang="en-GB" sz="2800" dirty="0"/>
              <a:t>Collected in on a Thursday.</a:t>
            </a:r>
          </a:p>
          <a:p>
            <a:r>
              <a:rPr lang="en-GB" sz="2800" dirty="0"/>
              <a:t>Encourage pupils to take pride in all their work, including homework. </a:t>
            </a:r>
          </a:p>
          <a:p>
            <a:r>
              <a:rPr lang="en-GB" sz="2800" dirty="0"/>
              <a:t>Please sign homework when it is completed.</a:t>
            </a:r>
            <a:endParaRPr lang="en-GB" dirty="0"/>
          </a:p>
          <a:p>
            <a:pPr marL="0" indent="0">
              <a:buFont typeface="Wingdings 3" charset="2"/>
              <a:buNone/>
            </a:pPr>
            <a:endParaRPr lang="en-GB" dirty="0"/>
          </a:p>
          <a:p>
            <a:endParaRPr lang="en-GB" dirty="0"/>
          </a:p>
        </p:txBody>
      </p:sp>
    </p:spTree>
    <p:extLst>
      <p:ext uri="{BB962C8B-B14F-4D97-AF65-F5344CB8AC3E}">
        <p14:creationId xmlns:p14="http://schemas.microsoft.com/office/powerpoint/2010/main" val="3951169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a:t>School Vision</a:t>
            </a:r>
            <a:endParaRPr lang="en-GB" dirty="0"/>
          </a:p>
        </p:txBody>
      </p:sp>
      <p:sp>
        <p:nvSpPr>
          <p:cNvPr id="3" name="Content Placeholder 2"/>
          <p:cNvSpPr>
            <a:spLocks noGrp="1"/>
          </p:cNvSpPr>
          <p:nvPr>
            <p:ph idx="1"/>
          </p:nvPr>
        </p:nvSpPr>
        <p:spPr/>
        <p:txBody>
          <a:bodyPr>
            <a:normAutofit/>
          </a:bodyPr>
          <a:lstStyle/>
          <a:p>
            <a:pPr marL="0" indent="0">
              <a:buNone/>
            </a:pPr>
            <a:r>
              <a:rPr lang="en-GB" sz="2800" dirty="0"/>
              <a:t>At Kircubbin Integrated Primary School we firmly believe that </a:t>
            </a:r>
            <a:r>
              <a:rPr lang="en-GB" sz="2800" i="1" dirty="0"/>
              <a:t>we all need to love and be loved.  </a:t>
            </a:r>
            <a:r>
              <a:rPr lang="en-GB" sz="2800" dirty="0"/>
              <a:t>Through core integrated principles of </a:t>
            </a:r>
            <a:r>
              <a:rPr lang="en-GB" sz="2800" i="1" dirty="0"/>
              <a:t>equality, faith and values, parental involvement and social responsibility</a:t>
            </a:r>
            <a:r>
              <a:rPr lang="en-GB" sz="2800" dirty="0"/>
              <a:t> we aim to ensure all within our school community are </a:t>
            </a:r>
            <a:r>
              <a:rPr lang="en-GB" sz="2800" b="1" i="1" dirty="0"/>
              <a:t>valued, respected and loved</a:t>
            </a:r>
            <a:r>
              <a:rPr lang="en-GB" sz="2800" dirty="0"/>
              <a:t>.  In learning to love, our children can love to learn and </a:t>
            </a:r>
            <a:r>
              <a:rPr lang="en-GB" sz="2800" i="1" dirty="0"/>
              <a:t>achieve their full potential</a:t>
            </a:r>
            <a:r>
              <a:rPr lang="en-GB" sz="2800" dirty="0"/>
              <a:t>. </a:t>
            </a:r>
          </a:p>
          <a:p>
            <a:pPr marL="0" indent="0">
              <a:buNone/>
            </a:pPr>
            <a:endParaRPr lang="en-GB" sz="4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4" name="TextBox 3"/>
          <p:cNvSpPr txBox="1"/>
          <p:nvPr/>
        </p:nvSpPr>
        <p:spPr>
          <a:xfrm>
            <a:off x="9873673" y="255657"/>
            <a:ext cx="1683474" cy="707886"/>
          </a:xfrm>
          <a:prstGeom prst="rect">
            <a:avLst/>
          </a:prstGeom>
          <a:noFill/>
        </p:spPr>
        <p:txBody>
          <a:bodyPr wrap="none" rtlCol="0">
            <a:spAutoFit/>
          </a:bodyPr>
          <a:lstStyle/>
          <a:p>
            <a:r>
              <a:rPr lang="en-GB" sz="2000" b="1" dirty="0">
                <a:latin typeface="Bradley Hand ITC" panose="03070402050302030203" pitchFamily="66" charset="0"/>
              </a:rPr>
              <a:t>Learn to Love,</a:t>
            </a:r>
          </a:p>
          <a:p>
            <a:r>
              <a:rPr lang="en-GB" sz="2000" b="1" dirty="0">
                <a:latin typeface="Bradley Hand ITC" panose="03070402050302030203" pitchFamily="66" charset="0"/>
              </a:rPr>
              <a:t>Love to Learn </a:t>
            </a:r>
          </a:p>
        </p:txBody>
      </p:sp>
    </p:spTree>
    <p:extLst>
      <p:ext uri="{BB962C8B-B14F-4D97-AF65-F5344CB8AC3E}">
        <p14:creationId xmlns:p14="http://schemas.microsoft.com/office/powerpoint/2010/main" val="2381764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 Completion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275552" y="1767515"/>
            <a:ext cx="1039996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GB" sz="2800" b="1" dirty="0"/>
          </a:p>
          <a:p>
            <a:pPr marL="0" indent="0">
              <a:buFont typeface="Wingdings 3" charset="2"/>
              <a:buNone/>
            </a:pPr>
            <a:r>
              <a:rPr lang="en-GB" sz="2800" dirty="0"/>
              <a:t>Homework Completion is monitored and recorded each week.  This includes spellings, tables and reading.  This will be recorded on your child’s annual report in June. </a:t>
            </a:r>
          </a:p>
          <a:p>
            <a:endParaRPr lang="en-GB" dirty="0"/>
          </a:p>
        </p:txBody>
      </p:sp>
    </p:spTree>
    <p:extLst>
      <p:ext uri="{BB962C8B-B14F-4D97-AF65-F5344CB8AC3E}">
        <p14:creationId xmlns:p14="http://schemas.microsoft.com/office/powerpoint/2010/main" val="4267059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sp>
        <p:nvSpPr>
          <p:cNvPr id="3" name="Content Placeholder 2"/>
          <p:cNvSpPr>
            <a:spLocks noGrp="1"/>
          </p:cNvSpPr>
          <p:nvPr>
            <p:ph idx="1"/>
          </p:nvPr>
        </p:nvSpPr>
        <p:spPr>
          <a:xfrm>
            <a:off x="677334" y="1559697"/>
            <a:ext cx="10399969" cy="3880773"/>
          </a:xfrm>
        </p:spPr>
        <p:txBody>
          <a:bodyPr/>
          <a:lstStyle/>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264397496"/>
              </p:ext>
            </p:extLst>
          </p:nvPr>
        </p:nvGraphicFramePr>
        <p:xfrm>
          <a:off x="769302" y="1442682"/>
          <a:ext cx="9434965" cy="4093760"/>
        </p:xfrm>
        <a:graphic>
          <a:graphicData uri="http://schemas.openxmlformats.org/drawingml/2006/table">
            <a:tbl>
              <a:tblPr firstRow="1" firstCol="1" lastRow="1" lastCol="1" bandRow="1" bandCol="1">
                <a:tableStyleId>{5C22544A-7EE6-4342-B048-85BDC9FD1C3A}</a:tableStyleId>
              </a:tblPr>
              <a:tblGrid>
                <a:gridCol w="1270066">
                  <a:extLst>
                    <a:ext uri="{9D8B030D-6E8A-4147-A177-3AD203B41FA5}">
                      <a16:colId xmlns:a16="http://schemas.microsoft.com/office/drawing/2014/main" val="1736679855"/>
                    </a:ext>
                  </a:extLst>
                </a:gridCol>
                <a:gridCol w="1087677">
                  <a:extLst>
                    <a:ext uri="{9D8B030D-6E8A-4147-A177-3AD203B41FA5}">
                      <a16:colId xmlns:a16="http://schemas.microsoft.com/office/drawing/2014/main" val="3582215436"/>
                    </a:ext>
                  </a:extLst>
                </a:gridCol>
                <a:gridCol w="1179537">
                  <a:extLst>
                    <a:ext uri="{9D8B030D-6E8A-4147-A177-3AD203B41FA5}">
                      <a16:colId xmlns:a16="http://schemas.microsoft.com/office/drawing/2014/main" val="1064589759"/>
                    </a:ext>
                  </a:extLst>
                </a:gridCol>
                <a:gridCol w="1179537">
                  <a:extLst>
                    <a:ext uri="{9D8B030D-6E8A-4147-A177-3AD203B41FA5}">
                      <a16:colId xmlns:a16="http://schemas.microsoft.com/office/drawing/2014/main" val="1250944717"/>
                    </a:ext>
                  </a:extLst>
                </a:gridCol>
                <a:gridCol w="1179537">
                  <a:extLst>
                    <a:ext uri="{9D8B030D-6E8A-4147-A177-3AD203B41FA5}">
                      <a16:colId xmlns:a16="http://schemas.microsoft.com/office/drawing/2014/main" val="1916955113"/>
                    </a:ext>
                  </a:extLst>
                </a:gridCol>
                <a:gridCol w="1179537">
                  <a:extLst>
                    <a:ext uri="{9D8B030D-6E8A-4147-A177-3AD203B41FA5}">
                      <a16:colId xmlns:a16="http://schemas.microsoft.com/office/drawing/2014/main" val="1381887267"/>
                    </a:ext>
                  </a:extLst>
                </a:gridCol>
                <a:gridCol w="1179537">
                  <a:extLst>
                    <a:ext uri="{9D8B030D-6E8A-4147-A177-3AD203B41FA5}">
                      <a16:colId xmlns:a16="http://schemas.microsoft.com/office/drawing/2014/main" val="1598270441"/>
                    </a:ext>
                  </a:extLst>
                </a:gridCol>
                <a:gridCol w="1179537">
                  <a:extLst>
                    <a:ext uri="{9D8B030D-6E8A-4147-A177-3AD203B41FA5}">
                      <a16:colId xmlns:a16="http://schemas.microsoft.com/office/drawing/2014/main" val="3480649632"/>
                    </a:ext>
                  </a:extLst>
                </a:gridCol>
              </a:tblGrid>
              <a:tr h="355979">
                <a:tc>
                  <a:txBody>
                    <a:bodyPr/>
                    <a:lstStyle/>
                    <a:p>
                      <a:pPr algn="ctr">
                        <a:spcAft>
                          <a:spcPts val="0"/>
                        </a:spcAft>
                      </a:pPr>
                      <a:r>
                        <a:rPr lang="en-GB" sz="1000" dirty="0">
                          <a:effectLst/>
                        </a:rPr>
                        <a:t>Titles / Year Groups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1</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2</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3</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4</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5</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6</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7</a:t>
                      </a:r>
                      <a:endParaRPr lang="en-GB" sz="1100">
                        <a:effectLst/>
                        <a:latin typeface="Times New Roman" panose="02020603050405020304" pitchFamily="18" charset="0"/>
                        <a:ea typeface="Times New Roman" panose="02020603050405020304" pitchFamily="18" charset="0"/>
                      </a:endParaRPr>
                    </a:p>
                  </a:txBody>
                  <a:tcPr marL="65500" marR="65500" marT="0" marB="0"/>
                </a:tc>
                <a:extLst>
                  <a:ext uri="{0D108BD9-81ED-4DB2-BD59-A6C34878D82A}">
                    <a16:rowId xmlns:a16="http://schemas.microsoft.com/office/drawing/2014/main" val="4004276900"/>
                  </a:ext>
                </a:extLst>
              </a:tr>
              <a:tr h="711958">
                <a:tc>
                  <a:txBody>
                    <a:bodyPr/>
                    <a:lstStyle/>
                    <a:p>
                      <a:pPr algn="ctr">
                        <a:spcAft>
                          <a:spcPts val="0"/>
                        </a:spcAft>
                      </a:pPr>
                      <a:r>
                        <a:rPr lang="en-GB" sz="1000">
                          <a:effectLst/>
                        </a:rPr>
                        <a:t>Time Spent per night</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20mins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20mins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25-30mins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25-30mins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30-40mins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a:effectLst/>
                        </a:rPr>
                        <a:t>Up to 40-45mins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lgn="ctr">
                        <a:spcAft>
                          <a:spcPts val="0"/>
                        </a:spcAft>
                      </a:pPr>
                      <a:r>
                        <a:rPr lang="en-GB" sz="1000" b="0">
                          <a:solidFill>
                            <a:schemeClr val="tx1"/>
                          </a:solidFill>
                          <a:effectLst/>
                        </a:rPr>
                        <a:t>Up to 40-45mins</a:t>
                      </a:r>
                      <a:endParaRPr lang="en-GB" sz="1100" b="0">
                        <a:solidFill>
                          <a:schemeClr val="tx1"/>
                        </a:solidFill>
                        <a:effectLst/>
                        <a:latin typeface="Times New Roman" panose="02020603050405020304" pitchFamily="18" charset="0"/>
                        <a:ea typeface="Times New Roman" panose="02020603050405020304" pitchFamily="18" charset="0"/>
                      </a:endParaRPr>
                    </a:p>
                  </a:txBody>
                  <a:tcPr marL="65500" marR="65500" marT="0" marB="0"/>
                </a:tc>
                <a:extLst>
                  <a:ext uri="{0D108BD9-81ED-4DB2-BD59-A6C34878D82A}">
                    <a16:rowId xmlns:a16="http://schemas.microsoft.com/office/drawing/2014/main" val="1241445424"/>
                  </a:ext>
                </a:extLst>
              </a:tr>
              <a:tr h="533969">
                <a:tc>
                  <a:txBody>
                    <a:bodyPr/>
                    <a:lstStyle/>
                    <a:p>
                      <a:pPr algn="ctr">
                        <a:spcAft>
                          <a:spcPts val="0"/>
                        </a:spcAft>
                      </a:pPr>
                      <a:r>
                        <a:rPr lang="en-GB" sz="1000">
                          <a:effectLst/>
                        </a:rPr>
                        <a:t>Spellings</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N/A</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N/A</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Daily (learning and written) </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Daily (learning and written)</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Daily (learning and written)</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Daily (learning and written)</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b="0">
                          <a:solidFill>
                            <a:schemeClr val="tx1"/>
                          </a:solidFill>
                          <a:effectLst/>
                        </a:rPr>
                        <a:t>Daily (learning and written)</a:t>
                      </a:r>
                      <a:endParaRPr lang="en-GB" sz="1100" b="0">
                        <a:solidFill>
                          <a:schemeClr val="tx1"/>
                        </a:solidFill>
                        <a:effectLst/>
                        <a:latin typeface="Times New Roman" panose="02020603050405020304" pitchFamily="18" charset="0"/>
                        <a:ea typeface="Times New Roman" panose="02020603050405020304" pitchFamily="18" charset="0"/>
                      </a:endParaRPr>
                    </a:p>
                  </a:txBody>
                  <a:tcPr marL="65500" marR="65500" marT="0" marB="0"/>
                </a:tc>
                <a:extLst>
                  <a:ext uri="{0D108BD9-81ED-4DB2-BD59-A6C34878D82A}">
                    <a16:rowId xmlns:a16="http://schemas.microsoft.com/office/drawing/2014/main" val="802983632"/>
                  </a:ext>
                </a:extLst>
              </a:tr>
              <a:tr h="889948">
                <a:tc>
                  <a:txBody>
                    <a:bodyPr/>
                    <a:lstStyle/>
                    <a:p>
                      <a:pPr algn="ctr">
                        <a:spcAft>
                          <a:spcPts val="0"/>
                        </a:spcAft>
                      </a:pPr>
                      <a:r>
                        <a:rPr lang="en-GB" sz="1000" dirty="0">
                          <a:effectLst/>
                        </a:rPr>
                        <a:t>Guided Reading/</a:t>
                      </a:r>
                    </a:p>
                    <a:p>
                      <a:pPr algn="ctr">
                        <a:spcAft>
                          <a:spcPts val="0"/>
                        </a:spcAft>
                      </a:pPr>
                      <a:r>
                        <a:rPr lang="en-GB" sz="1000" dirty="0">
                          <a:effectLst/>
                        </a:rPr>
                        <a:t>Accelerated Reader</a:t>
                      </a:r>
                      <a:endParaRPr lang="en-GB" sz="1100" dirty="0">
                        <a:effectLst/>
                      </a:endParaRPr>
                    </a:p>
                    <a:p>
                      <a:pPr algn="ctr">
                        <a:spcAft>
                          <a:spcPts val="0"/>
                        </a:spcAft>
                      </a:pPr>
                      <a:r>
                        <a:rPr lang="en-GB" sz="1000" dirty="0">
                          <a:effectLst/>
                        </a:rPr>
                        <a:t> </a:t>
                      </a:r>
                      <a:endParaRPr lang="en-GB" sz="1100" dirty="0">
                        <a:effectLst/>
                      </a:endParaRPr>
                    </a:p>
                    <a:p>
                      <a:pPr algn="ctr">
                        <a:spcAft>
                          <a:spcPts val="0"/>
                        </a:spcAft>
                      </a:pPr>
                      <a:r>
                        <a:rPr lang="en-GB" sz="1000" dirty="0">
                          <a:effectLst/>
                        </a:rPr>
                        <a:t> </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As reading emerges, Reading 4 nights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Reading 4 nights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Reading 4 nights</a:t>
                      </a:r>
                      <a:endParaRPr lang="en-GB" sz="1100" dirty="0">
                        <a:effectLst/>
                      </a:endParaRPr>
                    </a:p>
                    <a:p>
                      <a:pPr>
                        <a:spcAft>
                          <a:spcPts val="0"/>
                        </a:spcAft>
                      </a:pPr>
                      <a:r>
                        <a:rPr lang="en-GB" sz="1000" dirty="0">
                          <a:effectLst/>
                        </a:rPr>
                        <a:t>(15mins)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Reading 4 nights</a:t>
                      </a:r>
                      <a:endParaRPr lang="en-GB" sz="1100" dirty="0">
                        <a:effectLst/>
                      </a:endParaRPr>
                    </a:p>
                    <a:p>
                      <a:pPr>
                        <a:spcAft>
                          <a:spcPts val="0"/>
                        </a:spcAft>
                      </a:pPr>
                      <a:r>
                        <a:rPr lang="en-GB" sz="1000" dirty="0">
                          <a:effectLst/>
                        </a:rPr>
                        <a:t>(15mins)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Reading 4 nights</a:t>
                      </a:r>
                      <a:endParaRPr lang="en-GB" sz="1100" dirty="0">
                        <a:effectLst/>
                      </a:endParaRPr>
                    </a:p>
                    <a:p>
                      <a:pPr>
                        <a:spcAft>
                          <a:spcPts val="0"/>
                        </a:spcAft>
                      </a:pPr>
                      <a:r>
                        <a:rPr lang="en-GB" sz="1000">
                          <a:effectLst/>
                        </a:rPr>
                        <a:t>(20mins)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Reading 4 nights</a:t>
                      </a:r>
                      <a:endParaRPr lang="en-GB" sz="1100">
                        <a:effectLst/>
                      </a:endParaRPr>
                    </a:p>
                    <a:p>
                      <a:pPr>
                        <a:spcAft>
                          <a:spcPts val="0"/>
                        </a:spcAft>
                      </a:pPr>
                      <a:r>
                        <a:rPr lang="en-GB" sz="1000">
                          <a:effectLst/>
                        </a:rPr>
                        <a:t>(20mins)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b="0">
                          <a:solidFill>
                            <a:schemeClr val="tx1"/>
                          </a:solidFill>
                          <a:effectLst/>
                        </a:rPr>
                        <a:t>Reading 4 nights</a:t>
                      </a:r>
                      <a:endParaRPr lang="en-GB" sz="1100" b="0">
                        <a:solidFill>
                          <a:schemeClr val="tx1"/>
                        </a:solidFill>
                        <a:effectLst/>
                      </a:endParaRPr>
                    </a:p>
                    <a:p>
                      <a:pPr>
                        <a:spcAft>
                          <a:spcPts val="0"/>
                        </a:spcAft>
                      </a:pPr>
                      <a:r>
                        <a:rPr lang="en-GB" sz="1000" b="0">
                          <a:solidFill>
                            <a:schemeClr val="tx1"/>
                          </a:solidFill>
                          <a:effectLst/>
                        </a:rPr>
                        <a:t>(20mins)</a:t>
                      </a:r>
                      <a:endParaRPr lang="en-GB" sz="1100" b="0">
                        <a:solidFill>
                          <a:schemeClr val="tx1"/>
                        </a:solidFill>
                        <a:effectLst/>
                        <a:latin typeface="Times New Roman" panose="02020603050405020304" pitchFamily="18" charset="0"/>
                        <a:ea typeface="Times New Roman" panose="02020603050405020304" pitchFamily="18" charset="0"/>
                      </a:endParaRPr>
                    </a:p>
                  </a:txBody>
                  <a:tcPr marL="65500" marR="65500" marT="0" marB="0"/>
                </a:tc>
                <a:extLst>
                  <a:ext uri="{0D108BD9-81ED-4DB2-BD59-A6C34878D82A}">
                    <a16:rowId xmlns:a16="http://schemas.microsoft.com/office/drawing/2014/main" val="325198297"/>
                  </a:ext>
                </a:extLst>
              </a:tr>
              <a:tr h="889948">
                <a:tc>
                  <a:txBody>
                    <a:bodyPr/>
                    <a:lstStyle/>
                    <a:p>
                      <a:pPr algn="ctr">
                        <a:spcAft>
                          <a:spcPts val="0"/>
                        </a:spcAft>
                      </a:pPr>
                      <a:r>
                        <a:rPr lang="en-GB" sz="1000">
                          <a:effectLst/>
                        </a:rPr>
                        <a:t>Written</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500" marR="65500" marT="0" marB="0"/>
                </a:tc>
                <a:tc gridSpan="2">
                  <a:txBody>
                    <a:bodyPr/>
                    <a:lstStyle/>
                    <a:p>
                      <a:pPr>
                        <a:spcAft>
                          <a:spcPts val="0"/>
                        </a:spcAft>
                      </a:pPr>
                      <a:r>
                        <a:rPr lang="en-GB" sz="1000" dirty="0">
                          <a:effectLst/>
                        </a:rPr>
                        <a:t>Literacy/Numeracy </a:t>
                      </a:r>
                    </a:p>
                    <a:p>
                      <a:pPr>
                        <a:spcAft>
                          <a:spcPts val="0"/>
                        </a:spcAft>
                      </a:pPr>
                      <a:r>
                        <a:rPr lang="en-GB" sz="1000" dirty="0">
                          <a:effectLst/>
                        </a:rPr>
                        <a:t>(To include topic related </a:t>
                      </a:r>
                      <a:r>
                        <a:rPr lang="en-GB" sz="1000" dirty="0" err="1">
                          <a:effectLst/>
                        </a:rPr>
                        <a:t>homeworks</a:t>
                      </a:r>
                      <a:r>
                        <a:rPr lang="en-GB" sz="1000" dirty="0">
                          <a:effectLst/>
                        </a:rPr>
                        <a:t>)</a:t>
                      </a:r>
                      <a:endParaRPr lang="en-GB" sz="1100" dirty="0">
                        <a:effectLst/>
                      </a:endParaRPr>
                    </a:p>
                  </a:txBody>
                  <a:tcPr marL="65500" marR="65500" marT="0" marB="0"/>
                </a:tc>
                <a:tc hMerge="1">
                  <a:txBody>
                    <a:bodyPr/>
                    <a:lstStyle/>
                    <a:p>
                      <a:endParaRPr lang="en-GB"/>
                    </a:p>
                  </a:txBody>
                  <a:tcPr/>
                </a:tc>
                <a:tc gridSpan="5">
                  <a:txBody>
                    <a:bodyPr/>
                    <a:lstStyle/>
                    <a:p>
                      <a:pPr>
                        <a:spcAft>
                          <a:spcPts val="0"/>
                        </a:spcAft>
                      </a:pPr>
                      <a:r>
                        <a:rPr lang="en-GB" sz="1000" b="0" dirty="0">
                          <a:solidFill>
                            <a:schemeClr val="tx1"/>
                          </a:solidFill>
                          <a:effectLst/>
                        </a:rPr>
                        <a:t>Literacy/Numeracy </a:t>
                      </a:r>
                    </a:p>
                    <a:p>
                      <a:pPr>
                        <a:spcAft>
                          <a:spcPts val="0"/>
                        </a:spcAft>
                      </a:pPr>
                      <a:r>
                        <a:rPr lang="en-GB" sz="1000" b="0" dirty="0">
                          <a:solidFill>
                            <a:schemeClr val="tx1"/>
                          </a:solidFill>
                          <a:effectLst/>
                        </a:rPr>
                        <a:t>(To include</a:t>
                      </a:r>
                      <a:r>
                        <a:rPr lang="en-GB" sz="1000" b="0" baseline="0" dirty="0">
                          <a:solidFill>
                            <a:schemeClr val="tx1"/>
                          </a:solidFill>
                          <a:effectLst/>
                        </a:rPr>
                        <a:t> topic related </a:t>
                      </a:r>
                      <a:r>
                        <a:rPr lang="en-GB" sz="1000" b="0" baseline="0" dirty="0" err="1">
                          <a:solidFill>
                            <a:schemeClr val="tx1"/>
                          </a:solidFill>
                          <a:effectLst/>
                        </a:rPr>
                        <a:t>homeworks</a:t>
                      </a:r>
                      <a:r>
                        <a:rPr lang="en-GB" sz="1000" b="0" baseline="0" dirty="0">
                          <a:solidFill>
                            <a:schemeClr val="tx1"/>
                          </a:solidFill>
                          <a:effectLst/>
                        </a:rPr>
                        <a:t>)</a:t>
                      </a:r>
                      <a:endParaRPr lang="en-GB" sz="1100" b="0" dirty="0">
                        <a:solidFill>
                          <a:schemeClr val="tx1"/>
                        </a:solidFill>
                        <a:effectLst/>
                      </a:endParaRPr>
                    </a:p>
                  </a:txBody>
                  <a:tcPr marL="65500" marR="6550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55004963"/>
                  </a:ext>
                </a:extLst>
              </a:tr>
              <a:tr h="711958">
                <a:tc>
                  <a:txBody>
                    <a:bodyPr/>
                    <a:lstStyle/>
                    <a:p>
                      <a:pPr algn="ctr">
                        <a:spcAft>
                          <a:spcPts val="0"/>
                        </a:spcAft>
                      </a:pPr>
                      <a:r>
                        <a:rPr lang="en-GB" sz="1000">
                          <a:effectLst/>
                        </a:rPr>
                        <a:t>Learning</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endParaRPr>
                    </a:p>
                    <a:p>
                      <a:pPr algn="ctr">
                        <a:spcAft>
                          <a:spcPts val="0"/>
                        </a:spcAft>
                      </a:pPr>
                      <a:r>
                        <a:rPr lang="en-GB" sz="1000">
                          <a:effectLst/>
                        </a:rPr>
                        <a:t> </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Reinforcement of letters, words and numbers</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a:effectLst/>
                        </a:rPr>
                        <a:t>Sounds and tricky words </a:t>
                      </a:r>
                      <a:endParaRPr lang="en-GB" sz="110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Tables </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Tables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Tables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dirty="0">
                          <a:effectLst/>
                        </a:rPr>
                        <a:t>Tables</a:t>
                      </a:r>
                      <a:endParaRPr lang="en-GB" sz="1100" dirty="0">
                        <a:effectLst/>
                        <a:latin typeface="Times New Roman" panose="02020603050405020304" pitchFamily="18" charset="0"/>
                        <a:ea typeface="Times New Roman" panose="02020603050405020304" pitchFamily="18" charset="0"/>
                      </a:endParaRPr>
                    </a:p>
                  </a:txBody>
                  <a:tcPr marL="65500" marR="65500" marT="0" marB="0"/>
                </a:tc>
                <a:tc>
                  <a:txBody>
                    <a:bodyPr/>
                    <a:lstStyle/>
                    <a:p>
                      <a:pPr>
                        <a:spcAft>
                          <a:spcPts val="0"/>
                        </a:spcAft>
                      </a:pPr>
                      <a:r>
                        <a:rPr lang="en-GB" sz="1000" b="0" dirty="0">
                          <a:solidFill>
                            <a:schemeClr val="bg1"/>
                          </a:solidFill>
                          <a:effectLst/>
                        </a:rPr>
                        <a:t>Tables</a:t>
                      </a:r>
                      <a:endParaRPr lang="en-GB" sz="1100" b="0" dirty="0">
                        <a:solidFill>
                          <a:schemeClr val="bg1"/>
                        </a:solidFill>
                        <a:effectLst/>
                        <a:latin typeface="Times New Roman" panose="02020603050405020304" pitchFamily="18" charset="0"/>
                        <a:ea typeface="Times New Roman" panose="02020603050405020304" pitchFamily="18" charset="0"/>
                      </a:endParaRPr>
                    </a:p>
                  </a:txBody>
                  <a:tcPr marL="65500" marR="65500" marT="0" marB="0"/>
                </a:tc>
                <a:extLst>
                  <a:ext uri="{0D108BD9-81ED-4DB2-BD59-A6C34878D82A}">
                    <a16:rowId xmlns:a16="http://schemas.microsoft.com/office/drawing/2014/main" val="1495230195"/>
                  </a:ext>
                </a:extLst>
              </a:tr>
            </a:tbl>
          </a:graphicData>
        </a:graphic>
      </p:graphicFrame>
    </p:spTree>
    <p:extLst>
      <p:ext uri="{BB962C8B-B14F-4D97-AF65-F5344CB8AC3E}">
        <p14:creationId xmlns:p14="http://schemas.microsoft.com/office/powerpoint/2010/main" val="976078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62" y="315097"/>
            <a:ext cx="9526933" cy="1320800"/>
          </a:xfrm>
        </p:spPr>
        <p:txBody>
          <a:bodyPr/>
          <a:lstStyle/>
          <a:p>
            <a:r>
              <a:rPr lang="en-GB" dirty="0"/>
              <a:t>Homework- Parental Involvement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388863" y="1258525"/>
            <a:ext cx="10247568" cy="533277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800" b="1" u="sng" dirty="0"/>
              <a:t>How you can support your child:</a:t>
            </a:r>
          </a:p>
          <a:p>
            <a:pPr marL="0" indent="0">
              <a:buNone/>
            </a:pPr>
            <a:endParaRPr lang="en-GB" sz="2800" b="1" u="sng" dirty="0"/>
          </a:p>
          <a:p>
            <a:r>
              <a:rPr lang="en-GB" sz="2800" dirty="0"/>
              <a:t>Encouraging your child to complete their homework.</a:t>
            </a:r>
          </a:p>
          <a:p>
            <a:r>
              <a:rPr lang="en-GB" sz="2800" dirty="0"/>
              <a:t>Checking and signing completed homework.</a:t>
            </a:r>
          </a:p>
          <a:p>
            <a:r>
              <a:rPr lang="en-GB" sz="2800" dirty="0"/>
              <a:t>Encouraging a love of reading (reading to/reading with your child, questioning your child about what they’ve read etc.)</a:t>
            </a:r>
          </a:p>
          <a:p>
            <a:r>
              <a:rPr lang="en-GB" sz="2800" dirty="0"/>
              <a:t>Establishing a homework routine</a:t>
            </a:r>
          </a:p>
          <a:p>
            <a:r>
              <a:rPr lang="en-GB" sz="2800" dirty="0"/>
              <a:t>Creating the right environment- E.g. Removing distractions, technology, setting aside designated time etc.</a:t>
            </a:r>
          </a:p>
          <a:p>
            <a:r>
              <a:rPr lang="en-GB" sz="2800" dirty="0"/>
              <a:t>Rewards at home?</a:t>
            </a:r>
          </a:p>
          <a:p>
            <a:endParaRPr lang="en-GB" sz="2800" b="1" dirty="0"/>
          </a:p>
          <a:p>
            <a:endParaRPr lang="en-GB" dirty="0"/>
          </a:p>
          <a:p>
            <a:pPr marL="0" indent="0">
              <a:buFont typeface="Wingdings 3" charset="2"/>
              <a:buNone/>
            </a:pPr>
            <a:endParaRPr lang="en-GB" dirty="0"/>
          </a:p>
          <a:p>
            <a:endParaRPr lang="en-GB" dirty="0"/>
          </a:p>
        </p:txBody>
      </p:sp>
    </p:spTree>
    <p:extLst>
      <p:ext uri="{BB962C8B-B14F-4D97-AF65-F5344CB8AC3E}">
        <p14:creationId xmlns:p14="http://schemas.microsoft.com/office/powerpoint/2010/main" val="638395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63986"/>
          </a:xfrm>
        </p:spPr>
        <p:txBody>
          <a:bodyPr>
            <a:normAutofit fontScale="90000"/>
          </a:bodyPr>
          <a:lstStyle/>
          <a:p>
            <a:r>
              <a:rPr lang="en-GB" dirty="0"/>
              <a:t>Freckle Maths (P4-7)</a:t>
            </a:r>
            <a:br>
              <a:rPr lang="en-GB" dirty="0"/>
            </a:br>
            <a:br>
              <a:rPr lang="en-GB" dirty="0"/>
            </a:br>
            <a:r>
              <a:rPr lang="en-GB" dirty="0">
                <a:solidFill>
                  <a:schemeClr val="tx1"/>
                </a:solidFill>
              </a:rPr>
              <a:t>- Online platform used in school only</a:t>
            </a:r>
            <a:br>
              <a:rPr lang="en-GB" dirty="0">
                <a:solidFill>
                  <a:schemeClr val="tx1"/>
                </a:solidFill>
              </a:rPr>
            </a:br>
            <a:r>
              <a:rPr lang="en-GB" dirty="0">
                <a:solidFill>
                  <a:schemeClr val="tx1"/>
                </a:solidFill>
              </a:rPr>
              <a:t>- Replacing Mathletics </a:t>
            </a:r>
            <a:br>
              <a:rPr lang="en-GB" dirty="0">
                <a:solidFill>
                  <a:schemeClr val="tx1"/>
                </a:solidFill>
              </a:rPr>
            </a:br>
            <a:r>
              <a:rPr lang="en-GB" dirty="0">
                <a:solidFill>
                  <a:schemeClr val="tx1"/>
                </a:solidFill>
              </a:rPr>
              <a:t>- Created by Renaissance (Accelerated Reader)</a:t>
            </a:r>
            <a:br>
              <a:rPr lang="en-GB" dirty="0">
                <a:solidFill>
                  <a:schemeClr val="tx1"/>
                </a:solidFill>
              </a:rPr>
            </a:br>
            <a:r>
              <a:rPr lang="en-GB" dirty="0">
                <a:solidFill>
                  <a:schemeClr val="tx1"/>
                </a:solidFill>
              </a:rPr>
              <a:t>- Regular testing (similar to STAR reader) = more regular assessment </a:t>
            </a:r>
            <a:br>
              <a:rPr lang="en-GB" dirty="0">
                <a:solidFill>
                  <a:schemeClr val="tx1"/>
                </a:solidFill>
              </a:rPr>
            </a:br>
            <a:r>
              <a:rPr lang="en-GB" dirty="0">
                <a:solidFill>
                  <a:schemeClr val="tx1"/>
                </a:solidFill>
              </a:rPr>
              <a:t>- Matched to pupil’s ability to provide appropriate challenge</a:t>
            </a:r>
            <a:br>
              <a:rPr lang="en-GB" dirty="0"/>
            </a:b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6" name="Content Placeholder 2"/>
          <p:cNvSpPr txBox="1">
            <a:spLocks/>
          </p:cNvSpPr>
          <p:nvPr/>
        </p:nvSpPr>
        <p:spPr>
          <a:xfrm>
            <a:off x="829734" y="1712097"/>
            <a:ext cx="10399969" cy="42398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GB" dirty="0"/>
          </a:p>
        </p:txBody>
      </p:sp>
    </p:spTree>
    <p:extLst>
      <p:ext uri="{BB962C8B-B14F-4D97-AF65-F5344CB8AC3E}">
        <p14:creationId xmlns:p14="http://schemas.microsoft.com/office/powerpoint/2010/main" val="4143901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0452" cy="1320800"/>
          </a:xfrm>
        </p:spPr>
        <p:txBody>
          <a:bodyPr/>
          <a:lstStyle/>
          <a:p>
            <a:r>
              <a:rPr lang="en-GB" dirty="0"/>
              <a:t>Internet Safety</a:t>
            </a:r>
          </a:p>
        </p:txBody>
      </p:sp>
      <p:sp>
        <p:nvSpPr>
          <p:cNvPr id="3" name="Content Placeholder 2"/>
          <p:cNvSpPr>
            <a:spLocks noGrp="1"/>
          </p:cNvSpPr>
          <p:nvPr>
            <p:ph idx="1"/>
          </p:nvPr>
        </p:nvSpPr>
        <p:spPr>
          <a:xfrm>
            <a:off x="677334" y="1492898"/>
            <a:ext cx="8112104" cy="4865705"/>
          </a:xfrm>
        </p:spPr>
        <p:txBody>
          <a:bodyPr>
            <a:normAutofit/>
          </a:bodyPr>
          <a:lstStyle/>
          <a:p>
            <a:r>
              <a:rPr lang="en-GB" dirty="0"/>
              <a:t>Many children are using video sharing platforms, social media and messaging apps such as:</a:t>
            </a:r>
          </a:p>
          <a:p>
            <a:pPr>
              <a:buFontTx/>
              <a:buChar char="-"/>
            </a:pPr>
            <a:r>
              <a:rPr lang="en-GB" dirty="0" err="1"/>
              <a:t>Whatsapp</a:t>
            </a:r>
            <a:r>
              <a:rPr lang="en-GB" dirty="0"/>
              <a:t> groups etc.  </a:t>
            </a:r>
          </a:p>
          <a:p>
            <a:pPr>
              <a:buFontTx/>
              <a:buChar char="-"/>
            </a:pPr>
            <a:r>
              <a:rPr lang="en-GB" dirty="0"/>
              <a:t>Snapchat, </a:t>
            </a:r>
            <a:r>
              <a:rPr lang="en-GB" dirty="0" err="1"/>
              <a:t>Tiktok</a:t>
            </a:r>
            <a:r>
              <a:rPr lang="en-GB" dirty="0"/>
              <a:t> etc.</a:t>
            </a:r>
          </a:p>
          <a:p>
            <a:pPr>
              <a:buFontTx/>
              <a:buChar char="-"/>
            </a:pPr>
            <a:r>
              <a:rPr lang="en-GB" dirty="0"/>
              <a:t>Online gaming</a:t>
            </a:r>
          </a:p>
          <a:p>
            <a:pPr>
              <a:buFontTx/>
              <a:buChar char="-"/>
            </a:pPr>
            <a:r>
              <a:rPr lang="en-GB" dirty="0" err="1"/>
              <a:t>Youtube</a:t>
            </a:r>
            <a:r>
              <a:rPr lang="en-GB" dirty="0"/>
              <a:t> </a:t>
            </a:r>
          </a:p>
          <a:p>
            <a:pPr>
              <a:buFontTx/>
              <a:buChar char="-"/>
            </a:pPr>
            <a:endParaRPr lang="en-GB" dirty="0"/>
          </a:p>
          <a:p>
            <a:r>
              <a:rPr lang="en-GB" dirty="0"/>
              <a:t>Issues can arise when using these apps. It is so important to monitor what your child does online. As a school we believe it is much safer for your child if they are not on these platforms (age restrictions). </a:t>
            </a:r>
          </a:p>
          <a:p>
            <a:r>
              <a:rPr lang="en-GB" dirty="0"/>
              <a:t>You can download the ‘Safer Schools NI’ app for guidance on parental controls, making devices safer and how these apps are used. </a:t>
            </a:r>
          </a:p>
        </p:txBody>
      </p:sp>
    </p:spTree>
    <p:extLst>
      <p:ext uri="{BB962C8B-B14F-4D97-AF65-F5344CB8AC3E}">
        <p14:creationId xmlns:p14="http://schemas.microsoft.com/office/powerpoint/2010/main" val="3375335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a:t>
            </a:r>
          </a:p>
        </p:txBody>
      </p:sp>
      <p:sp>
        <p:nvSpPr>
          <p:cNvPr id="3" name="Content Placeholder 2"/>
          <p:cNvSpPr>
            <a:spLocks noGrp="1"/>
          </p:cNvSpPr>
          <p:nvPr>
            <p:ph idx="1"/>
          </p:nvPr>
        </p:nvSpPr>
        <p:spPr>
          <a:xfrm>
            <a:off x="677335" y="1559697"/>
            <a:ext cx="10072182" cy="4607187"/>
          </a:xfrm>
        </p:spPr>
        <p:txBody>
          <a:bodyPr>
            <a:normAutofit fontScale="92500" lnSpcReduction="10000"/>
          </a:bodyPr>
          <a:lstStyle/>
          <a:p>
            <a:r>
              <a:rPr lang="en-GB" sz="2800" dirty="0"/>
              <a:t>PE- all pupils will be required to wear outdoor games kit (white polo shirt, black/red shorts and/or black tracksuit bottoms/leggings, red hoodie and trainers) for the </a:t>
            </a:r>
            <a:r>
              <a:rPr lang="en-GB" sz="2800" u="sng" dirty="0"/>
              <a:t>whole</a:t>
            </a:r>
            <a:r>
              <a:rPr lang="en-GB" sz="2800" dirty="0"/>
              <a:t> school day.</a:t>
            </a:r>
            <a:endParaRPr lang="de-DE" sz="2800" dirty="0"/>
          </a:p>
          <a:p>
            <a:r>
              <a:rPr lang="de-DE" sz="2800" dirty="0"/>
              <a:t>Please clearly label anything they will wear into school.</a:t>
            </a:r>
          </a:p>
          <a:p>
            <a:r>
              <a:rPr lang="de-DE" sz="2800" dirty="0"/>
              <a:t>From week beginning 2nd September.</a:t>
            </a:r>
          </a:p>
          <a:p>
            <a:pPr marL="0" indent="0">
              <a:buNone/>
            </a:pPr>
            <a:endParaRPr lang="de-DE" sz="2800" b="1" dirty="0"/>
          </a:p>
          <a:p>
            <a:pPr marL="0" indent="0">
              <a:buNone/>
            </a:pPr>
            <a:r>
              <a:rPr lang="de-DE" sz="2800" b="1" dirty="0">
                <a:solidFill>
                  <a:srgbClr val="FF0000"/>
                </a:solidFill>
              </a:rPr>
              <a:t>P4 PE day is Wednesday.</a:t>
            </a:r>
            <a:endParaRPr lang="en-GB" dirty="0">
              <a:solidFill>
                <a:srgbClr val="FF0000"/>
              </a:solidFill>
            </a:endParaRPr>
          </a:p>
          <a:p>
            <a:pPr marL="0" indent="0">
              <a:buNone/>
            </a:pPr>
            <a:endParaRPr lang="en-GB" dirty="0"/>
          </a:p>
          <a:p>
            <a:r>
              <a:rPr lang="en-GB" dirty="0"/>
              <a:t>Just a reminder that PE hoodies must only be worn on PE days. Full uniform must be worn every other day.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1450763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YOU CAN HELP</a:t>
            </a:r>
          </a:p>
        </p:txBody>
      </p:sp>
      <p:sp>
        <p:nvSpPr>
          <p:cNvPr id="3" name="Content Placeholder 2"/>
          <p:cNvSpPr>
            <a:spLocks noGrp="1"/>
          </p:cNvSpPr>
          <p:nvPr>
            <p:ph idx="1"/>
          </p:nvPr>
        </p:nvSpPr>
        <p:spPr>
          <a:xfrm>
            <a:off x="677334" y="1270000"/>
            <a:ext cx="10260742" cy="5188673"/>
          </a:xfrm>
        </p:spPr>
        <p:txBody>
          <a:bodyPr>
            <a:normAutofit/>
          </a:bodyPr>
          <a:lstStyle/>
          <a:p>
            <a:r>
              <a:rPr lang="en-GB" sz="2400" dirty="0"/>
              <a:t>Supporting with homework- reading, tables, spellings etc.</a:t>
            </a:r>
          </a:p>
          <a:p>
            <a:r>
              <a:rPr lang="en-GB" sz="2400" dirty="0"/>
              <a:t>Checking/signing on completion.</a:t>
            </a:r>
          </a:p>
          <a:p>
            <a:r>
              <a:rPr lang="en-GB" sz="2400" dirty="0"/>
              <a:t>Encouraging regular reading which will help pupils reach their AR target.</a:t>
            </a:r>
          </a:p>
          <a:p>
            <a:r>
              <a:rPr lang="en-GB" sz="2400" dirty="0"/>
              <a:t>Look over classwork books when they are sent home (half termly).</a:t>
            </a:r>
          </a:p>
          <a:p>
            <a:r>
              <a:rPr lang="en-GB" sz="2400" dirty="0"/>
              <a:t>Label everything. Coats, shoes, jumpers and PE shoes.</a:t>
            </a:r>
          </a:p>
          <a:p>
            <a:r>
              <a:rPr lang="en-GB" sz="2400" dirty="0"/>
              <a:t>Notes to teacher clearly labelled, include the date.</a:t>
            </a:r>
          </a:p>
          <a:p>
            <a:r>
              <a:rPr lang="en-GB" sz="2400" dirty="0"/>
              <a:t>Encourage independence as much as possible. </a:t>
            </a:r>
          </a:p>
          <a:p>
            <a:r>
              <a:rPr lang="en-GB" sz="2400" dirty="0"/>
              <a:t>Any changes to bus days please inform the school.</a:t>
            </a:r>
          </a:p>
          <a:p>
            <a:endParaRPr lang="en-GB" dirty="0"/>
          </a:p>
          <a:p>
            <a:pPr marL="0" indent="0">
              <a:buNone/>
            </a:pPr>
            <a:endParaRPr lang="en-GB" dirty="0"/>
          </a:p>
          <a:p>
            <a:pPr marL="0" indent="0">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3945349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POINTS TO NOTE</a:t>
            </a:r>
          </a:p>
        </p:txBody>
      </p:sp>
      <p:sp>
        <p:nvSpPr>
          <p:cNvPr id="3" name="Content Placeholder 2"/>
          <p:cNvSpPr>
            <a:spLocks noGrp="1"/>
          </p:cNvSpPr>
          <p:nvPr>
            <p:ph idx="1"/>
          </p:nvPr>
        </p:nvSpPr>
        <p:spPr>
          <a:xfrm>
            <a:off x="677334" y="1354254"/>
            <a:ext cx="8790862" cy="4801997"/>
          </a:xfrm>
        </p:spPr>
        <p:txBody>
          <a:bodyPr>
            <a:normAutofit/>
          </a:bodyPr>
          <a:lstStyle/>
          <a:p>
            <a:r>
              <a:rPr lang="en-GB" sz="2800" dirty="0"/>
              <a:t>Increase their responsibility- encourage them to carry their own belongings and have a go at their homework on their own.</a:t>
            </a:r>
          </a:p>
          <a:p>
            <a:endParaRPr lang="en-GB" sz="2800" dirty="0"/>
          </a:p>
          <a:p>
            <a:r>
              <a:rPr lang="en-GB" sz="2800" dirty="0"/>
              <a:t>Please do not hesitate to talk to me about any issues/concerns you have throughout the year- I am here to help and support your child.</a:t>
            </a:r>
          </a:p>
          <a:p>
            <a:endParaRPr lang="en-GB" sz="2800" dirty="0"/>
          </a:p>
          <a:p>
            <a:pPr marL="0" indent="0" algn="ctr">
              <a:buNone/>
            </a:pPr>
            <a:r>
              <a:rPr lang="en-GB" sz="2800" b="1" dirty="0"/>
              <a:t>I hope your child has a great year in P4. </a:t>
            </a:r>
          </a:p>
          <a:p>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3037929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a:t>School Aims </a:t>
            </a:r>
            <a:endParaRPr lang="en-GB" dirty="0"/>
          </a:p>
        </p:txBody>
      </p:sp>
      <p:sp>
        <p:nvSpPr>
          <p:cNvPr id="3" name="Content Placeholder 2"/>
          <p:cNvSpPr>
            <a:spLocks noGrp="1"/>
          </p:cNvSpPr>
          <p:nvPr>
            <p:ph idx="1"/>
          </p:nvPr>
        </p:nvSpPr>
        <p:spPr>
          <a:xfrm>
            <a:off x="677333" y="1578698"/>
            <a:ext cx="9526933" cy="5162344"/>
          </a:xfrm>
        </p:spPr>
        <p:txBody>
          <a:bodyPr>
            <a:noAutofit/>
          </a:bodyPr>
          <a:lstStyle/>
          <a:p>
            <a:pPr marL="0" indent="0">
              <a:buNone/>
            </a:pPr>
            <a:r>
              <a:rPr lang="en-GB" dirty="0"/>
              <a:t>At KIPS we aim to create a loving, happy and stimulating environment where pupils can learn effectively by…</a:t>
            </a:r>
          </a:p>
          <a:p>
            <a:pPr marL="0" indent="0">
              <a:buNone/>
            </a:pPr>
            <a:r>
              <a:rPr lang="en-GB" b="1" dirty="0"/>
              <a:t>Equality</a:t>
            </a:r>
          </a:p>
          <a:p>
            <a:pPr lvl="0"/>
            <a:r>
              <a:rPr lang="en-GB" dirty="0"/>
              <a:t>Catering for the needs of each individual. </a:t>
            </a:r>
          </a:p>
          <a:p>
            <a:pPr marL="0" indent="0">
              <a:buNone/>
            </a:pPr>
            <a:r>
              <a:rPr lang="en-GB" b="1" dirty="0"/>
              <a:t>Faith and Values</a:t>
            </a:r>
          </a:p>
          <a:p>
            <a:pPr lvl="0"/>
            <a:r>
              <a:rPr lang="en-GB" dirty="0"/>
              <a:t>Ensuring that people from all faiths and none, are respected, acknowledged and accepted as valued members of the school community through mutual understanding.</a:t>
            </a:r>
          </a:p>
          <a:p>
            <a:pPr marL="0" indent="0">
              <a:buNone/>
            </a:pPr>
            <a:r>
              <a:rPr lang="en-GB" b="1" dirty="0"/>
              <a:t>Parental Involvement </a:t>
            </a:r>
          </a:p>
          <a:p>
            <a:pPr lvl="0"/>
            <a:r>
              <a:rPr lang="en-GB" dirty="0"/>
              <a:t>Effectively partnering with parents and the wider community in supporting our children.</a:t>
            </a:r>
          </a:p>
          <a:p>
            <a:pPr marL="0" indent="0">
              <a:buNone/>
            </a:pPr>
            <a:r>
              <a:rPr lang="en-GB" b="1" dirty="0"/>
              <a:t>Social Responsibility</a:t>
            </a:r>
            <a:endParaRPr lang="en-GB" dirty="0"/>
          </a:p>
          <a:p>
            <a:pPr lvl="0"/>
            <a:r>
              <a:rPr lang="en-GB" dirty="0"/>
              <a:t>developing a sense of responsibility and a belief that we can all make a positive difference with ourselves and others, locally, internationally and to the planet.</a:t>
            </a:r>
          </a:p>
          <a:p>
            <a:pPr marL="0" indent="0">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4" name="TextBox 3"/>
          <p:cNvSpPr txBox="1"/>
          <p:nvPr/>
        </p:nvSpPr>
        <p:spPr>
          <a:xfrm>
            <a:off x="9873673" y="255657"/>
            <a:ext cx="1683474" cy="707886"/>
          </a:xfrm>
          <a:prstGeom prst="rect">
            <a:avLst/>
          </a:prstGeom>
          <a:noFill/>
        </p:spPr>
        <p:txBody>
          <a:bodyPr wrap="none" rtlCol="0">
            <a:spAutoFit/>
          </a:bodyPr>
          <a:lstStyle/>
          <a:p>
            <a:r>
              <a:rPr lang="en-GB" sz="2000" b="1" dirty="0">
                <a:latin typeface="Bradley Hand ITC" panose="03070402050302030203" pitchFamily="66" charset="0"/>
              </a:rPr>
              <a:t>Learn to Love,</a:t>
            </a:r>
          </a:p>
          <a:p>
            <a:r>
              <a:rPr lang="en-GB" sz="2000" b="1" dirty="0">
                <a:latin typeface="Bradley Hand ITC" panose="03070402050302030203" pitchFamily="66" charset="0"/>
              </a:rPr>
              <a:t>Love to Learn </a:t>
            </a:r>
          </a:p>
        </p:txBody>
      </p:sp>
    </p:spTree>
    <p:extLst>
      <p:ext uri="{BB962C8B-B14F-4D97-AF65-F5344CB8AC3E}">
        <p14:creationId xmlns:p14="http://schemas.microsoft.com/office/powerpoint/2010/main" val="28876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APP</a:t>
            </a:r>
          </a:p>
        </p:txBody>
      </p:sp>
      <p:sp>
        <p:nvSpPr>
          <p:cNvPr id="3" name="Content Placeholder 2"/>
          <p:cNvSpPr>
            <a:spLocks noGrp="1"/>
          </p:cNvSpPr>
          <p:nvPr>
            <p:ph idx="1"/>
          </p:nvPr>
        </p:nvSpPr>
        <p:spPr/>
        <p:txBody>
          <a:bodyPr/>
          <a:lstStyle/>
          <a:p>
            <a:r>
              <a:rPr lang="en-GB" sz="2800" dirty="0"/>
              <a:t>Information will be communicated primarily via the school app. This includes consent forms, absence forms and links to parent surveys/useful websites.</a:t>
            </a:r>
          </a:p>
          <a:p>
            <a:r>
              <a:rPr lang="en-GB" sz="2800" dirty="0"/>
              <a:t>Please remember to sign up to </a:t>
            </a:r>
            <a:r>
              <a:rPr lang="en-GB" sz="2800" dirty="0">
                <a:solidFill>
                  <a:schemeClr val="tx1"/>
                </a:solidFill>
              </a:rPr>
              <a:t>P4 M</a:t>
            </a:r>
            <a:r>
              <a:rPr lang="en-GB" sz="2800" dirty="0"/>
              <a:t>essage Group.</a:t>
            </a:r>
          </a:p>
          <a:p>
            <a:r>
              <a:rPr lang="en-GB" sz="2800" dirty="0"/>
              <a:t>Click on Notifications and then Settings icon and Select </a:t>
            </a:r>
            <a:r>
              <a:rPr lang="en-GB" sz="2800" dirty="0">
                <a:solidFill>
                  <a:schemeClr val="tx1"/>
                </a:solidFill>
              </a:rPr>
              <a:t>P4</a:t>
            </a:r>
            <a:r>
              <a:rPr lang="en-GB" sz="2800" dirty="0"/>
              <a:t> in Message Group.</a:t>
            </a:r>
          </a:p>
          <a:p>
            <a:pPr marL="0" indent="0" algn="ctr">
              <a:buNone/>
            </a:pPr>
            <a:endParaRPr lang="de-DE" sz="2800" b="1" dirty="0"/>
          </a:p>
          <a:p>
            <a:pPr marL="0" indent="0">
              <a:buNone/>
            </a:pPr>
            <a:endParaRPr lang="de-DE" b="1" dirty="0"/>
          </a:p>
          <a:p>
            <a:pPr marL="0" indent="0">
              <a:buNone/>
            </a:pPr>
            <a:endParaRPr lang="de-DE" b="1" dirty="0"/>
          </a:p>
          <a:p>
            <a:pPr marL="0" indent="0">
              <a:buNone/>
            </a:pPr>
            <a:endParaRPr lang="en-GB" dirty="0"/>
          </a:p>
          <a:p>
            <a:pPr marL="0" indent="0">
              <a:buNone/>
            </a:pPr>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309706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MONEY APP</a:t>
            </a:r>
          </a:p>
        </p:txBody>
      </p:sp>
      <p:sp>
        <p:nvSpPr>
          <p:cNvPr id="3" name="Content Placeholder 2"/>
          <p:cNvSpPr>
            <a:spLocks noGrp="1"/>
          </p:cNvSpPr>
          <p:nvPr>
            <p:ph idx="1"/>
          </p:nvPr>
        </p:nvSpPr>
        <p:spPr>
          <a:xfrm>
            <a:off x="677334" y="1162066"/>
            <a:ext cx="10747198" cy="5604494"/>
          </a:xfrm>
        </p:spPr>
        <p:txBody>
          <a:bodyPr>
            <a:noAutofit/>
          </a:bodyPr>
          <a:lstStyle/>
          <a:p>
            <a:r>
              <a:rPr lang="en-GB" sz="2400" dirty="0"/>
              <a:t>School is a cash-free zone.</a:t>
            </a:r>
          </a:p>
          <a:p>
            <a:r>
              <a:rPr lang="en-GB" sz="2400" dirty="0"/>
              <a:t>Please download the app </a:t>
            </a:r>
          </a:p>
          <a:p>
            <a:pPr marL="0" indent="0">
              <a:buNone/>
            </a:pPr>
            <a:endParaRPr lang="en-GB" sz="2400" dirty="0"/>
          </a:p>
          <a:p>
            <a:pPr marL="0" indent="0">
              <a:buNone/>
            </a:pPr>
            <a:r>
              <a:rPr lang="en-GB" sz="2400" dirty="0"/>
              <a:t>The school money app will be used for processing payments for:</a:t>
            </a:r>
          </a:p>
          <a:p>
            <a:pPr>
              <a:buFont typeface="+mj-lt"/>
              <a:buAutoNum type="arabicPeriod"/>
            </a:pPr>
            <a:r>
              <a:rPr lang="en-GB" sz="2400" dirty="0"/>
              <a:t>DINNERS - £2.60 – </a:t>
            </a:r>
            <a:r>
              <a:rPr lang="en-GB" sz="2400" u="sng" dirty="0"/>
              <a:t>Remember to sign-up for Free School Meals if you’re entitled. </a:t>
            </a:r>
            <a:r>
              <a:rPr lang="en-GB" sz="2400" dirty="0"/>
              <a:t>Even if you are not using it regularly it makes a difference to the money school is allocated.</a:t>
            </a:r>
          </a:p>
          <a:p>
            <a:pPr>
              <a:buFont typeface="+mj-lt"/>
              <a:buAutoNum type="arabicPeriod"/>
            </a:pPr>
            <a:r>
              <a:rPr lang="en-GB" sz="2400" dirty="0"/>
              <a:t>WRAP AROUND CARE (including bookings)</a:t>
            </a:r>
          </a:p>
          <a:p>
            <a:pPr>
              <a:buFont typeface="+mj-lt"/>
              <a:buAutoNum type="arabicPeriod"/>
            </a:pPr>
            <a:r>
              <a:rPr lang="en-GB" sz="2400" dirty="0"/>
              <a:t>AFTER-SCHOOL CLUBS</a:t>
            </a:r>
          </a:p>
          <a:p>
            <a:pPr>
              <a:buFont typeface="+mj-lt"/>
              <a:buAutoNum type="arabicPeriod"/>
            </a:pPr>
            <a:r>
              <a:rPr lang="en-GB" sz="2400" dirty="0"/>
              <a:t>TRIPS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416630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ADMINISTRATION</a:t>
            </a:r>
          </a:p>
        </p:txBody>
      </p:sp>
      <p:sp>
        <p:nvSpPr>
          <p:cNvPr id="3" name="Content Placeholder 2"/>
          <p:cNvSpPr>
            <a:spLocks noGrp="1"/>
          </p:cNvSpPr>
          <p:nvPr>
            <p:ph idx="1"/>
          </p:nvPr>
        </p:nvSpPr>
        <p:spPr/>
        <p:txBody>
          <a:bodyPr>
            <a:normAutofit/>
          </a:bodyPr>
          <a:lstStyle/>
          <a:p>
            <a:r>
              <a:rPr lang="en-GB" sz="2400" dirty="0"/>
              <a:t>The following will have been sent home with your child at the start of the school year. Please complete and return as soon as possible.</a:t>
            </a:r>
          </a:p>
          <a:p>
            <a:endParaRPr lang="en-GB" sz="2400" dirty="0"/>
          </a:p>
          <a:p>
            <a:r>
              <a:rPr lang="en-GB" sz="2400" dirty="0"/>
              <a:t>PERMISSION LETTERS</a:t>
            </a:r>
          </a:p>
          <a:p>
            <a:r>
              <a:rPr lang="en-GB" sz="2400" dirty="0"/>
              <a:t>MEDICAL INFORMATION </a:t>
            </a:r>
          </a:p>
          <a:p>
            <a:r>
              <a:rPr lang="en-GB" sz="2400" dirty="0"/>
              <a:t>COMMUNICATION- CONTACTS UPDATED IF NECESSARY</a:t>
            </a:r>
          </a:p>
          <a:p>
            <a:r>
              <a:rPr lang="en-GB" sz="2400" dirty="0"/>
              <a:t>DATA CAPTURE FORMS</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Tree>
    <p:extLst>
      <p:ext uri="{BB962C8B-B14F-4D97-AF65-F5344CB8AC3E}">
        <p14:creationId xmlns:p14="http://schemas.microsoft.com/office/powerpoint/2010/main" val="109592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DC4E-7757-3612-0736-BDA9ED08DB02}"/>
              </a:ext>
            </a:extLst>
          </p:cNvPr>
          <p:cNvSpPr>
            <a:spLocks noGrp="1"/>
          </p:cNvSpPr>
          <p:nvPr>
            <p:ph type="title"/>
          </p:nvPr>
        </p:nvSpPr>
        <p:spPr/>
        <p:txBody>
          <a:bodyPr/>
          <a:lstStyle/>
          <a:p>
            <a:r>
              <a:rPr lang="en-GB" dirty="0"/>
              <a:t>Medical Administration</a:t>
            </a:r>
          </a:p>
        </p:txBody>
      </p:sp>
      <p:sp>
        <p:nvSpPr>
          <p:cNvPr id="3" name="Content Placeholder 2">
            <a:extLst>
              <a:ext uri="{FF2B5EF4-FFF2-40B4-BE49-F238E27FC236}">
                <a16:creationId xmlns:a16="http://schemas.microsoft.com/office/drawing/2014/main" id="{743F211F-AFBE-7746-E9E8-EF9735C4F6FC}"/>
              </a:ext>
            </a:extLst>
          </p:cNvPr>
          <p:cNvSpPr>
            <a:spLocks noGrp="1"/>
          </p:cNvSpPr>
          <p:nvPr>
            <p:ph idx="1"/>
          </p:nvPr>
        </p:nvSpPr>
        <p:spPr/>
        <p:txBody>
          <a:bodyPr/>
          <a:lstStyle/>
          <a:p>
            <a:r>
              <a:rPr lang="en-GB" dirty="0"/>
              <a:t>A signed administration form is required for all medications given in school (including inhalers).</a:t>
            </a:r>
          </a:p>
          <a:p>
            <a:r>
              <a:rPr lang="en-GB" dirty="0"/>
              <a:t>Forms available from class teacher and the </a:t>
            </a:r>
            <a:r>
              <a:rPr lang="en-GB"/>
              <a:t>school office.</a:t>
            </a:r>
            <a:endParaRPr lang="en-GB" dirty="0"/>
          </a:p>
        </p:txBody>
      </p:sp>
    </p:spTree>
    <p:extLst>
      <p:ext uri="{BB962C8B-B14F-4D97-AF65-F5344CB8AC3E}">
        <p14:creationId xmlns:p14="http://schemas.microsoft.com/office/powerpoint/2010/main" val="286658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DATES FOR YOUR DIARY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4267" y="4715691"/>
            <a:ext cx="2142309" cy="2142309"/>
          </a:xfrm>
          <a:prstGeom prst="rect">
            <a:avLst/>
          </a:prstGeom>
        </p:spPr>
      </p:pic>
      <p:sp>
        <p:nvSpPr>
          <p:cNvPr id="8" name="Content Placeholder 2">
            <a:extLst>
              <a:ext uri="{FF2B5EF4-FFF2-40B4-BE49-F238E27FC236}">
                <a16:creationId xmlns:a16="http://schemas.microsoft.com/office/drawing/2014/main" id="{D9623932-7284-6D8D-D524-55AD11182B5D}"/>
              </a:ext>
            </a:extLst>
          </p:cNvPr>
          <p:cNvSpPr>
            <a:spLocks noGrp="1"/>
          </p:cNvSpPr>
          <p:nvPr>
            <p:ph idx="1"/>
          </p:nvPr>
        </p:nvSpPr>
        <p:spPr>
          <a:xfrm>
            <a:off x="677334" y="1743741"/>
            <a:ext cx="8596668" cy="4297622"/>
          </a:xfrm>
        </p:spPr>
        <p:txBody>
          <a:bodyPr>
            <a:normAutofit/>
          </a:bodyPr>
          <a:lstStyle/>
          <a:p>
            <a:r>
              <a:rPr lang="en-GB" sz="2800" dirty="0"/>
              <a:t>Parental Consultations–</a:t>
            </a:r>
          </a:p>
          <a:p>
            <a:endParaRPr lang="en-GB" sz="2800" dirty="0"/>
          </a:p>
          <a:p>
            <a:pPr marL="0" indent="0">
              <a:buNone/>
            </a:pPr>
            <a:r>
              <a:rPr lang="en-GB" sz="2800" b="1" dirty="0"/>
              <a:t>21</a:t>
            </a:r>
            <a:r>
              <a:rPr lang="en-GB" sz="2800" b="1" baseline="30000" dirty="0"/>
              <a:t>st</a:t>
            </a:r>
            <a:r>
              <a:rPr lang="en-US" sz="2800" b="1" baseline="30000" dirty="0"/>
              <a:t> </a:t>
            </a:r>
            <a:r>
              <a:rPr lang="en-US" sz="2800" b="1" dirty="0"/>
              <a:t>October- 25</a:t>
            </a:r>
            <a:r>
              <a:rPr lang="en-US" sz="2800" b="1" baseline="30000" dirty="0"/>
              <a:t>th</a:t>
            </a:r>
            <a:r>
              <a:rPr lang="en-US" sz="2800" b="1" dirty="0"/>
              <a:t> October 2024 </a:t>
            </a:r>
          </a:p>
          <a:p>
            <a:pPr marL="0" indent="0">
              <a:buNone/>
            </a:pPr>
            <a:r>
              <a:rPr lang="en-US" sz="2800" b="1" dirty="0"/>
              <a:t>24</a:t>
            </a:r>
            <a:r>
              <a:rPr lang="en-US" sz="2800" b="1" baseline="30000" dirty="0"/>
              <a:t>th</a:t>
            </a:r>
            <a:r>
              <a:rPr lang="en-US" sz="2800" b="1" dirty="0"/>
              <a:t> February – 28</a:t>
            </a:r>
            <a:r>
              <a:rPr lang="en-US" sz="2800" b="1" baseline="30000" dirty="0"/>
              <a:t>th</a:t>
            </a:r>
            <a:r>
              <a:rPr lang="en-US" sz="2800" b="1" dirty="0"/>
              <a:t> February 2025</a:t>
            </a:r>
          </a:p>
          <a:p>
            <a:pPr marL="0" indent="0">
              <a:buNone/>
            </a:pPr>
            <a:endParaRPr lang="en-US" sz="2800" b="1" dirty="0"/>
          </a:p>
          <a:p>
            <a:pPr marL="0" indent="0">
              <a:buNone/>
            </a:pPr>
            <a:r>
              <a:rPr lang="en-GB" sz="2800" b="1" dirty="0"/>
              <a:t>We will be encouraging face to face meetings.  Phone calls may be arranged if preferred. </a:t>
            </a:r>
            <a:endParaRPr lang="de-DE" sz="2800" b="1" dirty="0"/>
          </a:p>
          <a:p>
            <a:pPr marL="0" indent="0">
              <a:buNone/>
            </a:pPr>
            <a:endParaRPr lang="de-DE" b="1" dirty="0"/>
          </a:p>
          <a:p>
            <a:pPr marL="0" indent="0">
              <a:buNone/>
            </a:pPr>
            <a:endParaRPr lang="de-DE" b="1"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6688965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13489</TotalTime>
  <Words>2702</Words>
  <Application>Microsoft Office PowerPoint</Application>
  <PresentationFormat>Widescreen</PresentationFormat>
  <Paragraphs>385</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Bradley Hand ITC</vt:lpstr>
      <vt:lpstr>Calibri</vt:lpstr>
      <vt:lpstr>Times New Roman</vt:lpstr>
      <vt:lpstr>Trebuchet MS</vt:lpstr>
      <vt:lpstr>Wingdings</vt:lpstr>
      <vt:lpstr>Wingdings 3</vt:lpstr>
      <vt:lpstr>Facet</vt:lpstr>
      <vt:lpstr>PowerPoint Presentation</vt:lpstr>
      <vt:lpstr>AIMS </vt:lpstr>
      <vt:lpstr>School Vision</vt:lpstr>
      <vt:lpstr>School Aims </vt:lpstr>
      <vt:lpstr>SCHOOL APP</vt:lpstr>
      <vt:lpstr>SCHOOL MONEY APP</vt:lpstr>
      <vt:lpstr>ADMINISTRATION</vt:lpstr>
      <vt:lpstr>Medical Administration</vt:lpstr>
      <vt:lpstr>DATES FOR YOUR DIARY</vt:lpstr>
      <vt:lpstr>DATES FOR YOUR DIARY</vt:lpstr>
      <vt:lpstr>COMMUNICATION</vt:lpstr>
      <vt:lpstr>COMMUNICATION</vt:lpstr>
      <vt:lpstr>Attendance</vt:lpstr>
      <vt:lpstr>Drop Off/Collections</vt:lpstr>
      <vt:lpstr>HEALTH AND WELL-BEING</vt:lpstr>
      <vt:lpstr>IMAGINE IF</vt:lpstr>
      <vt:lpstr>HEALTHY EATING</vt:lpstr>
      <vt:lpstr>KIPS +</vt:lpstr>
      <vt:lpstr>CLASS INFORMATION </vt:lpstr>
      <vt:lpstr>SCHOOL EQUIPMENT</vt:lpstr>
      <vt:lpstr>LANGUAGE AND LITERACY</vt:lpstr>
      <vt:lpstr>USING MATHS</vt:lpstr>
      <vt:lpstr>TOPICS </vt:lpstr>
      <vt:lpstr>ASSESSMENT</vt:lpstr>
      <vt:lpstr>Rewards and Sanctions</vt:lpstr>
      <vt:lpstr>Homework-  2023/24 Parental Involvement SDP Focus  </vt:lpstr>
      <vt:lpstr>SDP Focus 2023-24</vt:lpstr>
      <vt:lpstr>SDP Focus 2024/25</vt:lpstr>
      <vt:lpstr>Homework</vt:lpstr>
      <vt:lpstr>Homework Completion</vt:lpstr>
      <vt:lpstr>Homework</vt:lpstr>
      <vt:lpstr>Homework- Parental Involvement</vt:lpstr>
      <vt:lpstr>Freckle Maths (P4-7)  - Online platform used in school only - Replacing Mathletics  - Created by Renaissance (Accelerated Reader) - Regular testing (similar to STAR reader) = more regular assessment  - Matched to pupil’s ability to provide appropriate challenge </vt:lpstr>
      <vt:lpstr>Internet Safety</vt:lpstr>
      <vt:lpstr>PE</vt:lpstr>
      <vt:lpstr>HOW YOU CAN HELP</vt:lpstr>
      <vt:lpstr>OTHER POINTS TO NOTE</vt:lpstr>
    </vt:vector>
  </TitlesOfParts>
  <Company>C2k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Kircubbin Integrated PS</dc:title>
  <dc:creator>R Irvine</dc:creator>
  <cp:lastModifiedBy>J McDermott</cp:lastModifiedBy>
  <cp:revision>103</cp:revision>
  <dcterms:created xsi:type="dcterms:W3CDTF">2019-09-12T11:07:37Z</dcterms:created>
  <dcterms:modified xsi:type="dcterms:W3CDTF">2024-09-04T09:56:48Z</dcterms:modified>
</cp:coreProperties>
</file>