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44"/>
  </p:notesMasterIdLst>
  <p:sldIdLst>
    <p:sldId id="256" r:id="rId2"/>
    <p:sldId id="257" r:id="rId3"/>
    <p:sldId id="312" r:id="rId4"/>
    <p:sldId id="313" r:id="rId5"/>
    <p:sldId id="263" r:id="rId6"/>
    <p:sldId id="288" r:id="rId7"/>
    <p:sldId id="286" r:id="rId8"/>
    <p:sldId id="298" r:id="rId9"/>
    <p:sldId id="317" r:id="rId10"/>
    <p:sldId id="321" r:id="rId11"/>
    <p:sldId id="318" r:id="rId12"/>
    <p:sldId id="320" r:id="rId13"/>
    <p:sldId id="319" r:id="rId14"/>
    <p:sldId id="316" r:id="rId15"/>
    <p:sldId id="291" r:id="rId16"/>
    <p:sldId id="334" r:id="rId17"/>
    <p:sldId id="337" r:id="rId18"/>
    <p:sldId id="335" r:id="rId19"/>
    <p:sldId id="292" r:id="rId20"/>
    <p:sldId id="324" r:id="rId21"/>
    <p:sldId id="297" r:id="rId22"/>
    <p:sldId id="280" r:id="rId23"/>
    <p:sldId id="314" r:id="rId24"/>
    <p:sldId id="289" r:id="rId25"/>
    <p:sldId id="265" r:id="rId26"/>
    <p:sldId id="271" r:id="rId27"/>
    <p:sldId id="299" r:id="rId28"/>
    <p:sldId id="309" r:id="rId29"/>
    <p:sldId id="304" r:id="rId30"/>
    <p:sldId id="323" r:id="rId31"/>
    <p:sldId id="322" r:id="rId32"/>
    <p:sldId id="333" r:id="rId33"/>
    <p:sldId id="275" r:id="rId34"/>
    <p:sldId id="277" r:id="rId35"/>
    <p:sldId id="326" r:id="rId36"/>
    <p:sldId id="325" r:id="rId37"/>
    <p:sldId id="327" r:id="rId38"/>
    <p:sldId id="328" r:id="rId39"/>
    <p:sldId id="329" r:id="rId40"/>
    <p:sldId id="330" r:id="rId41"/>
    <p:sldId id="331" r:id="rId42"/>
    <p:sldId id="332" r:id="rId43"/>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p:scale>
          <a:sx n="88" d="100"/>
          <a:sy n="88" d="100"/>
        </p:scale>
        <p:origin x="33"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28B83A3E-F103-FD43-8756-669F6A0587B8}" type="datetimeFigureOut">
              <a:rPr lang="en-US" smtClean="0"/>
              <a:t>8/30/2023</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36D1B6C-B79A-F54D-815B-17A0BC534F83}" type="slidenum">
              <a:rPr lang="en-US" smtClean="0"/>
              <a:t>‹#›</a:t>
            </a:fld>
            <a:endParaRPr lang="en-US"/>
          </a:p>
        </p:txBody>
      </p:sp>
    </p:spTree>
    <p:extLst>
      <p:ext uri="{BB962C8B-B14F-4D97-AF65-F5344CB8AC3E}">
        <p14:creationId xmlns:p14="http://schemas.microsoft.com/office/powerpoint/2010/main" val="986948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22BE5B-E247-41EE-8D8D-0999B73F63EF}" type="slidenum">
              <a:rPr lang="en-GB" smtClean="0"/>
              <a:t>35</a:t>
            </a:fld>
            <a:endParaRPr lang="en-GB"/>
          </a:p>
        </p:txBody>
      </p:sp>
    </p:spTree>
    <p:extLst>
      <p:ext uri="{BB962C8B-B14F-4D97-AF65-F5344CB8AC3E}">
        <p14:creationId xmlns:p14="http://schemas.microsoft.com/office/powerpoint/2010/main" val="85018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Golden time – meet their weekly target, get 3 thumbs up out of 5. </a:t>
            </a:r>
          </a:p>
          <a:p>
            <a:r>
              <a:rPr lang="en-GB" dirty="0"/>
              <a:t>Stars of the week – Mr Irvine will give a target.</a:t>
            </a:r>
            <a:r>
              <a:rPr lang="en-GB" baseline="0" dirty="0"/>
              <a:t> </a:t>
            </a:r>
          </a:p>
          <a:p>
            <a:r>
              <a:rPr lang="en-GB" baseline="0" dirty="0"/>
              <a:t>Traffic lights – All pupils on green, yellow for a warning, red for thinking time. </a:t>
            </a:r>
            <a:endParaRPr lang="en-GB" dirty="0"/>
          </a:p>
        </p:txBody>
      </p:sp>
      <p:sp>
        <p:nvSpPr>
          <p:cNvPr id="4" name="Slide Number Placeholder 3"/>
          <p:cNvSpPr>
            <a:spLocks noGrp="1"/>
          </p:cNvSpPr>
          <p:nvPr>
            <p:ph type="sldNum" sz="quarter" idx="10"/>
          </p:nvPr>
        </p:nvSpPr>
        <p:spPr/>
        <p:txBody>
          <a:bodyPr/>
          <a:lstStyle/>
          <a:p>
            <a:fld id="{0F22BE5B-E247-41EE-8D8D-0999B73F63EF}" type="slidenum">
              <a:rPr lang="en-GB" smtClean="0"/>
              <a:t>36</a:t>
            </a:fld>
            <a:endParaRPr lang="en-GB"/>
          </a:p>
        </p:txBody>
      </p:sp>
    </p:spTree>
    <p:extLst>
      <p:ext uri="{BB962C8B-B14F-4D97-AF65-F5344CB8AC3E}">
        <p14:creationId xmlns:p14="http://schemas.microsoft.com/office/powerpoint/2010/main" val="229384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22BE5B-E247-41EE-8D8D-0999B73F63EF}" type="slidenum">
              <a:rPr lang="en-GB" smtClean="0"/>
              <a:t>37</a:t>
            </a:fld>
            <a:endParaRPr lang="en-GB"/>
          </a:p>
        </p:txBody>
      </p:sp>
    </p:spTree>
    <p:extLst>
      <p:ext uri="{BB962C8B-B14F-4D97-AF65-F5344CB8AC3E}">
        <p14:creationId xmlns:p14="http://schemas.microsoft.com/office/powerpoint/2010/main" val="2556321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22BE5B-E247-41EE-8D8D-0999B73F63EF}" type="slidenum">
              <a:rPr lang="en-GB" smtClean="0"/>
              <a:t>38</a:t>
            </a:fld>
            <a:endParaRPr lang="en-GB"/>
          </a:p>
        </p:txBody>
      </p:sp>
    </p:spTree>
    <p:extLst>
      <p:ext uri="{BB962C8B-B14F-4D97-AF65-F5344CB8AC3E}">
        <p14:creationId xmlns:p14="http://schemas.microsoft.com/office/powerpoint/2010/main" val="1778440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22BE5B-E247-41EE-8D8D-0999B73F63EF}" type="slidenum">
              <a:rPr lang="en-GB" smtClean="0"/>
              <a:t>39</a:t>
            </a:fld>
            <a:endParaRPr lang="en-GB"/>
          </a:p>
        </p:txBody>
      </p:sp>
    </p:spTree>
    <p:extLst>
      <p:ext uri="{BB962C8B-B14F-4D97-AF65-F5344CB8AC3E}">
        <p14:creationId xmlns:p14="http://schemas.microsoft.com/office/powerpoint/2010/main" val="399202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a:t>
            </a:r>
            <a:r>
              <a:rPr lang="en-GB" baseline="0" dirty="0"/>
              <a:t> the beginning of P3 we study number stories. </a:t>
            </a:r>
            <a:endParaRPr lang="en-GB" dirty="0"/>
          </a:p>
        </p:txBody>
      </p:sp>
      <p:sp>
        <p:nvSpPr>
          <p:cNvPr id="4" name="Slide Number Placeholder 3"/>
          <p:cNvSpPr>
            <a:spLocks noGrp="1"/>
          </p:cNvSpPr>
          <p:nvPr>
            <p:ph type="sldNum" sz="quarter" idx="10"/>
          </p:nvPr>
        </p:nvSpPr>
        <p:spPr/>
        <p:txBody>
          <a:bodyPr/>
          <a:lstStyle/>
          <a:p>
            <a:fld id="{0F22BE5B-E247-41EE-8D8D-0999B73F63EF}" type="slidenum">
              <a:rPr lang="en-GB" smtClean="0"/>
              <a:t>40</a:t>
            </a:fld>
            <a:endParaRPr lang="en-GB"/>
          </a:p>
        </p:txBody>
      </p:sp>
    </p:spTree>
    <p:extLst>
      <p:ext uri="{BB962C8B-B14F-4D97-AF65-F5344CB8AC3E}">
        <p14:creationId xmlns:p14="http://schemas.microsoft.com/office/powerpoint/2010/main" val="149815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22BE5B-E247-41EE-8D8D-0999B73F63EF}" type="slidenum">
              <a:rPr lang="en-GB" smtClean="0"/>
              <a:t>41</a:t>
            </a:fld>
            <a:endParaRPr lang="en-GB"/>
          </a:p>
        </p:txBody>
      </p:sp>
    </p:spTree>
    <p:extLst>
      <p:ext uri="{BB962C8B-B14F-4D97-AF65-F5344CB8AC3E}">
        <p14:creationId xmlns:p14="http://schemas.microsoft.com/office/powerpoint/2010/main" val="1976948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22BE5B-E247-41EE-8D8D-0999B73F63EF}" type="slidenum">
              <a:rPr lang="en-GB" smtClean="0"/>
              <a:t>42</a:t>
            </a:fld>
            <a:endParaRPr lang="en-GB"/>
          </a:p>
        </p:txBody>
      </p:sp>
    </p:spTree>
    <p:extLst>
      <p:ext uri="{BB962C8B-B14F-4D97-AF65-F5344CB8AC3E}">
        <p14:creationId xmlns:p14="http://schemas.microsoft.com/office/powerpoint/2010/main" val="559103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8221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198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5405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993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45901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0673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745389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708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339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61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05944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986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808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180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94031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8/30/2023</a:t>
            </a:fld>
            <a:endParaRPr lang="en-US" dirty="0"/>
          </a:p>
        </p:txBody>
      </p:sp>
    </p:spTree>
    <p:extLst>
      <p:ext uri="{BB962C8B-B14F-4D97-AF65-F5344CB8AC3E}">
        <p14:creationId xmlns:p14="http://schemas.microsoft.com/office/powerpoint/2010/main" val="484013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8/30/2023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639570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imagineif.org.uk/primary-school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3421" y="5396308"/>
            <a:ext cx="9235440" cy="1096899"/>
          </a:xfrm>
        </p:spPr>
        <p:txBody>
          <a:bodyPr>
            <a:normAutofit/>
          </a:bodyPr>
          <a:lstStyle/>
          <a:p>
            <a:r>
              <a:rPr lang="en-GB" sz="3200" dirty="0"/>
              <a:t>Parents’ Information Session 2023</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349" y="-696806"/>
            <a:ext cx="6858000" cy="6858000"/>
          </a:xfrm>
          <a:prstGeom prst="rect">
            <a:avLst/>
          </a:prstGeom>
        </p:spPr>
      </p:pic>
    </p:spTree>
    <p:extLst>
      <p:ext uri="{BB962C8B-B14F-4D97-AF65-F5344CB8AC3E}">
        <p14:creationId xmlns:p14="http://schemas.microsoft.com/office/powerpoint/2010/main" val="853544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62" y="315098"/>
            <a:ext cx="9293981" cy="814614"/>
          </a:xfrm>
        </p:spPr>
        <p:txBody>
          <a:bodyPr>
            <a:normAutofit fontScale="90000"/>
          </a:bodyPr>
          <a:lstStyle/>
          <a:p>
            <a:pPr marL="0" indent="0">
              <a:buNone/>
            </a:pPr>
            <a:r>
              <a:rPr lang="en-GB" sz="3600" b="1" dirty="0"/>
              <a:t>Accelerated Reader data from the P5 class in the 2022-23 academic year.</a:t>
            </a:r>
          </a:p>
        </p:txBody>
      </p:sp>
      <p:sp>
        <p:nvSpPr>
          <p:cNvPr id="3" name="Content Placeholder 2"/>
          <p:cNvSpPr>
            <a:spLocks noGrp="1"/>
          </p:cNvSpPr>
          <p:nvPr>
            <p:ph idx="1"/>
          </p:nvPr>
        </p:nvSpPr>
        <p:spPr>
          <a:xfrm>
            <a:off x="677334" y="1559697"/>
            <a:ext cx="10399969" cy="3880773"/>
          </a:xfr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
        <p:nvSpPr>
          <p:cNvPr id="6" name="Content Placeholder 2"/>
          <p:cNvSpPr txBox="1">
            <a:spLocks/>
          </p:cNvSpPr>
          <p:nvPr/>
        </p:nvSpPr>
        <p:spPr>
          <a:xfrm>
            <a:off x="198362" y="1129711"/>
            <a:ext cx="10622037" cy="551601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GB" sz="2800" b="1" dirty="0"/>
          </a:p>
          <a:p>
            <a:pPr marL="0" indent="0">
              <a:buNone/>
            </a:pPr>
            <a:endParaRPr lang="en-GB" sz="2800" b="1" dirty="0"/>
          </a:p>
          <a:p>
            <a:pPr marL="0" indent="0">
              <a:buNone/>
            </a:pPr>
            <a:endParaRPr lang="en-GB" sz="2800" b="1" dirty="0"/>
          </a:p>
          <a:p>
            <a:pPr marL="0" indent="0">
              <a:buNone/>
            </a:pPr>
            <a:endParaRPr lang="en-GB" sz="2000" b="1" dirty="0"/>
          </a:p>
          <a:p>
            <a:pPr marL="0" indent="0">
              <a:buNone/>
            </a:pPr>
            <a:r>
              <a:rPr lang="en-GB" b="1" dirty="0"/>
              <a:t>Pupil A met all 5 reading targets with significant improvements in their reading while Pupils B didn’t meet their reading targets. The difference between the two pupils reduced from 2 years and 4 months to 2 months in one academic year. </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r>
              <a:rPr lang="en-GB" b="1" dirty="0"/>
              <a:t>Pupil C and Pupil D started the year around the same level in their reading and were in the same reading group. Pupil C met one of their reading targets while Pupil D met all of their reading targets. At the end of the year the gap between the two pupils was 2 years and </a:t>
            </a:r>
            <a:r>
              <a:rPr lang="en-GB" b="1"/>
              <a:t>3 months and </a:t>
            </a:r>
            <a:r>
              <a:rPr lang="en-GB" b="1" dirty="0"/>
              <a:t>Pupil D had progressed to two reading groups above Pupil C. </a:t>
            </a:r>
            <a:endParaRPr lang="en-GB" sz="2000" b="1" dirty="0"/>
          </a:p>
          <a:p>
            <a:pPr marL="0" indent="0">
              <a:buNone/>
            </a:pPr>
            <a:r>
              <a:rPr lang="en-GB" sz="2800" b="1" dirty="0">
                <a:solidFill>
                  <a:schemeClr val="accent1"/>
                </a:solidFill>
              </a:rPr>
              <a:t>      Last year in P3-7 only 53% of all AR targets were met.</a:t>
            </a:r>
          </a:p>
          <a:p>
            <a:endParaRPr lang="en-GB" dirty="0"/>
          </a:p>
          <a:p>
            <a:pPr marL="0" indent="0">
              <a:buFont typeface="Wingdings 3" charset="2"/>
              <a:buNone/>
            </a:pPr>
            <a:endParaRPr lang="en-GB" dirty="0"/>
          </a:p>
          <a:p>
            <a:endParaRPr lang="en-GB" dirty="0"/>
          </a:p>
        </p:txBody>
      </p:sp>
      <p:graphicFrame>
        <p:nvGraphicFramePr>
          <p:cNvPr id="4" name="Table 6">
            <a:extLst>
              <a:ext uri="{FF2B5EF4-FFF2-40B4-BE49-F238E27FC236}">
                <a16:creationId xmlns:a16="http://schemas.microsoft.com/office/drawing/2014/main" id="{F4CE2657-8FAA-6247-3511-D421800E0C0B}"/>
              </a:ext>
            </a:extLst>
          </p:cNvPr>
          <p:cNvGraphicFramePr>
            <a:graphicFrameLocks noGrp="1"/>
          </p:cNvGraphicFramePr>
          <p:nvPr>
            <p:extLst>
              <p:ext uri="{D42A27DB-BD31-4B8C-83A1-F6EECF244321}">
                <p14:modId xmlns:p14="http://schemas.microsoft.com/office/powerpoint/2010/main" val="1973230255"/>
              </p:ext>
            </p:extLst>
          </p:nvPr>
        </p:nvGraphicFramePr>
        <p:xfrm>
          <a:off x="245170" y="3508466"/>
          <a:ext cx="10622039" cy="1554480"/>
        </p:xfrm>
        <a:graphic>
          <a:graphicData uri="http://schemas.openxmlformats.org/drawingml/2006/table">
            <a:tbl>
              <a:tblPr firstRow="1" bandRow="1">
                <a:tableStyleId>{5C22544A-7EE6-4342-B048-85BDC9FD1C3A}</a:tableStyleId>
              </a:tblPr>
              <a:tblGrid>
                <a:gridCol w="1794011">
                  <a:extLst>
                    <a:ext uri="{9D8B030D-6E8A-4147-A177-3AD203B41FA5}">
                      <a16:colId xmlns:a16="http://schemas.microsoft.com/office/drawing/2014/main" val="2484350845"/>
                    </a:ext>
                  </a:extLst>
                </a:gridCol>
                <a:gridCol w="1794011">
                  <a:extLst>
                    <a:ext uri="{9D8B030D-6E8A-4147-A177-3AD203B41FA5}">
                      <a16:colId xmlns:a16="http://schemas.microsoft.com/office/drawing/2014/main" val="3047384617"/>
                    </a:ext>
                  </a:extLst>
                </a:gridCol>
                <a:gridCol w="1794011">
                  <a:extLst>
                    <a:ext uri="{9D8B030D-6E8A-4147-A177-3AD203B41FA5}">
                      <a16:colId xmlns:a16="http://schemas.microsoft.com/office/drawing/2014/main" val="1097246992"/>
                    </a:ext>
                  </a:extLst>
                </a:gridCol>
                <a:gridCol w="1794011">
                  <a:extLst>
                    <a:ext uri="{9D8B030D-6E8A-4147-A177-3AD203B41FA5}">
                      <a16:colId xmlns:a16="http://schemas.microsoft.com/office/drawing/2014/main" val="2940138547"/>
                    </a:ext>
                  </a:extLst>
                </a:gridCol>
                <a:gridCol w="1794011">
                  <a:extLst>
                    <a:ext uri="{9D8B030D-6E8A-4147-A177-3AD203B41FA5}">
                      <a16:colId xmlns:a16="http://schemas.microsoft.com/office/drawing/2014/main" val="1993888518"/>
                    </a:ext>
                  </a:extLst>
                </a:gridCol>
                <a:gridCol w="1651984">
                  <a:extLst>
                    <a:ext uri="{9D8B030D-6E8A-4147-A177-3AD203B41FA5}">
                      <a16:colId xmlns:a16="http://schemas.microsoft.com/office/drawing/2014/main" val="1966432357"/>
                    </a:ext>
                  </a:extLst>
                </a:gridCol>
              </a:tblGrid>
              <a:tr h="753035">
                <a:tc>
                  <a:txBody>
                    <a:bodyPr/>
                    <a:lstStyle/>
                    <a:p>
                      <a:r>
                        <a:rPr lang="en-GB" b="1" dirty="0">
                          <a:solidFill>
                            <a:schemeClr val="tx1"/>
                          </a:solidFill>
                        </a:rPr>
                        <a:t>Pupil 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tx1"/>
                          </a:solidFill>
                        </a:rPr>
                        <a:t>8 years 7 months</a:t>
                      </a:r>
                    </a:p>
                    <a:p>
                      <a:endParaRPr lang="en-GB" b="1"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tx1"/>
                          </a:solidFill>
                        </a:rPr>
                        <a:t>9 years 3 months</a:t>
                      </a:r>
                    </a:p>
                    <a:p>
                      <a:endParaRPr lang="en-GB" b="1"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tx1"/>
                          </a:solidFill>
                        </a:rPr>
                        <a:t>8 years 7 months</a:t>
                      </a:r>
                    </a:p>
                    <a:p>
                      <a:endParaRPr lang="en-GB" b="1"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tx1"/>
                          </a:solidFill>
                        </a:rPr>
                        <a:t>8 years 9 months</a:t>
                      </a:r>
                    </a:p>
                    <a:p>
                      <a:endParaRPr lang="en-GB" b="1"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tx1"/>
                          </a:solidFill>
                        </a:rPr>
                        <a:t>8 years 9 months</a:t>
                      </a:r>
                    </a:p>
                  </a:txBody>
                  <a:tcPr/>
                </a:tc>
                <a:extLst>
                  <a:ext uri="{0D108BD9-81ED-4DB2-BD59-A6C34878D82A}">
                    <a16:rowId xmlns:a16="http://schemas.microsoft.com/office/drawing/2014/main" val="1777698012"/>
                  </a:ext>
                </a:extLst>
              </a:tr>
              <a:tr h="527125">
                <a:tc>
                  <a:txBody>
                    <a:bodyPr/>
                    <a:lstStyle/>
                    <a:p>
                      <a:r>
                        <a:rPr lang="en-GB" b="1" dirty="0">
                          <a:solidFill>
                            <a:schemeClr val="tx1"/>
                          </a:solidFill>
                        </a:rPr>
                        <a:t>Pupil D</a:t>
                      </a:r>
                    </a:p>
                  </a:txBody>
                  <a:tcPr/>
                </a:tc>
                <a:tc>
                  <a:txBody>
                    <a:bodyPr/>
                    <a:lstStyle/>
                    <a:p>
                      <a:r>
                        <a:rPr lang="en-GB" b="1" dirty="0">
                          <a:solidFill>
                            <a:schemeClr val="tx1"/>
                          </a:solidFill>
                        </a:rPr>
                        <a:t>8 years 5 months</a:t>
                      </a:r>
                    </a:p>
                  </a:txBody>
                  <a:tcPr/>
                </a:tc>
                <a:tc>
                  <a:txBody>
                    <a:bodyPr/>
                    <a:lstStyle/>
                    <a:p>
                      <a:r>
                        <a:rPr lang="en-GB" b="1" dirty="0">
                          <a:solidFill>
                            <a:schemeClr val="tx1"/>
                          </a:solidFill>
                        </a:rPr>
                        <a:t>9 years 11 months</a:t>
                      </a:r>
                    </a:p>
                  </a:txBody>
                  <a:tcPr/>
                </a:tc>
                <a:tc>
                  <a:txBody>
                    <a:bodyPr/>
                    <a:lstStyle/>
                    <a:p>
                      <a:r>
                        <a:rPr lang="en-GB" b="1" dirty="0">
                          <a:solidFill>
                            <a:schemeClr val="tx1"/>
                          </a:solidFill>
                        </a:rPr>
                        <a:t>10 years 1 month</a:t>
                      </a:r>
                    </a:p>
                  </a:txBody>
                  <a:tcPr/>
                </a:tc>
                <a:tc>
                  <a:txBody>
                    <a:bodyPr/>
                    <a:lstStyle/>
                    <a:p>
                      <a:r>
                        <a:rPr lang="en-GB" b="1" dirty="0">
                          <a:solidFill>
                            <a:schemeClr val="tx1"/>
                          </a:solidFill>
                        </a:rPr>
                        <a:t>10 years 10 months</a:t>
                      </a:r>
                    </a:p>
                  </a:txBody>
                  <a:tcPr/>
                </a:tc>
                <a:tc>
                  <a:txBody>
                    <a:bodyPr/>
                    <a:lstStyle/>
                    <a:p>
                      <a:r>
                        <a:rPr lang="en-GB" b="1" dirty="0">
                          <a:solidFill>
                            <a:schemeClr val="tx1"/>
                          </a:solidFill>
                        </a:rPr>
                        <a:t>11 years</a:t>
                      </a:r>
                    </a:p>
                  </a:txBody>
                  <a:tcPr/>
                </a:tc>
                <a:extLst>
                  <a:ext uri="{0D108BD9-81ED-4DB2-BD59-A6C34878D82A}">
                    <a16:rowId xmlns:a16="http://schemas.microsoft.com/office/drawing/2014/main" val="585171217"/>
                  </a:ext>
                </a:extLst>
              </a:tr>
            </a:tbl>
          </a:graphicData>
        </a:graphic>
      </p:graphicFrame>
      <p:graphicFrame>
        <p:nvGraphicFramePr>
          <p:cNvPr id="7" name="Table 6">
            <a:extLst>
              <a:ext uri="{FF2B5EF4-FFF2-40B4-BE49-F238E27FC236}">
                <a16:creationId xmlns:a16="http://schemas.microsoft.com/office/drawing/2014/main" id="{7BF53F63-7CF6-FD24-B121-2BABEDC6A16A}"/>
              </a:ext>
            </a:extLst>
          </p:cNvPr>
          <p:cNvGraphicFramePr>
            <a:graphicFrameLocks noGrp="1"/>
          </p:cNvGraphicFramePr>
          <p:nvPr>
            <p:extLst>
              <p:ext uri="{D42A27DB-BD31-4B8C-83A1-F6EECF244321}">
                <p14:modId xmlns:p14="http://schemas.microsoft.com/office/powerpoint/2010/main" val="2608440407"/>
              </p:ext>
            </p:extLst>
          </p:nvPr>
        </p:nvGraphicFramePr>
        <p:xfrm>
          <a:off x="245170" y="1347426"/>
          <a:ext cx="10055982" cy="1280160"/>
        </p:xfrm>
        <a:graphic>
          <a:graphicData uri="http://schemas.openxmlformats.org/drawingml/2006/table">
            <a:tbl>
              <a:tblPr firstRow="1" bandRow="1">
                <a:tableStyleId>{5C22544A-7EE6-4342-B048-85BDC9FD1C3A}</a:tableStyleId>
              </a:tblPr>
              <a:tblGrid>
                <a:gridCol w="1675997">
                  <a:extLst>
                    <a:ext uri="{9D8B030D-6E8A-4147-A177-3AD203B41FA5}">
                      <a16:colId xmlns:a16="http://schemas.microsoft.com/office/drawing/2014/main" val="2484350845"/>
                    </a:ext>
                  </a:extLst>
                </a:gridCol>
                <a:gridCol w="1675997">
                  <a:extLst>
                    <a:ext uri="{9D8B030D-6E8A-4147-A177-3AD203B41FA5}">
                      <a16:colId xmlns:a16="http://schemas.microsoft.com/office/drawing/2014/main" val="3047384617"/>
                    </a:ext>
                  </a:extLst>
                </a:gridCol>
                <a:gridCol w="1675997">
                  <a:extLst>
                    <a:ext uri="{9D8B030D-6E8A-4147-A177-3AD203B41FA5}">
                      <a16:colId xmlns:a16="http://schemas.microsoft.com/office/drawing/2014/main" val="1097246992"/>
                    </a:ext>
                  </a:extLst>
                </a:gridCol>
                <a:gridCol w="1675997">
                  <a:extLst>
                    <a:ext uri="{9D8B030D-6E8A-4147-A177-3AD203B41FA5}">
                      <a16:colId xmlns:a16="http://schemas.microsoft.com/office/drawing/2014/main" val="2940138547"/>
                    </a:ext>
                  </a:extLst>
                </a:gridCol>
                <a:gridCol w="1675997">
                  <a:extLst>
                    <a:ext uri="{9D8B030D-6E8A-4147-A177-3AD203B41FA5}">
                      <a16:colId xmlns:a16="http://schemas.microsoft.com/office/drawing/2014/main" val="1993888518"/>
                    </a:ext>
                  </a:extLst>
                </a:gridCol>
                <a:gridCol w="1675997">
                  <a:extLst>
                    <a:ext uri="{9D8B030D-6E8A-4147-A177-3AD203B41FA5}">
                      <a16:colId xmlns:a16="http://schemas.microsoft.com/office/drawing/2014/main" val="1966432357"/>
                    </a:ext>
                  </a:extLst>
                </a:gridCol>
              </a:tblGrid>
              <a:tr h="545246">
                <a:tc>
                  <a:txBody>
                    <a:bodyPr/>
                    <a:lstStyle/>
                    <a:p>
                      <a:r>
                        <a:rPr lang="en-GB" b="1" dirty="0">
                          <a:solidFill>
                            <a:schemeClr val="tx1"/>
                          </a:solidFill>
                        </a:rPr>
                        <a:t>Pupil 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tx1"/>
                          </a:solidFill>
                        </a:rPr>
                        <a:t>6 years 8 months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tx1"/>
                          </a:solidFill>
                        </a:rPr>
                        <a:t>7 years 7 months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tx1"/>
                          </a:solidFill>
                        </a:rPr>
                        <a:t>8 years 1 month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tx1"/>
                          </a:solidFill>
                        </a:rPr>
                        <a:t>8 years 3 months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tx1"/>
                          </a:solidFill>
                        </a:rPr>
                        <a:t>9 years 2 months</a:t>
                      </a:r>
                    </a:p>
                  </a:txBody>
                  <a:tcPr/>
                </a:tc>
                <a:extLst>
                  <a:ext uri="{0D108BD9-81ED-4DB2-BD59-A6C34878D82A}">
                    <a16:rowId xmlns:a16="http://schemas.microsoft.com/office/drawing/2014/main" val="389494321"/>
                  </a:ext>
                </a:extLst>
              </a:tr>
              <a:tr h="545246">
                <a:tc>
                  <a:txBody>
                    <a:bodyPr/>
                    <a:lstStyle/>
                    <a:p>
                      <a:r>
                        <a:rPr lang="en-GB" b="1" dirty="0">
                          <a:solidFill>
                            <a:schemeClr val="tx1"/>
                          </a:solidFill>
                        </a:rPr>
                        <a:t>Pupil B</a:t>
                      </a:r>
                    </a:p>
                  </a:txBody>
                  <a:tcPr/>
                </a:tc>
                <a:tc>
                  <a:txBody>
                    <a:bodyPr/>
                    <a:lstStyle/>
                    <a:p>
                      <a:r>
                        <a:rPr lang="en-GB" b="1" dirty="0">
                          <a:solidFill>
                            <a:schemeClr val="tx1"/>
                          </a:solidFill>
                        </a:rPr>
                        <a:t>9 years</a:t>
                      </a:r>
                    </a:p>
                  </a:txBody>
                  <a:tcPr/>
                </a:tc>
                <a:tc>
                  <a:txBody>
                    <a:bodyPr/>
                    <a:lstStyle/>
                    <a:p>
                      <a:r>
                        <a:rPr lang="en-GB" b="1" dirty="0">
                          <a:solidFill>
                            <a:schemeClr val="tx1"/>
                          </a:solidFill>
                        </a:rPr>
                        <a:t>9 years 2 months</a:t>
                      </a:r>
                    </a:p>
                  </a:txBody>
                  <a:tcPr/>
                </a:tc>
                <a:tc>
                  <a:txBody>
                    <a:bodyPr/>
                    <a:lstStyle/>
                    <a:p>
                      <a:r>
                        <a:rPr lang="en-GB" b="1" dirty="0">
                          <a:solidFill>
                            <a:schemeClr val="tx1"/>
                          </a:solidFill>
                        </a:rPr>
                        <a:t>9 years 7 months</a:t>
                      </a:r>
                    </a:p>
                  </a:txBody>
                  <a:tcPr/>
                </a:tc>
                <a:tc>
                  <a:txBody>
                    <a:bodyPr/>
                    <a:lstStyle/>
                    <a:p>
                      <a:r>
                        <a:rPr lang="en-GB" b="1" dirty="0">
                          <a:solidFill>
                            <a:schemeClr val="tx1"/>
                          </a:solidFill>
                        </a:rPr>
                        <a:t>9 years 5 months</a:t>
                      </a:r>
                    </a:p>
                  </a:txBody>
                  <a:tcPr/>
                </a:tc>
                <a:tc>
                  <a:txBody>
                    <a:bodyPr/>
                    <a:lstStyle/>
                    <a:p>
                      <a:r>
                        <a:rPr lang="en-GB" b="1" dirty="0">
                          <a:solidFill>
                            <a:schemeClr val="tx1"/>
                          </a:solidFill>
                        </a:rPr>
                        <a:t>9 years 4 months</a:t>
                      </a:r>
                    </a:p>
                  </a:txBody>
                  <a:tcPr/>
                </a:tc>
                <a:extLst>
                  <a:ext uri="{0D108BD9-81ED-4DB2-BD59-A6C34878D82A}">
                    <a16:rowId xmlns:a16="http://schemas.microsoft.com/office/drawing/2014/main" val="3988982688"/>
                  </a:ext>
                </a:extLst>
              </a:tr>
            </a:tbl>
          </a:graphicData>
        </a:graphic>
      </p:graphicFrame>
    </p:spTree>
    <p:extLst>
      <p:ext uri="{BB962C8B-B14F-4D97-AF65-F5344CB8AC3E}">
        <p14:creationId xmlns:p14="http://schemas.microsoft.com/office/powerpoint/2010/main" val="4156869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62" y="315097"/>
            <a:ext cx="9526933" cy="1320800"/>
          </a:xfrm>
        </p:spPr>
        <p:txBody>
          <a:bodyPr/>
          <a:lstStyle/>
          <a:p>
            <a:r>
              <a:rPr lang="en-GB" dirty="0"/>
              <a:t>Homework- Parental Involvement SDP Focus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
        <p:nvSpPr>
          <p:cNvPr id="6" name="Content Placeholder 2"/>
          <p:cNvSpPr txBox="1">
            <a:spLocks/>
          </p:cNvSpPr>
          <p:nvPr/>
        </p:nvSpPr>
        <p:spPr>
          <a:xfrm>
            <a:off x="350763" y="1162368"/>
            <a:ext cx="10247568" cy="50207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800" b="1" u="sng" dirty="0"/>
              <a:t>How we will address this:</a:t>
            </a:r>
          </a:p>
          <a:p>
            <a:r>
              <a:rPr lang="en-GB" sz="2800" b="1" dirty="0"/>
              <a:t>Nightly completion of home spellings and tables.</a:t>
            </a:r>
          </a:p>
          <a:p>
            <a:r>
              <a:rPr lang="en-GB" sz="2800" b="1" dirty="0"/>
              <a:t>Increased levels of reward for completion of AR and Mathletics.</a:t>
            </a:r>
          </a:p>
          <a:p>
            <a:r>
              <a:rPr lang="en-GB" sz="2800" b="1" dirty="0"/>
              <a:t>Continue to inform parents of pupils who have achieved less than 75% of their target during a testing period.</a:t>
            </a:r>
          </a:p>
          <a:p>
            <a:r>
              <a:rPr lang="en-GB" sz="2800" b="1" dirty="0"/>
              <a:t>Class records of homework completion kept and reported on during parent teacher interviews and annual report.</a:t>
            </a:r>
          </a:p>
          <a:p>
            <a:r>
              <a:rPr lang="en-GB" sz="2800" b="1" dirty="0"/>
              <a:t>Parent Workshops/Video tutorials shared.</a:t>
            </a:r>
          </a:p>
          <a:p>
            <a:endParaRPr lang="en-GB" sz="2800" b="1" dirty="0"/>
          </a:p>
          <a:p>
            <a:endParaRPr lang="en-GB" dirty="0"/>
          </a:p>
          <a:p>
            <a:pPr marL="0" indent="0">
              <a:buFont typeface="Wingdings 3" charset="2"/>
              <a:buNone/>
            </a:pPr>
            <a:endParaRPr lang="en-GB" dirty="0"/>
          </a:p>
          <a:p>
            <a:endParaRPr lang="en-GB" dirty="0"/>
          </a:p>
        </p:txBody>
      </p:sp>
    </p:spTree>
    <p:extLst>
      <p:ext uri="{BB962C8B-B14F-4D97-AF65-F5344CB8AC3E}">
        <p14:creationId xmlns:p14="http://schemas.microsoft.com/office/powerpoint/2010/main" val="3607555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62" y="315097"/>
            <a:ext cx="9526933" cy="1320800"/>
          </a:xfrm>
        </p:spPr>
        <p:txBody>
          <a:bodyPr/>
          <a:lstStyle/>
          <a:p>
            <a:r>
              <a:rPr lang="en-GB" dirty="0"/>
              <a:t>Homework- Parental Involvement SDP Focus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
        <p:nvSpPr>
          <p:cNvPr id="6" name="Content Placeholder 2"/>
          <p:cNvSpPr txBox="1">
            <a:spLocks/>
          </p:cNvSpPr>
          <p:nvPr/>
        </p:nvSpPr>
        <p:spPr>
          <a:xfrm>
            <a:off x="388863" y="1258525"/>
            <a:ext cx="10247568" cy="53327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800" b="1" u="sng" dirty="0"/>
              <a:t>How you can support your child:</a:t>
            </a:r>
          </a:p>
          <a:p>
            <a:r>
              <a:rPr lang="en-GB" sz="2800" b="1" dirty="0"/>
              <a:t>Encouraging your child to complete their homework.</a:t>
            </a:r>
          </a:p>
          <a:p>
            <a:r>
              <a:rPr lang="en-GB" sz="2800" b="1" dirty="0"/>
              <a:t>Checking and signing completed homework.</a:t>
            </a:r>
          </a:p>
          <a:p>
            <a:r>
              <a:rPr lang="en-GB" sz="2800" b="1" dirty="0"/>
              <a:t>Encouraging reading (reading to/reading with your child, questioning your child about what they’ve read etc.)</a:t>
            </a:r>
          </a:p>
          <a:p>
            <a:r>
              <a:rPr lang="en-GB" sz="2800" b="1" dirty="0"/>
              <a:t>Establishing a homework routine- E.g. Eat the frog first</a:t>
            </a:r>
          </a:p>
          <a:p>
            <a:r>
              <a:rPr lang="en-GB" sz="2800" b="1" dirty="0"/>
              <a:t>Creating the right environment- E.g. Removing distractions, technology etc.</a:t>
            </a:r>
          </a:p>
          <a:p>
            <a:r>
              <a:rPr lang="en-GB" sz="2800" b="1" dirty="0"/>
              <a:t>Rewards at home?</a:t>
            </a:r>
          </a:p>
          <a:p>
            <a:endParaRPr lang="en-GB" sz="2800" b="1" dirty="0"/>
          </a:p>
          <a:p>
            <a:endParaRPr lang="en-GB" dirty="0"/>
          </a:p>
          <a:p>
            <a:pPr marL="0" indent="0">
              <a:buFont typeface="Wingdings 3" charset="2"/>
              <a:buNone/>
            </a:pPr>
            <a:endParaRPr lang="en-GB" dirty="0"/>
          </a:p>
          <a:p>
            <a:endParaRPr lang="en-GB" dirty="0"/>
          </a:p>
        </p:txBody>
      </p:sp>
    </p:spTree>
    <p:extLst>
      <p:ext uri="{BB962C8B-B14F-4D97-AF65-F5344CB8AC3E}">
        <p14:creationId xmlns:p14="http://schemas.microsoft.com/office/powerpoint/2010/main" val="2126351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62" y="315097"/>
            <a:ext cx="9526933" cy="1320800"/>
          </a:xfrm>
        </p:spPr>
        <p:txBody>
          <a:bodyPr/>
          <a:lstStyle/>
          <a:p>
            <a:r>
              <a:rPr lang="en-GB" dirty="0"/>
              <a:t>Homework- Parental Involvement SDP Focus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
        <p:nvSpPr>
          <p:cNvPr id="6" name="Content Placeholder 2"/>
          <p:cNvSpPr txBox="1">
            <a:spLocks/>
          </p:cNvSpPr>
          <p:nvPr/>
        </p:nvSpPr>
        <p:spPr>
          <a:xfrm>
            <a:off x="350763" y="1162368"/>
            <a:ext cx="9446380" cy="56956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800" b="1" dirty="0"/>
              <a:t>AR targets, Mathletics activities and homework will be differentiated and therefore achievable for all pupils.</a:t>
            </a:r>
          </a:p>
          <a:p>
            <a:r>
              <a:rPr lang="en-GB" sz="2800" b="1" dirty="0"/>
              <a:t>At KIPS we want to develop a love of learning and if your child is finding an element of their homework difficult and/or stressful we encourage you to speak to the class teacher.</a:t>
            </a:r>
          </a:p>
          <a:p>
            <a:endParaRPr lang="en-GB" sz="2800" b="1" dirty="0"/>
          </a:p>
          <a:p>
            <a:endParaRPr lang="en-GB" dirty="0"/>
          </a:p>
          <a:p>
            <a:pPr marL="0" indent="0">
              <a:buFont typeface="Wingdings 3" charset="2"/>
              <a:buNone/>
            </a:pPr>
            <a:endParaRPr lang="en-GB" dirty="0"/>
          </a:p>
          <a:p>
            <a:endParaRPr lang="en-GB" dirty="0"/>
          </a:p>
        </p:txBody>
      </p:sp>
    </p:spTree>
    <p:extLst>
      <p:ext uri="{BB962C8B-B14F-4D97-AF65-F5344CB8AC3E}">
        <p14:creationId xmlns:p14="http://schemas.microsoft.com/office/powerpoint/2010/main" val="3642069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62" y="315097"/>
            <a:ext cx="9526933" cy="1320800"/>
          </a:xfrm>
        </p:spPr>
        <p:txBody>
          <a:bodyPr/>
          <a:lstStyle/>
          <a:p>
            <a:r>
              <a:rPr lang="en-GB" dirty="0"/>
              <a:t>Homework- Parental Involvement SDP Focus</a:t>
            </a:r>
          </a:p>
        </p:txBody>
      </p:sp>
      <p:sp>
        <p:nvSpPr>
          <p:cNvPr id="3" name="Content Placeholder 2"/>
          <p:cNvSpPr>
            <a:spLocks noGrp="1"/>
          </p:cNvSpPr>
          <p:nvPr>
            <p:ph idx="1"/>
          </p:nvPr>
        </p:nvSpPr>
        <p:spPr>
          <a:xfrm>
            <a:off x="677334" y="1559697"/>
            <a:ext cx="10399969" cy="3880773"/>
          </a:xfrm>
        </p:spPr>
        <p:txBody>
          <a:bodyPr>
            <a:normAutofit/>
          </a:bodyPr>
          <a:lstStyle/>
          <a:p>
            <a:pPr marL="0" indent="0">
              <a:spcBef>
                <a:spcPts val="0"/>
              </a:spcBef>
              <a:buClrTx/>
              <a:buSzTx/>
              <a:buNone/>
            </a:pPr>
            <a:r>
              <a:rPr lang="en-GB" sz="2800" b="1" u="sng" dirty="0">
                <a:solidFill>
                  <a:srgbClr val="FF0000"/>
                </a:solidFill>
              </a:rPr>
              <a:t>P3 Homework consists of:</a:t>
            </a:r>
            <a:endParaRPr lang="en-GB" sz="2800" b="1" u="sng" dirty="0"/>
          </a:p>
          <a:p>
            <a:r>
              <a:rPr lang="en-GB" sz="2800" dirty="0">
                <a:solidFill>
                  <a:prstClr val="black"/>
                </a:solidFill>
              </a:rPr>
              <a:t>Spellings and Tables </a:t>
            </a:r>
          </a:p>
          <a:p>
            <a:r>
              <a:rPr lang="en-GB" sz="2800" dirty="0">
                <a:solidFill>
                  <a:prstClr val="black"/>
                </a:solidFill>
              </a:rPr>
              <a:t>Guided Reading </a:t>
            </a:r>
          </a:p>
          <a:p>
            <a:r>
              <a:rPr lang="en-GB" sz="2800" dirty="0">
                <a:solidFill>
                  <a:prstClr val="black"/>
                </a:solidFill>
              </a:rPr>
              <a:t>Independent Reading (Accelerated Reader) </a:t>
            </a:r>
          </a:p>
          <a:p>
            <a:r>
              <a:rPr lang="en-GB" sz="2800" dirty="0">
                <a:solidFill>
                  <a:prstClr val="black"/>
                </a:solidFill>
              </a:rPr>
              <a:t>Mathletics </a:t>
            </a:r>
          </a:p>
          <a:p>
            <a:r>
              <a:rPr lang="en-GB" sz="2800" dirty="0">
                <a:solidFill>
                  <a:prstClr val="black"/>
                </a:solidFill>
              </a:rPr>
              <a:t>Weekly written Numeracy/Literacy/Topic homework.</a:t>
            </a:r>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
        <p:nvSpPr>
          <p:cNvPr id="6" name="Content Placeholder 2"/>
          <p:cNvSpPr txBox="1">
            <a:spLocks/>
          </p:cNvSpPr>
          <p:nvPr/>
        </p:nvSpPr>
        <p:spPr>
          <a:xfrm>
            <a:off x="829734" y="1712097"/>
            <a:ext cx="10399969"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GB" dirty="0"/>
          </a:p>
        </p:txBody>
      </p:sp>
    </p:spTree>
    <p:extLst>
      <p:ext uri="{BB962C8B-B14F-4D97-AF65-F5344CB8AC3E}">
        <p14:creationId xmlns:p14="http://schemas.microsoft.com/office/powerpoint/2010/main" val="3402795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a:t>
            </a:r>
          </a:p>
        </p:txBody>
      </p:sp>
      <p:sp>
        <p:nvSpPr>
          <p:cNvPr id="3" name="Content Placeholder 2"/>
          <p:cNvSpPr>
            <a:spLocks noGrp="1"/>
          </p:cNvSpPr>
          <p:nvPr>
            <p:ph idx="1"/>
          </p:nvPr>
        </p:nvSpPr>
        <p:spPr>
          <a:xfrm>
            <a:off x="677334" y="1559697"/>
            <a:ext cx="10399969" cy="3880773"/>
          </a:xfrm>
        </p:spPr>
        <p:txBody>
          <a:bodyPr/>
          <a:lstStyle/>
          <a:p>
            <a:pPr marL="0" indent="0">
              <a:buNone/>
            </a:pPr>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691765821"/>
              </p:ext>
            </p:extLst>
          </p:nvPr>
        </p:nvGraphicFramePr>
        <p:xfrm>
          <a:off x="769302" y="1442683"/>
          <a:ext cx="8596315" cy="4267200"/>
        </p:xfrm>
        <a:graphic>
          <a:graphicData uri="http://schemas.openxmlformats.org/drawingml/2006/table">
            <a:tbl>
              <a:tblPr firstRow="1" firstCol="1" lastRow="1" lastCol="1" bandRow="1" bandCol="1">
                <a:tableStyleId>{5C22544A-7EE6-4342-B048-85BDC9FD1C3A}</a:tableStyleId>
              </a:tblPr>
              <a:tblGrid>
                <a:gridCol w="1157173">
                  <a:extLst>
                    <a:ext uri="{9D8B030D-6E8A-4147-A177-3AD203B41FA5}">
                      <a16:colId xmlns:a16="http://schemas.microsoft.com/office/drawing/2014/main" val="1736679855"/>
                    </a:ext>
                  </a:extLst>
                </a:gridCol>
                <a:gridCol w="990996">
                  <a:extLst>
                    <a:ext uri="{9D8B030D-6E8A-4147-A177-3AD203B41FA5}">
                      <a16:colId xmlns:a16="http://schemas.microsoft.com/office/drawing/2014/main" val="3582215436"/>
                    </a:ext>
                  </a:extLst>
                </a:gridCol>
                <a:gridCol w="1074691">
                  <a:extLst>
                    <a:ext uri="{9D8B030D-6E8A-4147-A177-3AD203B41FA5}">
                      <a16:colId xmlns:a16="http://schemas.microsoft.com/office/drawing/2014/main" val="1064589759"/>
                    </a:ext>
                  </a:extLst>
                </a:gridCol>
                <a:gridCol w="1074691">
                  <a:extLst>
                    <a:ext uri="{9D8B030D-6E8A-4147-A177-3AD203B41FA5}">
                      <a16:colId xmlns:a16="http://schemas.microsoft.com/office/drawing/2014/main" val="1250944717"/>
                    </a:ext>
                  </a:extLst>
                </a:gridCol>
                <a:gridCol w="1074691">
                  <a:extLst>
                    <a:ext uri="{9D8B030D-6E8A-4147-A177-3AD203B41FA5}">
                      <a16:colId xmlns:a16="http://schemas.microsoft.com/office/drawing/2014/main" val="1916955113"/>
                    </a:ext>
                  </a:extLst>
                </a:gridCol>
                <a:gridCol w="1074691">
                  <a:extLst>
                    <a:ext uri="{9D8B030D-6E8A-4147-A177-3AD203B41FA5}">
                      <a16:colId xmlns:a16="http://schemas.microsoft.com/office/drawing/2014/main" val="1381887267"/>
                    </a:ext>
                  </a:extLst>
                </a:gridCol>
                <a:gridCol w="1074691">
                  <a:extLst>
                    <a:ext uri="{9D8B030D-6E8A-4147-A177-3AD203B41FA5}">
                      <a16:colId xmlns:a16="http://schemas.microsoft.com/office/drawing/2014/main" val="1598270441"/>
                    </a:ext>
                  </a:extLst>
                </a:gridCol>
                <a:gridCol w="1074691">
                  <a:extLst>
                    <a:ext uri="{9D8B030D-6E8A-4147-A177-3AD203B41FA5}">
                      <a16:colId xmlns:a16="http://schemas.microsoft.com/office/drawing/2014/main" val="3480649632"/>
                    </a:ext>
                  </a:extLst>
                </a:gridCol>
              </a:tblGrid>
              <a:tr h="145556">
                <a:tc>
                  <a:txBody>
                    <a:bodyPr/>
                    <a:lstStyle/>
                    <a:p>
                      <a:pPr algn="ctr">
                        <a:spcAft>
                          <a:spcPts val="0"/>
                        </a:spcAft>
                      </a:pPr>
                      <a:r>
                        <a:rPr lang="en-GB" sz="1000">
                          <a:effectLst/>
                        </a:rPr>
                        <a:t>Titles / Year Groups</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lgn="ctr">
                        <a:spcAft>
                          <a:spcPts val="0"/>
                        </a:spcAft>
                      </a:pPr>
                      <a:r>
                        <a:rPr lang="en-GB" sz="1000">
                          <a:effectLst/>
                        </a:rPr>
                        <a:t>1</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lgn="ctr">
                        <a:spcAft>
                          <a:spcPts val="0"/>
                        </a:spcAft>
                      </a:pPr>
                      <a:r>
                        <a:rPr lang="en-GB" sz="1000">
                          <a:effectLst/>
                        </a:rPr>
                        <a:t>2</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lgn="ctr">
                        <a:spcAft>
                          <a:spcPts val="0"/>
                        </a:spcAft>
                      </a:pPr>
                      <a:r>
                        <a:rPr lang="en-GB" sz="1000">
                          <a:effectLst/>
                        </a:rPr>
                        <a:t>3</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lgn="ctr">
                        <a:spcAft>
                          <a:spcPts val="0"/>
                        </a:spcAft>
                      </a:pPr>
                      <a:r>
                        <a:rPr lang="en-GB" sz="1000">
                          <a:effectLst/>
                        </a:rPr>
                        <a:t>4</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lgn="ctr">
                        <a:spcAft>
                          <a:spcPts val="0"/>
                        </a:spcAft>
                      </a:pPr>
                      <a:r>
                        <a:rPr lang="en-GB" sz="1000">
                          <a:effectLst/>
                        </a:rPr>
                        <a:t>5</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lgn="ctr">
                        <a:spcAft>
                          <a:spcPts val="0"/>
                        </a:spcAft>
                      </a:pPr>
                      <a:r>
                        <a:rPr lang="en-GB" sz="1000">
                          <a:effectLst/>
                        </a:rPr>
                        <a:t>6</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lgn="ctr">
                        <a:spcAft>
                          <a:spcPts val="0"/>
                        </a:spcAft>
                      </a:pPr>
                      <a:r>
                        <a:rPr lang="en-GB" sz="1000">
                          <a:effectLst/>
                        </a:rPr>
                        <a:t>7</a:t>
                      </a:r>
                      <a:endParaRPr lang="en-GB" sz="1100">
                        <a:effectLst/>
                        <a:latin typeface="Times New Roman" panose="02020603050405020304" pitchFamily="18" charset="0"/>
                        <a:ea typeface="Times New Roman" panose="02020603050405020304" pitchFamily="18" charset="0"/>
                      </a:endParaRPr>
                    </a:p>
                  </a:txBody>
                  <a:tcPr marL="65500" marR="65500" marT="0" marB="0"/>
                </a:tc>
                <a:extLst>
                  <a:ext uri="{0D108BD9-81ED-4DB2-BD59-A6C34878D82A}">
                    <a16:rowId xmlns:a16="http://schemas.microsoft.com/office/drawing/2014/main" val="4004276900"/>
                  </a:ext>
                </a:extLst>
              </a:tr>
              <a:tr h="436669">
                <a:tc>
                  <a:txBody>
                    <a:bodyPr/>
                    <a:lstStyle/>
                    <a:p>
                      <a:pPr algn="ctr">
                        <a:spcAft>
                          <a:spcPts val="0"/>
                        </a:spcAft>
                      </a:pPr>
                      <a:r>
                        <a:rPr lang="en-GB" sz="1000">
                          <a:effectLst/>
                        </a:rPr>
                        <a:t>Time Spent per night</a:t>
                      </a:r>
                      <a:endParaRPr lang="en-GB" sz="1100">
                        <a:effectLst/>
                      </a:endParaRPr>
                    </a:p>
                    <a:p>
                      <a:pPr algn="ctr">
                        <a:spcAft>
                          <a:spcPts val="0"/>
                        </a:spcAft>
                      </a:pPr>
                      <a:r>
                        <a:rPr lang="en-GB" sz="1000">
                          <a:effectLst/>
                        </a:rPr>
                        <a:t> </a:t>
                      </a:r>
                      <a:endParaRPr lang="en-GB" sz="1100">
                        <a:effectLst/>
                      </a:endParaRPr>
                    </a:p>
                    <a:p>
                      <a:pPr algn="ctr">
                        <a:spcAft>
                          <a:spcPts val="0"/>
                        </a:spcAft>
                      </a:pPr>
                      <a:r>
                        <a:rPr lang="en-GB" sz="1000">
                          <a:effectLst/>
                        </a:rPr>
                        <a:t> </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lgn="ctr">
                        <a:spcAft>
                          <a:spcPts val="0"/>
                        </a:spcAft>
                      </a:pPr>
                      <a:r>
                        <a:rPr lang="en-GB" sz="1000">
                          <a:effectLst/>
                        </a:rPr>
                        <a:t>Up to 20mins</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lgn="ctr">
                        <a:spcAft>
                          <a:spcPts val="0"/>
                        </a:spcAft>
                      </a:pPr>
                      <a:r>
                        <a:rPr lang="en-GB" sz="1000">
                          <a:effectLst/>
                        </a:rPr>
                        <a:t>Up to 20mins</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lgn="ctr">
                        <a:spcAft>
                          <a:spcPts val="0"/>
                        </a:spcAft>
                      </a:pPr>
                      <a:r>
                        <a:rPr lang="en-GB" sz="1000">
                          <a:effectLst/>
                        </a:rPr>
                        <a:t>Up to 25-30mins</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lgn="ctr">
                        <a:spcAft>
                          <a:spcPts val="0"/>
                        </a:spcAft>
                      </a:pPr>
                      <a:r>
                        <a:rPr lang="en-GB" sz="1000">
                          <a:effectLst/>
                        </a:rPr>
                        <a:t>Up to 25-30mins</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lgn="ctr">
                        <a:spcAft>
                          <a:spcPts val="0"/>
                        </a:spcAft>
                      </a:pPr>
                      <a:r>
                        <a:rPr lang="en-GB" sz="1000">
                          <a:effectLst/>
                        </a:rPr>
                        <a:t>Up to 30-40mins</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lgn="ctr">
                        <a:spcAft>
                          <a:spcPts val="0"/>
                        </a:spcAft>
                      </a:pPr>
                      <a:r>
                        <a:rPr lang="en-GB" sz="1000">
                          <a:effectLst/>
                        </a:rPr>
                        <a:t>Up to 40-45mins</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lgn="ctr">
                        <a:spcAft>
                          <a:spcPts val="0"/>
                        </a:spcAft>
                      </a:pPr>
                      <a:r>
                        <a:rPr lang="en-GB" sz="1000" b="0">
                          <a:solidFill>
                            <a:schemeClr val="tx1"/>
                          </a:solidFill>
                          <a:effectLst/>
                        </a:rPr>
                        <a:t>Up to 40-45mins</a:t>
                      </a:r>
                      <a:endParaRPr lang="en-GB" sz="1100" b="0">
                        <a:solidFill>
                          <a:schemeClr val="tx1"/>
                        </a:solidFill>
                        <a:effectLst/>
                        <a:latin typeface="Times New Roman" panose="02020603050405020304" pitchFamily="18" charset="0"/>
                        <a:ea typeface="Times New Roman" panose="02020603050405020304" pitchFamily="18" charset="0"/>
                      </a:endParaRPr>
                    </a:p>
                  </a:txBody>
                  <a:tcPr marL="65500" marR="65500" marT="0" marB="0"/>
                </a:tc>
                <a:extLst>
                  <a:ext uri="{0D108BD9-81ED-4DB2-BD59-A6C34878D82A}">
                    <a16:rowId xmlns:a16="http://schemas.microsoft.com/office/drawing/2014/main" val="1241445424"/>
                  </a:ext>
                </a:extLst>
              </a:tr>
              <a:tr h="436669">
                <a:tc>
                  <a:txBody>
                    <a:bodyPr/>
                    <a:lstStyle/>
                    <a:p>
                      <a:pPr algn="ctr">
                        <a:spcAft>
                          <a:spcPts val="0"/>
                        </a:spcAft>
                      </a:pPr>
                      <a:r>
                        <a:rPr lang="en-GB" sz="1000" dirty="0">
                          <a:effectLst/>
                        </a:rPr>
                        <a:t>Spellings and Tables</a:t>
                      </a:r>
                      <a:endParaRPr lang="en-GB" sz="1100" dirty="0">
                        <a:effectLst/>
                      </a:endParaRPr>
                    </a:p>
                    <a:p>
                      <a:pPr algn="ctr">
                        <a:spcAft>
                          <a:spcPts val="0"/>
                        </a:spcAft>
                      </a:pPr>
                      <a:r>
                        <a:rPr lang="en-GB" sz="1000" dirty="0">
                          <a:effectLst/>
                        </a:rPr>
                        <a:t> </a:t>
                      </a:r>
                      <a:endParaRPr lang="en-GB" sz="1100" dirty="0">
                        <a:effectLst/>
                      </a:endParaRPr>
                    </a:p>
                    <a:p>
                      <a:pPr algn="ctr">
                        <a:spcAft>
                          <a:spcPts val="0"/>
                        </a:spcAft>
                      </a:pPr>
                      <a:r>
                        <a:rPr lang="en-GB" sz="1000" dirty="0">
                          <a:effectLst/>
                        </a:rPr>
                        <a:t> </a:t>
                      </a:r>
                      <a:endParaRPr lang="en-GB" sz="1100" dirty="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a:effectLst/>
                        </a:rPr>
                        <a:t>N/A</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a:effectLst/>
                        </a:rPr>
                        <a:t>N/A</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a:effectLst/>
                        </a:rPr>
                        <a:t>Daily (learning and written) </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a:effectLst/>
                        </a:rPr>
                        <a:t>Daily (learning and written)</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a:effectLst/>
                        </a:rPr>
                        <a:t>Daily (learning and written)</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a:effectLst/>
                        </a:rPr>
                        <a:t>Daily (learning and written)</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b="0">
                          <a:solidFill>
                            <a:schemeClr val="tx1"/>
                          </a:solidFill>
                          <a:effectLst/>
                        </a:rPr>
                        <a:t>Daily (learning and written)</a:t>
                      </a:r>
                      <a:endParaRPr lang="en-GB" sz="1100" b="0">
                        <a:solidFill>
                          <a:schemeClr val="tx1"/>
                        </a:solidFill>
                        <a:effectLst/>
                        <a:latin typeface="Times New Roman" panose="02020603050405020304" pitchFamily="18" charset="0"/>
                        <a:ea typeface="Times New Roman" panose="02020603050405020304" pitchFamily="18" charset="0"/>
                      </a:endParaRPr>
                    </a:p>
                  </a:txBody>
                  <a:tcPr marL="65500" marR="65500" marT="0" marB="0"/>
                </a:tc>
                <a:extLst>
                  <a:ext uri="{0D108BD9-81ED-4DB2-BD59-A6C34878D82A}">
                    <a16:rowId xmlns:a16="http://schemas.microsoft.com/office/drawing/2014/main" val="802983632"/>
                  </a:ext>
                </a:extLst>
              </a:tr>
              <a:tr h="727781">
                <a:tc>
                  <a:txBody>
                    <a:bodyPr/>
                    <a:lstStyle/>
                    <a:p>
                      <a:pPr algn="ctr">
                        <a:spcAft>
                          <a:spcPts val="0"/>
                        </a:spcAft>
                      </a:pPr>
                      <a:r>
                        <a:rPr lang="en-GB" sz="1000">
                          <a:effectLst/>
                        </a:rPr>
                        <a:t>Guided Reading/Accelerated Reader</a:t>
                      </a:r>
                      <a:endParaRPr lang="en-GB" sz="1100">
                        <a:effectLst/>
                      </a:endParaRPr>
                    </a:p>
                    <a:p>
                      <a:pPr algn="ctr">
                        <a:spcAft>
                          <a:spcPts val="0"/>
                        </a:spcAft>
                      </a:pPr>
                      <a:r>
                        <a:rPr lang="en-GB" sz="1000">
                          <a:effectLst/>
                        </a:rPr>
                        <a:t> </a:t>
                      </a:r>
                      <a:endParaRPr lang="en-GB" sz="1100">
                        <a:effectLst/>
                      </a:endParaRPr>
                    </a:p>
                    <a:p>
                      <a:pPr algn="ctr">
                        <a:spcAft>
                          <a:spcPts val="0"/>
                        </a:spcAft>
                      </a:pPr>
                      <a:r>
                        <a:rPr lang="en-GB" sz="1000">
                          <a:effectLst/>
                        </a:rPr>
                        <a:t> </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a:effectLst/>
                        </a:rPr>
                        <a:t>As reading emerges, Reading 4 nights</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a:effectLst/>
                        </a:rPr>
                        <a:t>Reading 4 nights</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dirty="0">
                          <a:effectLst/>
                        </a:rPr>
                        <a:t>Reading 4 nights</a:t>
                      </a:r>
                      <a:endParaRPr lang="en-GB" sz="1100" dirty="0">
                        <a:effectLst/>
                      </a:endParaRPr>
                    </a:p>
                    <a:p>
                      <a:pPr>
                        <a:spcAft>
                          <a:spcPts val="0"/>
                        </a:spcAft>
                      </a:pPr>
                      <a:r>
                        <a:rPr lang="en-GB" sz="1000" dirty="0">
                          <a:effectLst/>
                        </a:rPr>
                        <a:t>(15mins)</a:t>
                      </a:r>
                      <a:endParaRPr lang="en-GB" sz="1100" dirty="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dirty="0">
                          <a:effectLst/>
                        </a:rPr>
                        <a:t>Reading 4 nights</a:t>
                      </a:r>
                      <a:endParaRPr lang="en-GB" sz="1100" dirty="0">
                        <a:effectLst/>
                      </a:endParaRPr>
                    </a:p>
                    <a:p>
                      <a:pPr>
                        <a:spcAft>
                          <a:spcPts val="0"/>
                        </a:spcAft>
                      </a:pPr>
                      <a:r>
                        <a:rPr lang="en-GB" sz="1000" dirty="0">
                          <a:effectLst/>
                        </a:rPr>
                        <a:t>(15mins)</a:t>
                      </a:r>
                      <a:endParaRPr lang="en-GB" sz="1100" dirty="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dirty="0">
                          <a:effectLst/>
                        </a:rPr>
                        <a:t>Reading 4 nights</a:t>
                      </a:r>
                      <a:endParaRPr lang="en-GB" sz="1100" dirty="0">
                        <a:effectLst/>
                      </a:endParaRPr>
                    </a:p>
                    <a:p>
                      <a:pPr>
                        <a:spcAft>
                          <a:spcPts val="0"/>
                        </a:spcAft>
                      </a:pPr>
                      <a:r>
                        <a:rPr lang="en-GB" sz="1000">
                          <a:effectLst/>
                        </a:rPr>
                        <a:t>(20mins)</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a:effectLst/>
                        </a:rPr>
                        <a:t>Reading 4 nights</a:t>
                      </a:r>
                      <a:endParaRPr lang="en-GB" sz="1100">
                        <a:effectLst/>
                      </a:endParaRPr>
                    </a:p>
                    <a:p>
                      <a:pPr>
                        <a:spcAft>
                          <a:spcPts val="0"/>
                        </a:spcAft>
                      </a:pPr>
                      <a:r>
                        <a:rPr lang="en-GB" sz="1000">
                          <a:effectLst/>
                        </a:rPr>
                        <a:t>(20mins)</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b="0">
                          <a:solidFill>
                            <a:schemeClr val="tx1"/>
                          </a:solidFill>
                          <a:effectLst/>
                        </a:rPr>
                        <a:t>Reading 4 nights</a:t>
                      </a:r>
                      <a:endParaRPr lang="en-GB" sz="1100" b="0">
                        <a:solidFill>
                          <a:schemeClr val="tx1"/>
                        </a:solidFill>
                        <a:effectLst/>
                      </a:endParaRPr>
                    </a:p>
                    <a:p>
                      <a:pPr>
                        <a:spcAft>
                          <a:spcPts val="0"/>
                        </a:spcAft>
                      </a:pPr>
                      <a:r>
                        <a:rPr lang="en-GB" sz="1000" b="0">
                          <a:solidFill>
                            <a:schemeClr val="tx1"/>
                          </a:solidFill>
                          <a:effectLst/>
                        </a:rPr>
                        <a:t>(20mins)</a:t>
                      </a:r>
                      <a:endParaRPr lang="en-GB" sz="1100" b="0">
                        <a:solidFill>
                          <a:schemeClr val="tx1"/>
                        </a:solidFill>
                        <a:effectLst/>
                        <a:latin typeface="Times New Roman" panose="02020603050405020304" pitchFamily="18" charset="0"/>
                        <a:ea typeface="Times New Roman" panose="02020603050405020304" pitchFamily="18" charset="0"/>
                      </a:endParaRPr>
                    </a:p>
                  </a:txBody>
                  <a:tcPr marL="65500" marR="65500" marT="0" marB="0"/>
                </a:tc>
                <a:extLst>
                  <a:ext uri="{0D108BD9-81ED-4DB2-BD59-A6C34878D82A}">
                    <a16:rowId xmlns:a16="http://schemas.microsoft.com/office/drawing/2014/main" val="325198297"/>
                  </a:ext>
                </a:extLst>
              </a:tr>
              <a:tr h="727781">
                <a:tc>
                  <a:txBody>
                    <a:bodyPr/>
                    <a:lstStyle/>
                    <a:p>
                      <a:pPr algn="ctr">
                        <a:spcAft>
                          <a:spcPts val="0"/>
                        </a:spcAft>
                      </a:pPr>
                      <a:r>
                        <a:rPr lang="en-GB" sz="1000">
                          <a:effectLst/>
                        </a:rPr>
                        <a:t>Written</a:t>
                      </a:r>
                      <a:endParaRPr lang="en-GB" sz="1100">
                        <a:effectLst/>
                      </a:endParaRPr>
                    </a:p>
                    <a:p>
                      <a:pPr algn="ctr">
                        <a:spcAft>
                          <a:spcPts val="0"/>
                        </a:spcAft>
                      </a:pPr>
                      <a:r>
                        <a:rPr lang="en-GB" sz="1000">
                          <a:effectLst/>
                        </a:rPr>
                        <a:t> </a:t>
                      </a:r>
                      <a:endParaRPr lang="en-GB" sz="1100">
                        <a:effectLst/>
                      </a:endParaRPr>
                    </a:p>
                    <a:p>
                      <a:pPr algn="ctr">
                        <a:spcAft>
                          <a:spcPts val="0"/>
                        </a:spcAft>
                      </a:pPr>
                      <a:r>
                        <a:rPr lang="en-GB" sz="1000">
                          <a:effectLst/>
                        </a:rPr>
                        <a:t> </a:t>
                      </a:r>
                      <a:endParaRPr lang="en-GB" sz="1100">
                        <a:effectLst/>
                      </a:endParaRPr>
                    </a:p>
                    <a:p>
                      <a:pPr algn="ctr">
                        <a:spcAft>
                          <a:spcPts val="0"/>
                        </a:spcAft>
                      </a:pPr>
                      <a:r>
                        <a:rPr lang="en-GB" sz="1000">
                          <a:effectLst/>
                        </a:rPr>
                        <a:t> </a:t>
                      </a:r>
                      <a:endParaRPr lang="en-GB" sz="1100">
                        <a:effectLst/>
                      </a:endParaRPr>
                    </a:p>
                    <a:p>
                      <a:pPr algn="ctr">
                        <a:spcAft>
                          <a:spcPts val="0"/>
                        </a:spcAft>
                      </a:pPr>
                      <a:r>
                        <a:rPr lang="en-GB" sz="1000">
                          <a:effectLst/>
                        </a:rPr>
                        <a:t> </a:t>
                      </a:r>
                      <a:endParaRPr lang="en-GB" sz="1100">
                        <a:effectLst/>
                        <a:latin typeface="Times New Roman" panose="02020603050405020304" pitchFamily="18" charset="0"/>
                        <a:ea typeface="Times New Roman" panose="02020603050405020304" pitchFamily="18" charset="0"/>
                      </a:endParaRPr>
                    </a:p>
                  </a:txBody>
                  <a:tcPr marL="65500" marR="65500" marT="0" marB="0"/>
                </a:tc>
                <a:tc gridSpan="2">
                  <a:txBody>
                    <a:bodyPr/>
                    <a:lstStyle/>
                    <a:p>
                      <a:pPr>
                        <a:spcAft>
                          <a:spcPts val="0"/>
                        </a:spcAft>
                      </a:pPr>
                      <a:r>
                        <a:rPr lang="en-GB" sz="1000" dirty="0">
                          <a:effectLst/>
                        </a:rPr>
                        <a:t>Literacy/Numeracy </a:t>
                      </a:r>
                    </a:p>
                    <a:p>
                      <a:pPr>
                        <a:spcAft>
                          <a:spcPts val="0"/>
                        </a:spcAft>
                      </a:pPr>
                      <a:r>
                        <a:rPr lang="en-GB" sz="1000" dirty="0">
                          <a:effectLst/>
                        </a:rPr>
                        <a:t>(To include topic related </a:t>
                      </a:r>
                      <a:r>
                        <a:rPr lang="en-GB" sz="1000" dirty="0" err="1">
                          <a:effectLst/>
                        </a:rPr>
                        <a:t>homeworks</a:t>
                      </a:r>
                      <a:r>
                        <a:rPr lang="en-GB" sz="1000" dirty="0">
                          <a:effectLst/>
                        </a:rPr>
                        <a:t>)</a:t>
                      </a:r>
                      <a:endParaRPr lang="en-GB" sz="1100" dirty="0">
                        <a:effectLst/>
                      </a:endParaRPr>
                    </a:p>
                  </a:txBody>
                  <a:tcPr marL="65500" marR="65500" marT="0" marB="0"/>
                </a:tc>
                <a:tc hMerge="1">
                  <a:txBody>
                    <a:bodyPr/>
                    <a:lstStyle/>
                    <a:p>
                      <a:endParaRPr lang="en-GB"/>
                    </a:p>
                  </a:txBody>
                  <a:tcPr/>
                </a:tc>
                <a:tc gridSpan="5">
                  <a:txBody>
                    <a:bodyPr/>
                    <a:lstStyle/>
                    <a:p>
                      <a:pPr>
                        <a:spcAft>
                          <a:spcPts val="0"/>
                        </a:spcAft>
                      </a:pPr>
                      <a:r>
                        <a:rPr lang="en-GB" sz="1000" b="0" dirty="0">
                          <a:solidFill>
                            <a:schemeClr val="tx1"/>
                          </a:solidFill>
                          <a:effectLst/>
                        </a:rPr>
                        <a:t>Literacy/Numeracy </a:t>
                      </a:r>
                    </a:p>
                    <a:p>
                      <a:pPr>
                        <a:spcAft>
                          <a:spcPts val="0"/>
                        </a:spcAft>
                      </a:pPr>
                      <a:r>
                        <a:rPr lang="en-GB" sz="1000" b="0" dirty="0">
                          <a:solidFill>
                            <a:schemeClr val="tx1"/>
                          </a:solidFill>
                          <a:effectLst/>
                        </a:rPr>
                        <a:t>(To include</a:t>
                      </a:r>
                      <a:r>
                        <a:rPr lang="en-GB" sz="1000" b="0" baseline="0" dirty="0">
                          <a:solidFill>
                            <a:schemeClr val="tx1"/>
                          </a:solidFill>
                          <a:effectLst/>
                        </a:rPr>
                        <a:t> topic related </a:t>
                      </a:r>
                      <a:r>
                        <a:rPr lang="en-GB" sz="1000" b="0" baseline="0" dirty="0" err="1">
                          <a:solidFill>
                            <a:schemeClr val="tx1"/>
                          </a:solidFill>
                          <a:effectLst/>
                        </a:rPr>
                        <a:t>homeworks</a:t>
                      </a:r>
                      <a:r>
                        <a:rPr lang="en-GB" sz="1000" b="0" baseline="0" dirty="0">
                          <a:solidFill>
                            <a:schemeClr val="tx1"/>
                          </a:solidFill>
                          <a:effectLst/>
                        </a:rPr>
                        <a:t>)</a:t>
                      </a:r>
                      <a:endParaRPr lang="en-GB" sz="1100" b="0" dirty="0">
                        <a:solidFill>
                          <a:schemeClr val="tx1"/>
                        </a:solidFill>
                        <a:effectLst/>
                      </a:endParaRPr>
                    </a:p>
                  </a:txBody>
                  <a:tcPr marL="65500" marR="6550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55004963"/>
                  </a:ext>
                </a:extLst>
              </a:tr>
              <a:tr h="582225">
                <a:tc>
                  <a:txBody>
                    <a:bodyPr/>
                    <a:lstStyle/>
                    <a:p>
                      <a:pPr algn="ctr">
                        <a:spcAft>
                          <a:spcPts val="0"/>
                        </a:spcAft>
                      </a:pPr>
                      <a:r>
                        <a:rPr lang="en-GB" sz="1000">
                          <a:effectLst/>
                        </a:rPr>
                        <a:t>Learning</a:t>
                      </a:r>
                      <a:endParaRPr lang="en-GB" sz="1100">
                        <a:effectLst/>
                      </a:endParaRPr>
                    </a:p>
                    <a:p>
                      <a:pPr algn="ctr">
                        <a:spcAft>
                          <a:spcPts val="0"/>
                        </a:spcAft>
                      </a:pPr>
                      <a:r>
                        <a:rPr lang="en-GB" sz="1000">
                          <a:effectLst/>
                        </a:rPr>
                        <a:t> </a:t>
                      </a:r>
                      <a:endParaRPr lang="en-GB" sz="1100">
                        <a:effectLst/>
                      </a:endParaRPr>
                    </a:p>
                    <a:p>
                      <a:pPr algn="ctr">
                        <a:spcAft>
                          <a:spcPts val="0"/>
                        </a:spcAft>
                      </a:pPr>
                      <a:r>
                        <a:rPr lang="en-GB" sz="1000">
                          <a:effectLst/>
                        </a:rPr>
                        <a:t> </a:t>
                      </a:r>
                      <a:endParaRPr lang="en-GB" sz="1100">
                        <a:effectLst/>
                      </a:endParaRPr>
                    </a:p>
                    <a:p>
                      <a:pPr algn="ctr">
                        <a:spcAft>
                          <a:spcPts val="0"/>
                        </a:spcAft>
                      </a:pPr>
                      <a:r>
                        <a:rPr lang="en-GB" sz="1000">
                          <a:effectLst/>
                        </a:rPr>
                        <a:t> </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a:effectLst/>
                        </a:rPr>
                        <a:t>Reinforcement of letters, words and numbers</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a:effectLst/>
                        </a:rPr>
                        <a:t>Sounds and tricky words </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dirty="0">
                          <a:effectLst/>
                        </a:rPr>
                        <a:t>Tables </a:t>
                      </a:r>
                      <a:endParaRPr lang="en-GB" sz="1100" dirty="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dirty="0">
                          <a:effectLst/>
                        </a:rPr>
                        <a:t>Tables</a:t>
                      </a:r>
                      <a:endParaRPr lang="en-GB" sz="1100" dirty="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dirty="0">
                          <a:effectLst/>
                        </a:rPr>
                        <a:t>Tables</a:t>
                      </a:r>
                      <a:endParaRPr lang="en-GB" sz="1100" dirty="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dirty="0">
                          <a:effectLst/>
                        </a:rPr>
                        <a:t>Tables</a:t>
                      </a:r>
                      <a:endParaRPr lang="en-GB" sz="1100" dirty="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b="0" dirty="0">
                          <a:solidFill>
                            <a:schemeClr val="tx1"/>
                          </a:solidFill>
                          <a:effectLst/>
                        </a:rPr>
                        <a:t>Tables</a:t>
                      </a:r>
                      <a:endParaRPr lang="en-GB" sz="1100" b="0" dirty="0">
                        <a:solidFill>
                          <a:schemeClr val="tx1"/>
                        </a:solidFill>
                        <a:effectLst/>
                        <a:latin typeface="Times New Roman" panose="02020603050405020304" pitchFamily="18" charset="0"/>
                        <a:ea typeface="Times New Roman" panose="02020603050405020304" pitchFamily="18" charset="0"/>
                      </a:endParaRPr>
                    </a:p>
                  </a:txBody>
                  <a:tcPr marL="65500" marR="65500" marT="0" marB="0"/>
                </a:tc>
                <a:extLst>
                  <a:ext uri="{0D108BD9-81ED-4DB2-BD59-A6C34878D82A}">
                    <a16:rowId xmlns:a16="http://schemas.microsoft.com/office/drawing/2014/main" val="1495230195"/>
                  </a:ext>
                </a:extLst>
              </a:tr>
              <a:tr h="582225">
                <a:tc>
                  <a:txBody>
                    <a:bodyPr/>
                    <a:lstStyle/>
                    <a:p>
                      <a:pPr algn="ctr">
                        <a:spcAft>
                          <a:spcPts val="0"/>
                        </a:spcAft>
                      </a:pPr>
                      <a:r>
                        <a:rPr lang="en-GB" sz="1000">
                          <a:effectLst/>
                        </a:rPr>
                        <a:t>Mathletics</a:t>
                      </a:r>
                      <a:endParaRPr lang="en-GB" sz="1100">
                        <a:effectLst/>
                      </a:endParaRPr>
                    </a:p>
                    <a:p>
                      <a:pPr algn="ctr">
                        <a:spcAft>
                          <a:spcPts val="0"/>
                        </a:spcAft>
                      </a:pPr>
                      <a:r>
                        <a:rPr lang="en-GB" sz="1000">
                          <a:effectLst/>
                        </a:rPr>
                        <a:t> </a:t>
                      </a:r>
                      <a:endParaRPr lang="en-GB" sz="1100">
                        <a:effectLst/>
                      </a:endParaRPr>
                    </a:p>
                    <a:p>
                      <a:pPr algn="ctr">
                        <a:spcAft>
                          <a:spcPts val="0"/>
                        </a:spcAft>
                      </a:pPr>
                      <a:r>
                        <a:rPr lang="en-GB" sz="1000">
                          <a:effectLst/>
                        </a:rPr>
                        <a:t> </a:t>
                      </a:r>
                      <a:endParaRPr lang="en-GB" sz="1100">
                        <a:effectLst/>
                      </a:endParaRPr>
                    </a:p>
                    <a:p>
                      <a:pPr algn="ctr">
                        <a:spcAft>
                          <a:spcPts val="0"/>
                        </a:spcAft>
                      </a:pPr>
                      <a:r>
                        <a:rPr lang="en-GB" sz="1000">
                          <a:effectLst/>
                        </a:rPr>
                        <a:t> </a:t>
                      </a:r>
                      <a:endParaRPr lang="en-GB" sz="1100">
                        <a:effectLst/>
                        <a:latin typeface="Times New Roman" panose="02020603050405020304" pitchFamily="18" charset="0"/>
                        <a:ea typeface="Times New Roman" panose="02020603050405020304" pitchFamily="18" charset="0"/>
                      </a:endParaRPr>
                    </a:p>
                  </a:txBody>
                  <a:tcPr marL="65500" marR="65500" marT="0" marB="0"/>
                </a:tc>
                <a:tc>
                  <a:txBody>
                    <a:bodyPr/>
                    <a:lstStyle/>
                    <a:p>
                      <a:pPr>
                        <a:spcAft>
                          <a:spcPts val="0"/>
                        </a:spcAft>
                      </a:pPr>
                      <a:r>
                        <a:rPr lang="en-GB" sz="1000">
                          <a:effectLst/>
                        </a:rPr>
                        <a:t> (Term 2)</a:t>
                      </a:r>
                      <a:endParaRPr lang="en-GB" sz="1100">
                        <a:effectLst/>
                        <a:latin typeface="Times New Roman" panose="02020603050405020304" pitchFamily="18" charset="0"/>
                        <a:ea typeface="Times New Roman" panose="02020603050405020304" pitchFamily="18" charset="0"/>
                      </a:endParaRPr>
                    </a:p>
                  </a:txBody>
                  <a:tcPr marL="65500" marR="65500" marT="0" marB="0"/>
                </a:tc>
                <a:tc gridSpan="6">
                  <a:txBody>
                    <a:bodyPr/>
                    <a:lstStyle/>
                    <a:p>
                      <a:pPr>
                        <a:spcAft>
                          <a:spcPts val="0"/>
                        </a:spcAft>
                      </a:pPr>
                      <a:r>
                        <a:rPr lang="en-GB" sz="1000" dirty="0">
                          <a:effectLst/>
                        </a:rPr>
                        <a:t>Tasks set weekly</a:t>
                      </a:r>
                      <a:endParaRPr lang="en-GB" sz="1100" dirty="0">
                        <a:effectLst/>
                      </a:endParaRPr>
                    </a:p>
                    <a:p>
                      <a:pPr>
                        <a:spcAft>
                          <a:spcPts val="0"/>
                        </a:spcAft>
                      </a:pPr>
                      <a:r>
                        <a:rPr lang="en-GB" sz="1000" dirty="0">
                          <a:effectLst/>
                        </a:rPr>
                        <a:t>1000pt target per week</a:t>
                      </a:r>
                      <a:endParaRPr lang="en-GB" sz="1100" dirty="0">
                        <a:effectLst/>
                        <a:latin typeface="Times New Roman" panose="02020603050405020304" pitchFamily="18" charset="0"/>
                        <a:ea typeface="Times New Roman" panose="02020603050405020304" pitchFamily="18" charset="0"/>
                      </a:endParaRPr>
                    </a:p>
                  </a:txBody>
                  <a:tcPr marL="65500" marR="6550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2370817"/>
                  </a:ext>
                </a:extLst>
              </a:tr>
            </a:tbl>
          </a:graphicData>
        </a:graphic>
      </p:graphicFrame>
    </p:spTree>
    <p:extLst>
      <p:ext uri="{BB962C8B-B14F-4D97-AF65-F5344CB8AC3E}">
        <p14:creationId xmlns:p14="http://schemas.microsoft.com/office/powerpoint/2010/main" val="976078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73FD2-430A-4292-E296-A09E19260D1A}"/>
              </a:ext>
            </a:extLst>
          </p:cNvPr>
          <p:cNvSpPr>
            <a:spLocks noGrp="1"/>
          </p:cNvSpPr>
          <p:nvPr>
            <p:ph type="title"/>
          </p:nvPr>
        </p:nvSpPr>
        <p:spPr/>
        <p:txBody>
          <a:bodyPr/>
          <a:lstStyle/>
          <a:p>
            <a:r>
              <a:rPr lang="en-GB" dirty="0"/>
              <a:t>Accelerated Reader Video</a:t>
            </a:r>
          </a:p>
        </p:txBody>
      </p:sp>
      <p:sp>
        <p:nvSpPr>
          <p:cNvPr id="3" name="Content Placeholder 2">
            <a:extLst>
              <a:ext uri="{FF2B5EF4-FFF2-40B4-BE49-F238E27FC236}">
                <a16:creationId xmlns:a16="http://schemas.microsoft.com/office/drawing/2014/main" id="{E762F6C4-3B12-BB95-960D-A6E9EA55DEE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188876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424C6-D687-94A9-CD35-FC9B1410BBB3}"/>
              </a:ext>
            </a:extLst>
          </p:cNvPr>
          <p:cNvSpPr>
            <a:spLocks noGrp="1"/>
          </p:cNvSpPr>
          <p:nvPr>
            <p:ph type="title"/>
          </p:nvPr>
        </p:nvSpPr>
        <p:spPr/>
        <p:txBody>
          <a:bodyPr/>
          <a:lstStyle/>
          <a:p>
            <a:r>
              <a:rPr lang="en-GB" dirty="0"/>
              <a:t>How to Sign up for Notifications</a:t>
            </a:r>
          </a:p>
        </p:txBody>
      </p:sp>
      <p:sp>
        <p:nvSpPr>
          <p:cNvPr id="3" name="Content Placeholder 2">
            <a:extLst>
              <a:ext uri="{FF2B5EF4-FFF2-40B4-BE49-F238E27FC236}">
                <a16:creationId xmlns:a16="http://schemas.microsoft.com/office/drawing/2014/main" id="{AE53BA5E-424E-F1D1-C2A0-37C262306970}"/>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67B07DE-964C-17C0-EF5E-AB32358C4A2C}"/>
              </a:ext>
            </a:extLst>
          </p:cNvPr>
          <p:cNvPicPr>
            <a:picLocks noChangeAspect="1"/>
          </p:cNvPicPr>
          <p:nvPr/>
        </p:nvPicPr>
        <p:blipFill>
          <a:blip r:embed="rId2"/>
          <a:stretch>
            <a:fillRect/>
          </a:stretch>
        </p:blipFill>
        <p:spPr>
          <a:xfrm>
            <a:off x="1300841" y="1696358"/>
            <a:ext cx="6955345" cy="4636897"/>
          </a:xfrm>
          <a:prstGeom prst="rect">
            <a:avLst/>
          </a:prstGeom>
        </p:spPr>
      </p:pic>
    </p:spTree>
    <p:extLst>
      <p:ext uri="{BB962C8B-B14F-4D97-AF65-F5344CB8AC3E}">
        <p14:creationId xmlns:p14="http://schemas.microsoft.com/office/powerpoint/2010/main" val="2876809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B0A3D-0B8E-3A53-48C5-B827AFE2FB24}"/>
              </a:ext>
            </a:extLst>
          </p:cNvPr>
          <p:cNvSpPr>
            <a:spLocks noGrp="1"/>
          </p:cNvSpPr>
          <p:nvPr>
            <p:ph type="title"/>
          </p:nvPr>
        </p:nvSpPr>
        <p:spPr/>
        <p:txBody>
          <a:bodyPr/>
          <a:lstStyle/>
          <a:p>
            <a:r>
              <a:rPr lang="en-GB" dirty="0"/>
              <a:t>How to Sign up for Notifications</a:t>
            </a:r>
          </a:p>
        </p:txBody>
      </p:sp>
      <p:pic>
        <p:nvPicPr>
          <p:cNvPr id="5" name="Picture 4">
            <a:extLst>
              <a:ext uri="{FF2B5EF4-FFF2-40B4-BE49-F238E27FC236}">
                <a16:creationId xmlns:a16="http://schemas.microsoft.com/office/drawing/2014/main" id="{12C448BE-2D20-591A-E3B3-1B4002BB9827}"/>
              </a:ext>
            </a:extLst>
          </p:cNvPr>
          <p:cNvPicPr>
            <a:picLocks noChangeAspect="1"/>
          </p:cNvPicPr>
          <p:nvPr/>
        </p:nvPicPr>
        <p:blipFill>
          <a:blip r:embed="rId2"/>
          <a:stretch>
            <a:fillRect/>
          </a:stretch>
        </p:blipFill>
        <p:spPr>
          <a:xfrm>
            <a:off x="1246413" y="1577832"/>
            <a:ext cx="7430397" cy="4953598"/>
          </a:xfrm>
          <a:prstGeom prst="rect">
            <a:avLst/>
          </a:prstGeom>
        </p:spPr>
      </p:pic>
    </p:spTree>
    <p:extLst>
      <p:ext uri="{BB962C8B-B14F-4D97-AF65-F5344CB8AC3E}">
        <p14:creationId xmlns:p14="http://schemas.microsoft.com/office/powerpoint/2010/main" val="3713658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ACCELERATED READER P3-7</a:t>
            </a:r>
          </a:p>
        </p:txBody>
      </p:sp>
      <p:sp>
        <p:nvSpPr>
          <p:cNvPr id="3" name="Content Placeholder 2"/>
          <p:cNvSpPr>
            <a:spLocks noGrp="1"/>
          </p:cNvSpPr>
          <p:nvPr>
            <p:ph idx="1"/>
          </p:nvPr>
        </p:nvSpPr>
        <p:spPr>
          <a:xfrm>
            <a:off x="677334" y="1559697"/>
            <a:ext cx="8434009" cy="4394789"/>
          </a:xfrm>
        </p:spPr>
        <p:txBody>
          <a:bodyPr>
            <a:normAutofit/>
          </a:bodyPr>
          <a:lstStyle/>
          <a:p>
            <a:pPr marL="0" indent="0">
              <a:buNone/>
            </a:pPr>
            <a:endParaRPr lang="en-GB" dirty="0"/>
          </a:p>
          <a:p>
            <a:r>
              <a:rPr lang="en-GB" dirty="0"/>
              <a:t>P3 is the first year of Accelerated Reader for pupils. </a:t>
            </a:r>
          </a:p>
          <a:p>
            <a:r>
              <a:rPr lang="en-GB" dirty="0"/>
              <a:t>Pupils complete a STAR READER test. This gives pupils a score and a corresponding box that they choose from.</a:t>
            </a:r>
          </a:p>
          <a:p>
            <a:r>
              <a:rPr lang="en-GB" dirty="0"/>
              <a:t>Books chosen are at your child’s level.</a:t>
            </a:r>
          </a:p>
          <a:p>
            <a:r>
              <a:rPr lang="en-GB" dirty="0"/>
              <a:t>Please encourage reading as much as possible. When they have finished their book they take a quiz.</a:t>
            </a:r>
          </a:p>
          <a:p>
            <a:r>
              <a:rPr lang="en-GB" dirty="0"/>
              <a:t>Pass a quiz = sticker on bookmark</a:t>
            </a:r>
          </a:p>
          <a:p>
            <a:r>
              <a:rPr lang="en-GB" dirty="0"/>
              <a:t>10 stickers = prize from prize box</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Tree>
    <p:extLst>
      <p:ext uri="{BB962C8B-B14F-4D97-AF65-F5344CB8AC3E}">
        <p14:creationId xmlns:p14="http://schemas.microsoft.com/office/powerpoint/2010/main" val="3059039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a:t>AIMS</a:t>
            </a:r>
            <a:r>
              <a:rPr lang="en-GB" dirty="0"/>
              <a:t> </a:t>
            </a:r>
          </a:p>
        </p:txBody>
      </p:sp>
      <p:sp>
        <p:nvSpPr>
          <p:cNvPr id="3" name="Content Placeholder 2"/>
          <p:cNvSpPr>
            <a:spLocks noGrp="1"/>
          </p:cNvSpPr>
          <p:nvPr>
            <p:ph idx="1"/>
          </p:nvPr>
        </p:nvSpPr>
        <p:spPr/>
        <p:txBody>
          <a:bodyPr>
            <a:normAutofit/>
          </a:bodyPr>
          <a:lstStyle/>
          <a:p>
            <a:r>
              <a:rPr lang="en-GB" sz="4400" dirty="0"/>
              <a:t>INTRODUCTION</a:t>
            </a:r>
          </a:p>
          <a:p>
            <a:r>
              <a:rPr lang="en-GB" sz="4400" dirty="0"/>
              <a:t>SETTING THE SCENE</a:t>
            </a:r>
          </a:p>
          <a:p>
            <a:r>
              <a:rPr lang="en-GB" sz="4400" dirty="0"/>
              <a:t>AGENDA FOR THE YEAR</a:t>
            </a:r>
          </a:p>
          <a:p>
            <a:r>
              <a:rPr lang="en-GB" sz="4400" dirty="0"/>
              <a:t>FORGING LINKS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
        <p:nvSpPr>
          <p:cNvPr id="4" name="TextBox 3"/>
          <p:cNvSpPr txBox="1"/>
          <p:nvPr/>
        </p:nvSpPr>
        <p:spPr>
          <a:xfrm>
            <a:off x="9873673" y="255657"/>
            <a:ext cx="2071401" cy="707886"/>
          </a:xfrm>
          <a:prstGeom prst="rect">
            <a:avLst/>
          </a:prstGeom>
          <a:noFill/>
        </p:spPr>
        <p:txBody>
          <a:bodyPr wrap="none" rtlCol="0">
            <a:spAutoFit/>
          </a:bodyPr>
          <a:lstStyle/>
          <a:p>
            <a:r>
              <a:rPr lang="en-GB" sz="2000" b="1" dirty="0">
                <a:latin typeface="Bradley Hand ITC" panose="03070402050302030203" pitchFamily="66" charset="0"/>
              </a:rPr>
              <a:t>Learning to Love,</a:t>
            </a:r>
          </a:p>
          <a:p>
            <a:r>
              <a:rPr lang="en-GB" sz="2000" b="1" dirty="0">
                <a:latin typeface="Bradley Hand ITC" panose="03070402050302030203" pitchFamily="66" charset="0"/>
              </a:rPr>
              <a:t>Loving to Learn </a:t>
            </a:r>
          </a:p>
        </p:txBody>
      </p:sp>
    </p:spTree>
    <p:extLst>
      <p:ext uri="{BB962C8B-B14F-4D97-AF65-F5344CB8AC3E}">
        <p14:creationId xmlns:p14="http://schemas.microsoft.com/office/powerpoint/2010/main" val="572574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ACCELERATED READER P3-7</a:t>
            </a:r>
          </a:p>
        </p:txBody>
      </p:sp>
      <p:sp>
        <p:nvSpPr>
          <p:cNvPr id="3" name="Content Placeholder 2"/>
          <p:cNvSpPr>
            <a:spLocks noGrp="1"/>
          </p:cNvSpPr>
          <p:nvPr>
            <p:ph idx="1"/>
          </p:nvPr>
        </p:nvSpPr>
        <p:spPr>
          <a:xfrm>
            <a:off x="677334" y="1559697"/>
            <a:ext cx="8434009" cy="4394789"/>
          </a:xfrm>
        </p:spPr>
        <p:txBody>
          <a:bodyPr>
            <a:normAutofit/>
          </a:bodyPr>
          <a:lstStyle/>
          <a:p>
            <a:r>
              <a:rPr lang="en-GB" dirty="0"/>
              <a:t>Pupil targets – child specific and achievable. Targets set throughout the year (approx. every 8-9 weeks). All pupils are expected to meet their target. </a:t>
            </a:r>
          </a:p>
          <a:p>
            <a:r>
              <a:rPr lang="en-GB" dirty="0"/>
              <a:t>STAR Test.</a:t>
            </a:r>
          </a:p>
          <a:p>
            <a:r>
              <a:rPr lang="en-GB" dirty="0"/>
              <a:t>AR letters will be sent home to parents of any pupil achieving under 75% of their target. </a:t>
            </a:r>
          </a:p>
          <a:p>
            <a:r>
              <a:rPr lang="en-GB" dirty="0"/>
              <a:t>The number of targets reached at the end of the year will be recorded on the annual report.</a:t>
            </a:r>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Tree>
    <p:extLst>
      <p:ext uri="{BB962C8B-B14F-4D97-AF65-F5344CB8AC3E}">
        <p14:creationId xmlns:p14="http://schemas.microsoft.com/office/powerpoint/2010/main" val="2489075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Mathletics</a:t>
            </a:r>
            <a:endParaRPr lang="en-GB" dirty="0"/>
          </a:p>
        </p:txBody>
      </p:sp>
      <p:sp>
        <p:nvSpPr>
          <p:cNvPr id="3" name="Content Placeholder 2"/>
          <p:cNvSpPr>
            <a:spLocks noGrp="1"/>
          </p:cNvSpPr>
          <p:nvPr>
            <p:ph idx="1"/>
          </p:nvPr>
        </p:nvSpPr>
        <p:spPr>
          <a:xfrm>
            <a:off x="677334" y="1559697"/>
            <a:ext cx="10399969" cy="3880773"/>
          </a:xfrm>
        </p:spPr>
        <p:txBody>
          <a:bodyPr/>
          <a:lstStyle/>
          <a:p>
            <a:pPr marL="0" indent="0">
              <a:buNone/>
            </a:pPr>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
        <p:nvSpPr>
          <p:cNvPr id="6" name="Content Placeholder 2"/>
          <p:cNvSpPr txBox="1">
            <a:spLocks/>
          </p:cNvSpPr>
          <p:nvPr/>
        </p:nvSpPr>
        <p:spPr>
          <a:xfrm>
            <a:off x="829734" y="1712097"/>
            <a:ext cx="10399969" cy="423981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800" dirty="0"/>
              <a:t>P2-7 pupils will complete activities on </a:t>
            </a:r>
            <a:r>
              <a:rPr lang="en-GB" sz="2800" dirty="0" err="1"/>
              <a:t>Mathletics</a:t>
            </a:r>
            <a:r>
              <a:rPr lang="en-GB" sz="2800" dirty="0"/>
              <a:t> on a weekly basis in class and for homework.</a:t>
            </a:r>
          </a:p>
          <a:p>
            <a:r>
              <a:rPr lang="en-GB" sz="2800" dirty="0"/>
              <a:t>The aim for the week is to complete the assigned homework activities.</a:t>
            </a:r>
          </a:p>
          <a:p>
            <a:r>
              <a:rPr lang="en-GB" sz="2800" dirty="0"/>
              <a:t>Every time a pupil achieves 1000 points in a week on Mathletics they will be entered into a prize draw.</a:t>
            </a:r>
          </a:p>
          <a:p>
            <a:r>
              <a:rPr lang="en-GB" sz="2800" dirty="0"/>
              <a:t>Gold Certificate for 20 weeks of 1000 points.</a:t>
            </a:r>
          </a:p>
          <a:p>
            <a:r>
              <a:rPr lang="en-GB" sz="2800" dirty="0"/>
              <a:t>Mathletics Badge for 25 weeks of 1000 points.</a:t>
            </a:r>
          </a:p>
          <a:p>
            <a:endParaRPr lang="en-GB" dirty="0"/>
          </a:p>
        </p:txBody>
      </p:sp>
    </p:spTree>
    <p:extLst>
      <p:ext uri="{BB962C8B-B14F-4D97-AF65-F5344CB8AC3E}">
        <p14:creationId xmlns:p14="http://schemas.microsoft.com/office/powerpoint/2010/main" val="4143901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DATES FOR YOUR DIARY</a:t>
            </a:r>
          </a:p>
        </p:txBody>
      </p:sp>
      <p:sp>
        <p:nvSpPr>
          <p:cNvPr id="3" name="Content Placeholder 2"/>
          <p:cNvSpPr>
            <a:spLocks noGrp="1"/>
          </p:cNvSpPr>
          <p:nvPr>
            <p:ph idx="1"/>
          </p:nvPr>
        </p:nvSpPr>
        <p:spPr/>
        <p:txBody>
          <a:bodyPr>
            <a:normAutofit/>
          </a:bodyPr>
          <a:lstStyle/>
          <a:p>
            <a:r>
              <a:rPr lang="en-GB" sz="2800" dirty="0"/>
              <a:t>Parental Consultations–</a:t>
            </a:r>
          </a:p>
          <a:p>
            <a:pPr marL="0" indent="0">
              <a:buNone/>
            </a:pPr>
            <a:r>
              <a:rPr lang="en-GB" sz="2800" b="1" dirty="0"/>
              <a:t>23</a:t>
            </a:r>
            <a:r>
              <a:rPr lang="en-GB" sz="2800" b="1" baseline="30000" dirty="0"/>
              <a:t>rd </a:t>
            </a:r>
            <a:r>
              <a:rPr lang="en-US" sz="2800" b="1" dirty="0"/>
              <a:t>-27</a:t>
            </a:r>
            <a:r>
              <a:rPr lang="en-US" sz="2800" b="1" baseline="30000" dirty="0"/>
              <a:t>th</a:t>
            </a:r>
            <a:r>
              <a:rPr lang="en-US" sz="2800" b="1" dirty="0"/>
              <a:t> October 2023 </a:t>
            </a:r>
          </a:p>
          <a:p>
            <a:pPr marL="0" indent="0">
              <a:buNone/>
            </a:pPr>
            <a:r>
              <a:rPr lang="en-US" sz="2800" b="1" dirty="0"/>
              <a:t>26</a:t>
            </a:r>
            <a:r>
              <a:rPr lang="en-US" sz="2800" b="1" baseline="30000" dirty="0"/>
              <a:t>th</a:t>
            </a:r>
            <a:r>
              <a:rPr lang="en-US" sz="2800" b="1" dirty="0"/>
              <a:t> February – 1</a:t>
            </a:r>
            <a:r>
              <a:rPr lang="en-US" sz="2800" b="1" baseline="30000" dirty="0"/>
              <a:t>st</a:t>
            </a:r>
            <a:r>
              <a:rPr lang="en-US" sz="2800" b="1" dirty="0"/>
              <a:t> March 2024</a:t>
            </a:r>
          </a:p>
          <a:p>
            <a:pPr marL="0" indent="0">
              <a:buNone/>
            </a:pPr>
            <a:endParaRPr lang="en-US" sz="2800" b="1" dirty="0"/>
          </a:p>
          <a:p>
            <a:pPr marL="0" indent="0">
              <a:buNone/>
            </a:pPr>
            <a:r>
              <a:rPr lang="en-GB" sz="2800" b="1" dirty="0"/>
              <a:t>We will be encouraging face to face meetings.  Phone calls may be arranged if preferred. </a:t>
            </a:r>
            <a:endParaRPr lang="de-DE" sz="2800" b="1" dirty="0"/>
          </a:p>
          <a:p>
            <a:pPr marL="0" indent="0">
              <a:buNone/>
            </a:pPr>
            <a:endParaRPr lang="de-DE" b="1" dirty="0"/>
          </a:p>
          <a:p>
            <a:pPr marL="0" indent="0">
              <a:buNone/>
            </a:pPr>
            <a:endParaRPr lang="de-DE" b="1" dirty="0"/>
          </a:p>
          <a:p>
            <a:pPr marL="0" indent="0">
              <a:buNone/>
            </a:pPr>
            <a:endParaRPr lang="en-GB" dirty="0"/>
          </a:p>
          <a:p>
            <a:pPr marL="0" indent="0">
              <a:buNone/>
            </a:pPr>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Tree>
    <p:extLst>
      <p:ext uri="{BB962C8B-B14F-4D97-AF65-F5344CB8AC3E}">
        <p14:creationId xmlns:p14="http://schemas.microsoft.com/office/powerpoint/2010/main" val="3668896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DATES FOR YOUR DIARY</a:t>
            </a:r>
          </a:p>
        </p:txBody>
      </p:sp>
      <p:sp>
        <p:nvSpPr>
          <p:cNvPr id="3" name="Content Placeholder 2"/>
          <p:cNvSpPr>
            <a:spLocks noGrp="1"/>
          </p:cNvSpPr>
          <p:nvPr>
            <p:ph idx="1"/>
          </p:nvPr>
        </p:nvSpPr>
        <p:spPr/>
        <p:txBody>
          <a:bodyPr>
            <a:normAutofit/>
          </a:bodyPr>
          <a:lstStyle/>
          <a:p>
            <a:endParaRPr lang="de-DE" b="1" dirty="0"/>
          </a:p>
          <a:p>
            <a:r>
              <a:rPr lang="de-DE" sz="2400" b="1" dirty="0"/>
              <a:t>Further dates and </a:t>
            </a:r>
            <a:r>
              <a:rPr lang="en-GB" sz="2400" b="1" dirty="0"/>
              <a:t>details of clubs will follow shortly.</a:t>
            </a:r>
          </a:p>
          <a:p>
            <a:r>
              <a:rPr lang="en-GB" sz="2400" b="1" dirty="0"/>
              <a:t>Term 1 clubs will commence week beginning 2</a:t>
            </a:r>
            <a:r>
              <a:rPr lang="en-GB" sz="2400" b="1" baseline="30000" dirty="0"/>
              <a:t>nd</a:t>
            </a:r>
            <a:r>
              <a:rPr lang="en-GB" sz="2400" b="1" dirty="0"/>
              <a:t> October. </a:t>
            </a:r>
            <a:endParaRPr lang="en-GB" sz="2400" dirty="0"/>
          </a:p>
          <a:p>
            <a:pPr marL="0" indent="0">
              <a:buNone/>
            </a:pPr>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
        <p:nvSpPr>
          <p:cNvPr id="6" name="Rectangle 2"/>
          <p:cNvSpPr>
            <a:spLocks noChangeArrowheads="1"/>
          </p:cNvSpPr>
          <p:nvPr/>
        </p:nvSpPr>
        <p:spPr bwMode="auto">
          <a:xfrm>
            <a:off x="1144059" y="23902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3"/>
          <p:cNvSpPr>
            <a:spLocks noChangeArrowheads="1"/>
          </p:cNvSpPr>
          <p:nvPr/>
        </p:nvSpPr>
        <p:spPr bwMode="auto">
          <a:xfrm>
            <a:off x="1033992" y="1468735"/>
            <a:ext cx="828964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KIPS After School Clubs Dates 2023/24</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2744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APP</a:t>
            </a:r>
          </a:p>
        </p:txBody>
      </p:sp>
      <p:sp>
        <p:nvSpPr>
          <p:cNvPr id="3" name="Content Placeholder 2"/>
          <p:cNvSpPr>
            <a:spLocks noGrp="1"/>
          </p:cNvSpPr>
          <p:nvPr>
            <p:ph idx="1"/>
          </p:nvPr>
        </p:nvSpPr>
        <p:spPr>
          <a:xfrm>
            <a:off x="737205" y="1447574"/>
            <a:ext cx="9059938" cy="5345112"/>
          </a:xfrm>
        </p:spPr>
        <p:txBody>
          <a:bodyPr>
            <a:normAutofit/>
          </a:bodyPr>
          <a:lstStyle/>
          <a:p>
            <a:r>
              <a:rPr lang="en-GB" sz="2800" dirty="0"/>
              <a:t>Information will be communicated primarily via the school app. This includes consent forms, absence forms and links to parent surveys/useful websites.</a:t>
            </a:r>
          </a:p>
          <a:p>
            <a:r>
              <a:rPr lang="en-GB" sz="2800" dirty="0"/>
              <a:t>Remember to change your class selection on the school app so that you get the notifications relevant to the class your child is in.</a:t>
            </a:r>
          </a:p>
          <a:p>
            <a:pPr marL="0" indent="0">
              <a:buNone/>
            </a:pPr>
            <a:r>
              <a:rPr lang="en-GB" sz="2800" u="sng" dirty="0"/>
              <a:t>To do this:</a:t>
            </a:r>
          </a:p>
          <a:p>
            <a:r>
              <a:rPr lang="en-GB" sz="2800" dirty="0"/>
              <a:t>Select Notifications</a:t>
            </a:r>
          </a:p>
          <a:p>
            <a:r>
              <a:rPr lang="en-GB" sz="2800" dirty="0"/>
              <a:t>Select Settings</a:t>
            </a:r>
          </a:p>
          <a:p>
            <a:r>
              <a:rPr lang="en-GB" sz="2800" dirty="0"/>
              <a:t>Select Message Group- P3</a:t>
            </a:r>
          </a:p>
          <a:p>
            <a:endParaRPr lang="de-DE" sz="2800" b="1" dirty="0"/>
          </a:p>
          <a:p>
            <a:pPr marL="0" indent="0">
              <a:buNone/>
            </a:pPr>
            <a:endParaRPr lang="de-DE" b="1" dirty="0"/>
          </a:p>
          <a:p>
            <a:pPr marL="0" indent="0">
              <a:buNone/>
            </a:pPr>
            <a:endParaRPr lang="de-DE" b="1" dirty="0"/>
          </a:p>
          <a:p>
            <a:pPr marL="0" indent="0">
              <a:buNone/>
            </a:pPr>
            <a:endParaRPr lang="en-GB" dirty="0"/>
          </a:p>
          <a:p>
            <a:pPr marL="0" indent="0">
              <a:buNone/>
            </a:pPr>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Tree>
    <p:extLst>
      <p:ext uri="{BB962C8B-B14F-4D97-AF65-F5344CB8AC3E}">
        <p14:creationId xmlns:p14="http://schemas.microsoft.com/office/powerpoint/2010/main" val="3097067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MONEY APP</a:t>
            </a:r>
          </a:p>
        </p:txBody>
      </p:sp>
      <p:sp>
        <p:nvSpPr>
          <p:cNvPr id="3" name="Content Placeholder 2"/>
          <p:cNvSpPr>
            <a:spLocks noGrp="1"/>
          </p:cNvSpPr>
          <p:nvPr>
            <p:ph idx="1"/>
          </p:nvPr>
        </p:nvSpPr>
        <p:spPr>
          <a:xfrm>
            <a:off x="677334" y="1162066"/>
            <a:ext cx="10747198" cy="3880773"/>
          </a:xfrm>
        </p:spPr>
        <p:txBody>
          <a:bodyPr>
            <a:noAutofit/>
          </a:bodyPr>
          <a:lstStyle/>
          <a:p>
            <a:r>
              <a:rPr lang="en-GB" sz="2800" dirty="0"/>
              <a:t>School is a cash-free zone.</a:t>
            </a:r>
          </a:p>
          <a:p>
            <a:r>
              <a:rPr lang="en-GB" sz="2800" dirty="0"/>
              <a:t>Please download the School Money app </a:t>
            </a:r>
          </a:p>
          <a:p>
            <a:pPr marL="0" indent="0">
              <a:buNone/>
            </a:pPr>
            <a:endParaRPr lang="en-GB" sz="2800" dirty="0"/>
          </a:p>
          <a:p>
            <a:pPr marL="0" indent="0">
              <a:buNone/>
            </a:pPr>
            <a:r>
              <a:rPr lang="en-GB" sz="2800" dirty="0"/>
              <a:t>The school money app will be used for processing payments for:</a:t>
            </a:r>
          </a:p>
          <a:p>
            <a:pPr>
              <a:buFont typeface="+mj-lt"/>
              <a:buAutoNum type="arabicPeriod"/>
            </a:pPr>
            <a:r>
              <a:rPr lang="en-GB" sz="2800" dirty="0">
                <a:solidFill>
                  <a:srgbClr val="FF0000"/>
                </a:solidFill>
              </a:rPr>
              <a:t>DINNERS - £2.60 </a:t>
            </a:r>
            <a:r>
              <a:rPr lang="en-GB" sz="2800" dirty="0"/>
              <a:t>– </a:t>
            </a:r>
            <a:r>
              <a:rPr lang="en-GB" sz="2800" u="sng" dirty="0"/>
              <a:t>Remember to sign-up for Free School Meals if you’re entitled. </a:t>
            </a:r>
            <a:r>
              <a:rPr lang="en-GB" sz="2800" dirty="0"/>
              <a:t>Even if you are not using it regularly it makes a difference to the money school is allocated.</a:t>
            </a:r>
          </a:p>
          <a:p>
            <a:pPr>
              <a:buFont typeface="+mj-lt"/>
              <a:buAutoNum type="arabicPeriod"/>
            </a:pPr>
            <a:r>
              <a:rPr lang="en-GB" sz="2800" dirty="0"/>
              <a:t>WRAP AROUND CARE (including bookings)</a:t>
            </a:r>
          </a:p>
          <a:p>
            <a:pPr>
              <a:buFont typeface="+mj-lt"/>
              <a:buAutoNum type="arabicPeriod"/>
            </a:pPr>
            <a:r>
              <a:rPr lang="en-GB" sz="2800" dirty="0"/>
              <a:t>AFTER-SCHOOL CLUBS</a:t>
            </a:r>
          </a:p>
          <a:p>
            <a:pPr>
              <a:buFont typeface="+mj-lt"/>
              <a:buAutoNum type="arabicPeriod"/>
            </a:pPr>
            <a:r>
              <a:rPr lang="en-GB" sz="2800" dirty="0"/>
              <a:t>TRIPS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Tree>
    <p:extLst>
      <p:ext uri="{BB962C8B-B14F-4D97-AF65-F5344CB8AC3E}">
        <p14:creationId xmlns:p14="http://schemas.microsoft.com/office/powerpoint/2010/main" val="4166309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a:t>
            </a:r>
          </a:p>
        </p:txBody>
      </p:sp>
      <p:sp>
        <p:nvSpPr>
          <p:cNvPr id="3" name="Content Placeholder 2"/>
          <p:cNvSpPr>
            <a:spLocks noGrp="1"/>
          </p:cNvSpPr>
          <p:nvPr>
            <p:ph idx="1"/>
          </p:nvPr>
        </p:nvSpPr>
        <p:spPr/>
        <p:txBody>
          <a:bodyPr>
            <a:normAutofit/>
          </a:bodyPr>
          <a:lstStyle/>
          <a:p>
            <a:r>
              <a:rPr lang="en-GB" sz="2800" dirty="0"/>
              <a:t>PTE/PTM STANDARDISED TESTS (every May)</a:t>
            </a:r>
          </a:p>
          <a:p>
            <a:r>
              <a:rPr lang="en-GB" sz="2800" dirty="0"/>
              <a:t>CLASS ASSESSMENTS- Weekly Friday tests</a:t>
            </a:r>
          </a:p>
          <a:p>
            <a:r>
              <a:rPr lang="en-GB" sz="2800" dirty="0"/>
              <a:t>Comments in books</a:t>
            </a:r>
          </a:p>
          <a:p>
            <a:r>
              <a:rPr lang="en-GB" sz="2800" dirty="0"/>
              <a:t>AR STAR TESTS (every 9 school weeks </a:t>
            </a:r>
            <a:r>
              <a:rPr lang="en-GB" sz="2800" dirty="0" err="1"/>
              <a:t>approx</a:t>
            </a:r>
            <a:r>
              <a:rPr lang="en-GB" sz="2800" dirty="0"/>
              <a:t>)</a:t>
            </a:r>
          </a:p>
          <a:p>
            <a:r>
              <a:rPr lang="en-GB" sz="2800" dirty="0"/>
              <a:t>Books will be sent home to parents (half-termly) to be signed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Tree>
    <p:extLst>
      <p:ext uri="{BB962C8B-B14F-4D97-AF65-F5344CB8AC3E}">
        <p14:creationId xmlns:p14="http://schemas.microsoft.com/office/powerpoint/2010/main" val="499616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a:t>
            </a:r>
          </a:p>
        </p:txBody>
      </p:sp>
      <p:sp>
        <p:nvSpPr>
          <p:cNvPr id="3" name="Content Placeholder 2"/>
          <p:cNvSpPr>
            <a:spLocks noGrp="1"/>
          </p:cNvSpPr>
          <p:nvPr>
            <p:ph idx="1"/>
          </p:nvPr>
        </p:nvSpPr>
        <p:spPr>
          <a:xfrm>
            <a:off x="677334" y="1379193"/>
            <a:ext cx="8596668" cy="4664159"/>
          </a:xfrm>
        </p:spPr>
        <p:txBody>
          <a:bodyPr>
            <a:normAutofit/>
          </a:bodyPr>
          <a:lstStyle/>
          <a:p>
            <a:pPr marL="0" indent="0">
              <a:buNone/>
            </a:pPr>
            <a:r>
              <a:rPr lang="en-GB" sz="2800" dirty="0"/>
              <a:t>Contact the office to:</a:t>
            </a:r>
          </a:p>
          <a:p>
            <a:r>
              <a:rPr lang="en-GB" sz="2800" dirty="0"/>
              <a:t>Inform class teacher of any changes to collection arrangements (bus etc.).</a:t>
            </a:r>
          </a:p>
          <a:p>
            <a:r>
              <a:rPr lang="en-GB" sz="2800" dirty="0"/>
              <a:t>Inform teacher of illness (or via school app).</a:t>
            </a:r>
          </a:p>
          <a:p>
            <a:r>
              <a:rPr lang="en-GB" sz="2800" dirty="0"/>
              <a:t>Inform school of any changes to personal details.</a:t>
            </a:r>
          </a:p>
          <a:p>
            <a:r>
              <a:rPr lang="en-GB" sz="2800" dirty="0"/>
              <a:t>Arrange an appointment or phone call with a class teacher.</a:t>
            </a:r>
          </a:p>
          <a:p>
            <a:r>
              <a:rPr lang="en-GB" sz="2800" dirty="0"/>
              <a:t>Inform school if you require dual communication.</a:t>
            </a:r>
          </a:p>
          <a:p>
            <a:endParaRPr lang="en-GB" sz="2800" dirty="0"/>
          </a:p>
          <a:p>
            <a:pPr marL="0" indent="0" algn="ctr">
              <a:buNone/>
            </a:pPr>
            <a:endParaRPr lang="de-DE" sz="2800" b="1" dirty="0"/>
          </a:p>
          <a:p>
            <a:pPr marL="0" indent="0">
              <a:buNone/>
            </a:pPr>
            <a:endParaRPr lang="de-DE" b="1" dirty="0"/>
          </a:p>
          <a:p>
            <a:pPr marL="0" indent="0">
              <a:buNone/>
            </a:pPr>
            <a:endParaRPr lang="de-DE" b="1" dirty="0"/>
          </a:p>
          <a:p>
            <a:pPr marL="0" indent="0">
              <a:buNone/>
            </a:pPr>
            <a:endParaRPr lang="en-GB" dirty="0"/>
          </a:p>
          <a:p>
            <a:pPr marL="0" indent="0">
              <a:buNone/>
            </a:pPr>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Tree>
    <p:extLst>
      <p:ext uri="{BB962C8B-B14F-4D97-AF65-F5344CB8AC3E}">
        <p14:creationId xmlns:p14="http://schemas.microsoft.com/office/powerpoint/2010/main" val="434621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757612" cy="1320800"/>
          </a:xfrm>
        </p:spPr>
        <p:txBody>
          <a:bodyPr>
            <a:normAutofit/>
          </a:bodyPr>
          <a:lstStyle/>
          <a:p>
            <a:r>
              <a:rPr lang="en-GB" dirty="0"/>
              <a:t>Attendance </a:t>
            </a:r>
          </a:p>
        </p:txBody>
      </p:sp>
      <p:sp>
        <p:nvSpPr>
          <p:cNvPr id="3" name="Content Placeholder 2"/>
          <p:cNvSpPr>
            <a:spLocks noGrp="1"/>
          </p:cNvSpPr>
          <p:nvPr>
            <p:ph idx="1"/>
          </p:nvPr>
        </p:nvSpPr>
        <p:spPr>
          <a:xfrm>
            <a:off x="566497" y="1513384"/>
            <a:ext cx="8596668" cy="4273461"/>
          </a:xfrm>
        </p:spPr>
        <p:txBody>
          <a:bodyPr>
            <a:normAutofit lnSpcReduction="10000"/>
          </a:bodyPr>
          <a:lstStyle/>
          <a:p>
            <a:r>
              <a:rPr lang="en-US" dirty="0"/>
              <a:t>It is important that your child is in school whenever possible.  If your child is suffering from fever like symptoms they should remain at home until 48 hours after symptoms have ceased. </a:t>
            </a:r>
          </a:p>
          <a:p>
            <a:r>
              <a:rPr lang="en-US" dirty="0">
                <a:solidFill>
                  <a:srgbClr val="FF0000"/>
                </a:solidFill>
              </a:rPr>
              <a:t>Parents will receive a letter home informing them if their child’s attendance has fallen below the EA target of 95% (more than one day every four weeks). The Education Welfare Officer will also track any attendances that fall below this percentage. </a:t>
            </a:r>
            <a:r>
              <a:rPr lang="en-GB" dirty="0">
                <a:solidFill>
                  <a:srgbClr val="FF0000"/>
                </a:solidFill>
              </a:rPr>
              <a:t> </a:t>
            </a:r>
          </a:p>
          <a:p>
            <a:endParaRPr lang="en-GB" dirty="0"/>
          </a:p>
          <a:p>
            <a:pPr marL="0" indent="0">
              <a:buNone/>
            </a:pPr>
            <a:r>
              <a:rPr lang="en-US" b="1" u="sng" dirty="0"/>
              <a:t>Holidays in Term Time</a:t>
            </a:r>
            <a:endParaRPr lang="en-GB" dirty="0"/>
          </a:p>
          <a:p>
            <a:pPr marL="0" indent="0">
              <a:buNone/>
            </a:pPr>
            <a:r>
              <a:rPr lang="en-GB" b="1" dirty="0"/>
              <a:t> </a:t>
            </a:r>
            <a:endParaRPr lang="en-GB" dirty="0"/>
          </a:p>
          <a:p>
            <a:r>
              <a:rPr lang="en-US" dirty="0"/>
              <a:t>Holidays during term time are discouraged by the school. Parents are reminded of the effect that absence can have on a pupil’s potential achievement.  </a:t>
            </a:r>
            <a:endParaRPr lang="de-DE" sz="2800" b="1" dirty="0"/>
          </a:p>
          <a:p>
            <a:pPr marL="0" indent="0">
              <a:buNone/>
            </a:pPr>
            <a:endParaRPr lang="de-DE" b="1" dirty="0"/>
          </a:p>
          <a:p>
            <a:pPr marL="0" indent="0">
              <a:buNone/>
            </a:pPr>
            <a:endParaRPr lang="de-DE" b="1" dirty="0"/>
          </a:p>
          <a:p>
            <a:pPr marL="0" indent="0">
              <a:buNone/>
            </a:pPr>
            <a:endParaRPr lang="en-GB" dirty="0"/>
          </a:p>
          <a:p>
            <a:pPr marL="0" indent="0">
              <a:buNone/>
            </a:pPr>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Tree>
    <p:extLst>
      <p:ext uri="{BB962C8B-B14F-4D97-AF65-F5344CB8AC3E}">
        <p14:creationId xmlns:p14="http://schemas.microsoft.com/office/powerpoint/2010/main" val="1663395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AND WELL-BEING</a:t>
            </a:r>
          </a:p>
        </p:txBody>
      </p:sp>
      <p:sp>
        <p:nvSpPr>
          <p:cNvPr id="3" name="Content Placeholder 2"/>
          <p:cNvSpPr>
            <a:spLocks noGrp="1"/>
          </p:cNvSpPr>
          <p:nvPr>
            <p:ph idx="1"/>
          </p:nvPr>
        </p:nvSpPr>
        <p:spPr>
          <a:xfrm>
            <a:off x="677334" y="1695077"/>
            <a:ext cx="8596668" cy="4664159"/>
          </a:xfrm>
        </p:spPr>
        <p:txBody>
          <a:bodyPr>
            <a:normAutofit/>
          </a:bodyPr>
          <a:lstStyle/>
          <a:p>
            <a:r>
              <a:rPr lang="en-GB" sz="2800" dirty="0"/>
              <a:t>A summary of important child protection and safeguarding policies will be sent home later this term.</a:t>
            </a:r>
          </a:p>
          <a:p>
            <a:r>
              <a:rPr lang="en-GB" sz="2800" dirty="0" err="1"/>
              <a:t>MyHappyMind</a:t>
            </a:r>
            <a:r>
              <a:rPr lang="en-GB" sz="2800" dirty="0"/>
              <a:t>.</a:t>
            </a:r>
          </a:p>
          <a:p>
            <a:r>
              <a:rPr lang="en-GB" sz="2800" dirty="0"/>
              <a:t>Mood tracker.</a:t>
            </a:r>
          </a:p>
          <a:p>
            <a:pPr marL="0" indent="0">
              <a:buNone/>
            </a:pPr>
            <a:endParaRPr lang="en-GB" sz="2800" dirty="0"/>
          </a:p>
          <a:p>
            <a:pPr marL="0" indent="0">
              <a:buNone/>
            </a:pPr>
            <a:endParaRPr lang="en-GB" sz="2800" dirty="0"/>
          </a:p>
          <a:p>
            <a:pPr marL="0" indent="0" algn="ctr">
              <a:buNone/>
            </a:pPr>
            <a:endParaRPr lang="de-DE" sz="2800" b="1" dirty="0"/>
          </a:p>
          <a:p>
            <a:pPr marL="0" indent="0">
              <a:buNone/>
            </a:pPr>
            <a:endParaRPr lang="de-DE" b="1" dirty="0"/>
          </a:p>
          <a:p>
            <a:pPr marL="0" indent="0">
              <a:buNone/>
            </a:pPr>
            <a:endParaRPr lang="de-DE" b="1" dirty="0"/>
          </a:p>
          <a:p>
            <a:pPr marL="0" indent="0">
              <a:buNone/>
            </a:pPr>
            <a:endParaRPr lang="en-GB" dirty="0"/>
          </a:p>
          <a:p>
            <a:pPr marL="0" indent="0">
              <a:buNone/>
            </a:pPr>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Tree>
    <p:extLst>
      <p:ext uri="{BB962C8B-B14F-4D97-AF65-F5344CB8AC3E}">
        <p14:creationId xmlns:p14="http://schemas.microsoft.com/office/powerpoint/2010/main" val="1761392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a:t>School Vision</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a:t>At </a:t>
            </a:r>
            <a:r>
              <a:rPr lang="en-GB" sz="2800" dirty="0" err="1"/>
              <a:t>Kircubbin</a:t>
            </a:r>
            <a:r>
              <a:rPr lang="en-GB" sz="2800" dirty="0"/>
              <a:t> Integrated Primary School we firmly believe that we all need to love and be loved.  Through core integrated principles of equality, faith and values, parental involvement and social responsibility we aim to ensure all within our school community are valued, respected and loved.  In learning to love, our children can love to learn and achieve their full potential. </a:t>
            </a:r>
          </a:p>
          <a:p>
            <a:pPr marL="0" indent="0">
              <a:buNone/>
            </a:pPr>
            <a:endParaRPr lang="en-GB"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
        <p:nvSpPr>
          <p:cNvPr id="4" name="TextBox 3"/>
          <p:cNvSpPr txBox="1"/>
          <p:nvPr/>
        </p:nvSpPr>
        <p:spPr>
          <a:xfrm>
            <a:off x="9873673" y="255657"/>
            <a:ext cx="2071401" cy="707886"/>
          </a:xfrm>
          <a:prstGeom prst="rect">
            <a:avLst/>
          </a:prstGeom>
          <a:noFill/>
        </p:spPr>
        <p:txBody>
          <a:bodyPr wrap="none" rtlCol="0">
            <a:spAutoFit/>
          </a:bodyPr>
          <a:lstStyle/>
          <a:p>
            <a:r>
              <a:rPr lang="en-GB" sz="2000" b="1" dirty="0">
                <a:latin typeface="Bradley Hand ITC" panose="03070402050302030203" pitchFamily="66" charset="0"/>
              </a:rPr>
              <a:t>Learning to Love,</a:t>
            </a:r>
          </a:p>
          <a:p>
            <a:r>
              <a:rPr lang="en-GB" sz="2000" b="1" dirty="0">
                <a:latin typeface="Bradley Hand ITC" panose="03070402050302030203" pitchFamily="66" charset="0"/>
              </a:rPr>
              <a:t>Loving to Learn </a:t>
            </a:r>
          </a:p>
        </p:txBody>
      </p:sp>
    </p:spTree>
    <p:extLst>
      <p:ext uri="{BB962C8B-B14F-4D97-AF65-F5344CB8AC3E}">
        <p14:creationId xmlns:p14="http://schemas.microsoft.com/office/powerpoint/2010/main" val="2381764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HEALTHY EATING </a:t>
            </a:r>
          </a:p>
        </p:txBody>
      </p:sp>
      <p:sp>
        <p:nvSpPr>
          <p:cNvPr id="3" name="Content Placeholder 2"/>
          <p:cNvSpPr>
            <a:spLocks noGrp="1"/>
          </p:cNvSpPr>
          <p:nvPr>
            <p:ph idx="1"/>
          </p:nvPr>
        </p:nvSpPr>
        <p:spPr>
          <a:xfrm>
            <a:off x="677334" y="1695077"/>
            <a:ext cx="8596668" cy="4664159"/>
          </a:xfrm>
        </p:spPr>
        <p:txBody>
          <a:bodyPr>
            <a:normAutofit/>
          </a:bodyPr>
          <a:lstStyle/>
          <a:p>
            <a:pPr marL="0" indent="0">
              <a:buNone/>
            </a:pPr>
            <a:r>
              <a:rPr lang="en-GB" sz="2800" dirty="0"/>
              <a:t>As a school we promote healthy eating and a balanced diet.  Please note the following –</a:t>
            </a:r>
          </a:p>
          <a:p>
            <a:r>
              <a:rPr lang="en-GB" sz="2800" dirty="0"/>
              <a:t>Nut free zone (please do not send any cakes into school for sharing).</a:t>
            </a:r>
          </a:p>
          <a:p>
            <a:r>
              <a:rPr lang="en-GB" sz="2800" dirty="0"/>
              <a:t>Water bottles (should contain water only – advice from dentist)</a:t>
            </a:r>
          </a:p>
          <a:p>
            <a:r>
              <a:rPr lang="en-GB" sz="2800" dirty="0"/>
              <a:t>P3 receive healthy snack.</a:t>
            </a:r>
          </a:p>
          <a:p>
            <a:r>
              <a:rPr lang="en-GB" sz="2800" dirty="0"/>
              <a:t>Items such as crisps, sweets and chocolate should be kept to a minimum in lunchboxes.</a:t>
            </a:r>
          </a:p>
          <a:p>
            <a:pPr marL="0" indent="0">
              <a:buNone/>
            </a:pPr>
            <a:endParaRPr lang="en-GB" sz="2800" dirty="0"/>
          </a:p>
          <a:p>
            <a:pPr marL="0" indent="0" algn="ctr">
              <a:buNone/>
            </a:pPr>
            <a:endParaRPr lang="de-DE" sz="2800" b="1" dirty="0"/>
          </a:p>
          <a:p>
            <a:pPr marL="0" indent="0">
              <a:buNone/>
            </a:pPr>
            <a:endParaRPr lang="de-DE" b="1" dirty="0"/>
          </a:p>
          <a:p>
            <a:pPr marL="0" indent="0">
              <a:buNone/>
            </a:pPr>
            <a:endParaRPr lang="de-DE" b="1" dirty="0"/>
          </a:p>
          <a:p>
            <a:pPr marL="0" indent="0">
              <a:buNone/>
            </a:pPr>
            <a:endParaRPr lang="en-GB" dirty="0"/>
          </a:p>
          <a:p>
            <a:pPr marL="0" indent="0">
              <a:buNone/>
            </a:pPr>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Tree>
    <p:extLst>
      <p:ext uri="{BB962C8B-B14F-4D97-AF65-F5344CB8AC3E}">
        <p14:creationId xmlns:p14="http://schemas.microsoft.com/office/powerpoint/2010/main" val="191361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B62E-C690-0FA9-C630-F84FDCF367C9}"/>
              </a:ext>
            </a:extLst>
          </p:cNvPr>
          <p:cNvSpPr>
            <a:spLocks noGrp="1"/>
          </p:cNvSpPr>
          <p:nvPr>
            <p:ph type="title"/>
          </p:nvPr>
        </p:nvSpPr>
        <p:spPr/>
        <p:txBody>
          <a:bodyPr/>
          <a:lstStyle/>
          <a:p>
            <a:r>
              <a:rPr lang="en-GB" dirty="0"/>
              <a:t>IMAGINE IF</a:t>
            </a:r>
          </a:p>
        </p:txBody>
      </p:sp>
      <p:sp>
        <p:nvSpPr>
          <p:cNvPr id="3" name="Content Placeholder 2">
            <a:extLst>
              <a:ext uri="{FF2B5EF4-FFF2-40B4-BE49-F238E27FC236}">
                <a16:creationId xmlns:a16="http://schemas.microsoft.com/office/drawing/2014/main" id="{9A7ED739-3790-369D-AFB3-143C73A97AC6}"/>
              </a:ext>
            </a:extLst>
          </p:cNvPr>
          <p:cNvSpPr>
            <a:spLocks noGrp="1"/>
          </p:cNvSpPr>
          <p:nvPr>
            <p:ph idx="1"/>
          </p:nvPr>
        </p:nvSpPr>
        <p:spPr>
          <a:xfrm>
            <a:off x="331399" y="1488613"/>
            <a:ext cx="9288537" cy="3880773"/>
          </a:xfrm>
        </p:spPr>
        <p:txBody>
          <a:bodyPr>
            <a:normAutofit fontScale="92500" lnSpcReduction="10000"/>
          </a:bodyPr>
          <a:lstStyle/>
          <a:p>
            <a:r>
              <a:rPr lang="en-GB" sz="2400" dirty="0"/>
              <a:t>As a school we </a:t>
            </a:r>
            <a:r>
              <a:rPr lang="en-GB" sz="2400"/>
              <a:t>recognise the benefit </a:t>
            </a:r>
            <a:r>
              <a:rPr lang="en-GB" sz="2400" dirty="0"/>
              <a:t>of our weekly counselling sessions and have decided to continue with the service at a cost to the school.</a:t>
            </a:r>
          </a:p>
          <a:p>
            <a:pPr marL="0" indent="0">
              <a:buNone/>
            </a:pPr>
            <a:endParaRPr lang="en-GB" sz="2400" dirty="0"/>
          </a:p>
          <a:p>
            <a:r>
              <a:rPr lang="en-GB" sz="2400" dirty="0"/>
              <a:t>This will consist of two weekly school counselling sessions providing support to two individual pupils each half-term.</a:t>
            </a:r>
          </a:p>
          <a:p>
            <a:pPr marL="0" indent="0">
              <a:buNone/>
            </a:pPr>
            <a:endParaRPr lang="en-GB" sz="2400" dirty="0"/>
          </a:p>
          <a:p>
            <a:r>
              <a:rPr lang="en-GB" sz="2400" dirty="0"/>
              <a:t>If you feel that your child would benefit from these sessions please complete a referral form online </a:t>
            </a:r>
            <a:r>
              <a:rPr lang="en-GB" sz="2400" dirty="0">
                <a:hlinkClick r:id="rId2"/>
              </a:rPr>
              <a:t>https://imagineif.org.uk/primary-schools</a:t>
            </a:r>
            <a:endParaRPr lang="en-GB" sz="2400" dirty="0"/>
          </a:p>
        </p:txBody>
      </p:sp>
    </p:spTree>
    <p:extLst>
      <p:ext uri="{BB962C8B-B14F-4D97-AF65-F5344CB8AC3E}">
        <p14:creationId xmlns:p14="http://schemas.microsoft.com/office/powerpoint/2010/main" val="3720318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820452" cy="1320800"/>
          </a:xfrm>
        </p:spPr>
        <p:txBody>
          <a:bodyPr/>
          <a:lstStyle/>
          <a:p>
            <a:r>
              <a:rPr lang="en-GB" dirty="0"/>
              <a:t>Internet Safety</a:t>
            </a:r>
          </a:p>
        </p:txBody>
      </p:sp>
      <p:sp>
        <p:nvSpPr>
          <p:cNvPr id="3" name="Content Placeholder 2"/>
          <p:cNvSpPr>
            <a:spLocks noGrp="1"/>
          </p:cNvSpPr>
          <p:nvPr>
            <p:ph idx="1"/>
          </p:nvPr>
        </p:nvSpPr>
        <p:spPr>
          <a:xfrm>
            <a:off x="677334" y="1492898"/>
            <a:ext cx="8112104" cy="4865705"/>
          </a:xfrm>
        </p:spPr>
        <p:txBody>
          <a:bodyPr>
            <a:normAutofit/>
          </a:bodyPr>
          <a:lstStyle/>
          <a:p>
            <a:r>
              <a:rPr lang="en-GB" dirty="0"/>
              <a:t>Many children are using video sharing platforms, social media and messaging apps such as:</a:t>
            </a:r>
          </a:p>
          <a:p>
            <a:pPr>
              <a:buFontTx/>
              <a:buChar char="-"/>
            </a:pPr>
            <a:r>
              <a:rPr lang="en-GB" dirty="0" err="1"/>
              <a:t>Whatsapp</a:t>
            </a:r>
            <a:r>
              <a:rPr lang="en-GB" dirty="0"/>
              <a:t> groups etc.  </a:t>
            </a:r>
          </a:p>
          <a:p>
            <a:pPr>
              <a:buFontTx/>
              <a:buChar char="-"/>
            </a:pPr>
            <a:r>
              <a:rPr lang="en-GB" dirty="0"/>
              <a:t>Snapchat, </a:t>
            </a:r>
            <a:r>
              <a:rPr lang="en-GB" dirty="0" err="1"/>
              <a:t>Tiktok</a:t>
            </a:r>
            <a:r>
              <a:rPr lang="en-GB" dirty="0"/>
              <a:t> etc.</a:t>
            </a:r>
          </a:p>
          <a:p>
            <a:pPr>
              <a:buFontTx/>
              <a:buChar char="-"/>
            </a:pPr>
            <a:r>
              <a:rPr lang="en-GB" dirty="0"/>
              <a:t>Online gaming</a:t>
            </a:r>
          </a:p>
          <a:p>
            <a:pPr>
              <a:buFontTx/>
              <a:buChar char="-"/>
            </a:pPr>
            <a:r>
              <a:rPr lang="en-GB" dirty="0" err="1"/>
              <a:t>Youtube</a:t>
            </a:r>
            <a:r>
              <a:rPr lang="en-GB" dirty="0"/>
              <a:t> </a:t>
            </a:r>
          </a:p>
          <a:p>
            <a:pPr>
              <a:buFontTx/>
              <a:buChar char="-"/>
            </a:pPr>
            <a:endParaRPr lang="en-GB" dirty="0"/>
          </a:p>
          <a:p>
            <a:r>
              <a:rPr lang="en-GB" dirty="0"/>
              <a:t>Issues can arise when using these apps. It is so important to monitor what your child does online.</a:t>
            </a:r>
          </a:p>
          <a:p>
            <a:r>
              <a:rPr lang="en-GB" dirty="0"/>
              <a:t>You can download the ‘Safer Schools NI’ app for guidance on parental controls, making devices safer and how these apps are used. </a:t>
            </a:r>
          </a:p>
        </p:txBody>
      </p:sp>
    </p:spTree>
    <p:extLst>
      <p:ext uri="{BB962C8B-B14F-4D97-AF65-F5344CB8AC3E}">
        <p14:creationId xmlns:p14="http://schemas.microsoft.com/office/powerpoint/2010/main" val="714542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ADMINISTRATION</a:t>
            </a:r>
          </a:p>
        </p:txBody>
      </p:sp>
      <p:sp>
        <p:nvSpPr>
          <p:cNvPr id="3" name="Content Placeholder 2"/>
          <p:cNvSpPr>
            <a:spLocks noGrp="1"/>
          </p:cNvSpPr>
          <p:nvPr>
            <p:ph idx="1"/>
          </p:nvPr>
        </p:nvSpPr>
        <p:spPr/>
        <p:txBody>
          <a:bodyPr/>
          <a:lstStyle/>
          <a:p>
            <a:r>
              <a:rPr lang="en-GB" sz="2400" dirty="0"/>
              <a:t>The following will be sent home with your child at the start of the school year. Please return as soon as possible.</a:t>
            </a:r>
          </a:p>
          <a:p>
            <a:endParaRPr lang="en-GB" sz="2400" dirty="0"/>
          </a:p>
          <a:p>
            <a:r>
              <a:rPr lang="en-GB" sz="2400" dirty="0"/>
              <a:t>PERMISSION LETTERS</a:t>
            </a:r>
          </a:p>
          <a:p>
            <a:r>
              <a:rPr lang="en-GB" sz="2400" dirty="0"/>
              <a:t>MEDICAL INFORMATION </a:t>
            </a:r>
          </a:p>
          <a:p>
            <a:r>
              <a:rPr lang="en-GB" sz="2400" dirty="0"/>
              <a:t>DATA CAPTURE FORM</a:t>
            </a:r>
          </a:p>
          <a:p>
            <a:r>
              <a:rPr lang="en-GB" sz="2400" dirty="0"/>
              <a:t>COMMUNICATION- CONTACTS UPDATED IF NECESSARY</a:t>
            </a:r>
          </a:p>
          <a:p>
            <a:endParaRPr lang="en-GB" dirty="0"/>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Tree>
    <p:extLst>
      <p:ext uri="{BB962C8B-B14F-4D97-AF65-F5344CB8AC3E}">
        <p14:creationId xmlns:p14="http://schemas.microsoft.com/office/powerpoint/2010/main" val="1095928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KIPS +</a:t>
            </a:r>
          </a:p>
        </p:txBody>
      </p:sp>
      <p:sp>
        <p:nvSpPr>
          <p:cNvPr id="3" name="Content Placeholder 2"/>
          <p:cNvSpPr>
            <a:spLocks noGrp="1"/>
          </p:cNvSpPr>
          <p:nvPr>
            <p:ph idx="1"/>
          </p:nvPr>
        </p:nvSpPr>
        <p:spPr/>
        <p:txBody>
          <a:bodyPr>
            <a:normAutofit/>
          </a:bodyPr>
          <a:lstStyle/>
          <a:p>
            <a:pPr marL="0" indent="0">
              <a:buNone/>
            </a:pPr>
            <a:r>
              <a:rPr lang="en-GB" sz="2800" dirty="0"/>
              <a:t>KIPS+ is the name of our school Parents’/Teachers’ Association (PTA).</a:t>
            </a:r>
          </a:p>
          <a:p>
            <a:pPr marL="0" indent="0">
              <a:buNone/>
            </a:pPr>
            <a:endParaRPr lang="en-GB" sz="2800" dirty="0"/>
          </a:p>
          <a:p>
            <a:pPr marL="0" indent="0">
              <a:buNone/>
            </a:pPr>
            <a:r>
              <a:rPr lang="en-GB" sz="2800" dirty="0"/>
              <a:t>If you would like to be involved please phone the school office for further details.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Tree>
    <p:extLst>
      <p:ext uri="{BB962C8B-B14F-4D97-AF65-F5344CB8AC3E}">
        <p14:creationId xmlns:p14="http://schemas.microsoft.com/office/powerpoint/2010/main" val="3037929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F0"/>
                </a:solidFill>
              </a:rPr>
              <a:t>CLASS INFORMATION </a:t>
            </a:r>
          </a:p>
        </p:txBody>
      </p:sp>
      <p:sp>
        <p:nvSpPr>
          <p:cNvPr id="3" name="Content Placeholder 2"/>
          <p:cNvSpPr>
            <a:spLocks noGrp="1"/>
          </p:cNvSpPr>
          <p:nvPr>
            <p:ph idx="1"/>
          </p:nvPr>
        </p:nvSpPr>
        <p:spPr>
          <a:xfrm>
            <a:off x="677334" y="2046289"/>
            <a:ext cx="8596668" cy="4070394"/>
          </a:xfrm>
        </p:spPr>
        <p:txBody>
          <a:bodyPr>
            <a:normAutofit fontScale="70000" lnSpcReduction="20000"/>
          </a:bodyPr>
          <a:lstStyle/>
          <a:p>
            <a:pPr marL="0" indent="0">
              <a:buNone/>
            </a:pPr>
            <a:endParaRPr lang="en-GB" sz="2800" dirty="0"/>
          </a:p>
          <a:p>
            <a:pPr marL="0" indent="0">
              <a:buNone/>
            </a:pPr>
            <a:r>
              <a:rPr lang="en-GB" sz="2800" b="1" u="sng" dirty="0"/>
              <a:t>Transition to Key Stage 1</a:t>
            </a:r>
            <a:br>
              <a:rPr lang="en-GB" sz="2800" b="1" u="sng" dirty="0"/>
            </a:br>
            <a:endParaRPr lang="en-GB" sz="2800" b="1" u="sng" dirty="0"/>
          </a:p>
          <a:p>
            <a:pPr marL="0" indent="0">
              <a:buNone/>
            </a:pPr>
            <a:r>
              <a:rPr lang="en-GB" sz="2800" b="1" u="sng" dirty="0"/>
              <a:t>Independence</a:t>
            </a:r>
          </a:p>
          <a:p>
            <a:r>
              <a:rPr lang="en-GB" sz="2800" dirty="0"/>
              <a:t>In P3 we encourage </a:t>
            </a:r>
            <a:r>
              <a:rPr lang="en-GB" sz="2800" u="sng" dirty="0">
                <a:effectLst>
                  <a:outerShdw blurRad="38100" dist="38100" dir="2700000" algn="tl">
                    <a:srgbClr val="000000">
                      <a:alpha val="43137"/>
                    </a:srgbClr>
                  </a:outerShdw>
                </a:effectLst>
              </a:rPr>
              <a:t>independence</a:t>
            </a:r>
            <a:r>
              <a:rPr lang="en-GB" sz="2800" dirty="0"/>
              <a:t> in the classroom, for example :</a:t>
            </a:r>
          </a:p>
          <a:p>
            <a:pPr marL="0" indent="0">
              <a:buNone/>
            </a:pPr>
            <a:r>
              <a:rPr lang="en-GB" sz="2800" dirty="0"/>
              <a:t>    - getting homework, notes, letters or money out of folders themselves</a:t>
            </a:r>
          </a:p>
          <a:p>
            <a:pPr marL="0" indent="0">
              <a:buNone/>
            </a:pPr>
            <a:r>
              <a:rPr lang="en-GB" sz="2800" dirty="0"/>
              <a:t>    - becoming more independent in class and having a go.</a:t>
            </a:r>
          </a:p>
          <a:p>
            <a:pPr marL="0" indent="0">
              <a:buNone/>
            </a:pPr>
            <a:endParaRPr lang="en-GB" sz="2800" dirty="0"/>
          </a:p>
          <a:p>
            <a:pPr marL="0" indent="0">
              <a:buNone/>
            </a:pPr>
            <a:r>
              <a:rPr lang="en-GB" sz="2800" b="1" u="sng" dirty="0"/>
              <a:t>Transition to Activity Based Learning</a:t>
            </a:r>
          </a:p>
          <a:p>
            <a:pPr>
              <a:buFont typeface="Wingdings" panose="05000000000000000000" pitchFamily="2" charset="2"/>
              <a:buChar char="Ø"/>
            </a:pPr>
            <a:r>
              <a:rPr lang="en-GB" sz="2800" dirty="0"/>
              <a:t>Pupils will now have Activity-Based Learning every Wednesday &amp; Thursday afternoon. </a:t>
            </a:r>
          </a:p>
          <a:p>
            <a:endParaRPr lang="en-GB"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
        <p:nvSpPr>
          <p:cNvPr id="4" name="Rectangle 3"/>
          <p:cNvSpPr/>
          <p:nvPr/>
        </p:nvSpPr>
        <p:spPr>
          <a:xfrm>
            <a:off x="907760" y="1375846"/>
            <a:ext cx="8135815" cy="646331"/>
          </a:xfrm>
          <a:prstGeom prst="rect">
            <a:avLst/>
          </a:prstGeom>
        </p:spPr>
        <p:txBody>
          <a:bodyPr wrap="square">
            <a:spAutoFit/>
          </a:bodyPr>
          <a:lstStyle/>
          <a:p>
            <a:pPr marL="285750" indent="-285750">
              <a:buFont typeface="Arial" panose="020B0604020202020204" pitchFamily="34" charset="0"/>
              <a:buChar char="•"/>
            </a:pPr>
            <a:r>
              <a:rPr lang="en-GB" dirty="0"/>
              <a:t>P3 team consists of Mrs Downes, Mrs Doherty and Mrs Burtonwood.</a:t>
            </a:r>
          </a:p>
          <a:p>
            <a:pPr marL="285750" indent="-285750">
              <a:buFont typeface="Arial" panose="020B0604020202020204" pitchFamily="34" charset="0"/>
              <a:buChar char="•"/>
            </a:pPr>
            <a:r>
              <a:rPr lang="en-GB" dirty="0"/>
              <a:t>A Classroom Charter is created with the pupils at the start of the year. </a:t>
            </a:r>
          </a:p>
        </p:txBody>
      </p:sp>
    </p:spTree>
    <p:extLst>
      <p:ext uri="{BB962C8B-B14F-4D97-AF65-F5344CB8AC3E}">
        <p14:creationId xmlns:p14="http://schemas.microsoft.com/office/powerpoint/2010/main" val="4047259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F0"/>
                </a:solidFill>
              </a:rPr>
              <a:t>Positive Behaviour</a:t>
            </a:r>
          </a:p>
        </p:txBody>
      </p:sp>
      <p:sp>
        <p:nvSpPr>
          <p:cNvPr id="3" name="Content Placeholder 2"/>
          <p:cNvSpPr>
            <a:spLocks noGrp="1"/>
          </p:cNvSpPr>
          <p:nvPr>
            <p:ph idx="1"/>
          </p:nvPr>
        </p:nvSpPr>
        <p:spPr>
          <a:xfrm>
            <a:off x="677334" y="1597882"/>
            <a:ext cx="8596668" cy="4697410"/>
          </a:xfrm>
        </p:spPr>
        <p:txBody>
          <a:bodyPr>
            <a:normAutofit fontScale="92500" lnSpcReduction="20000"/>
          </a:bodyPr>
          <a:lstStyle/>
          <a:p>
            <a:r>
              <a:rPr lang="en-GB" sz="2800" u="sng" dirty="0">
                <a:solidFill>
                  <a:srgbClr val="0070C0"/>
                </a:solidFill>
              </a:rPr>
              <a:t>Rewards</a:t>
            </a:r>
          </a:p>
          <a:p>
            <a:r>
              <a:rPr lang="en-GB" dirty="0"/>
              <a:t>Class dojo</a:t>
            </a:r>
          </a:p>
          <a:p>
            <a:r>
              <a:rPr lang="en-GB" dirty="0"/>
              <a:t>Dojo Champion (certificate).</a:t>
            </a:r>
          </a:p>
          <a:p>
            <a:r>
              <a:rPr lang="en-GB" dirty="0"/>
              <a:t>10 dojo points (badge for </a:t>
            </a:r>
          </a:p>
          <a:p>
            <a:pPr marL="0" indent="0">
              <a:buNone/>
            </a:pPr>
            <a:r>
              <a:rPr lang="en-GB" dirty="0"/>
              <a:t>      reaching 10, 20 or 30 points). </a:t>
            </a:r>
          </a:p>
          <a:p>
            <a:r>
              <a:rPr lang="en-GB" dirty="0"/>
              <a:t>Table Champions</a:t>
            </a:r>
          </a:p>
          <a:p>
            <a:endParaRPr lang="en-GB" dirty="0"/>
          </a:p>
          <a:p>
            <a:r>
              <a:rPr lang="en-GB" dirty="0"/>
              <a:t>Golden Time</a:t>
            </a:r>
          </a:p>
          <a:p>
            <a:endParaRPr lang="en-GB" dirty="0"/>
          </a:p>
          <a:p>
            <a:r>
              <a:rPr lang="en-GB" dirty="0"/>
              <a:t>Stars of the Week (certificate) awarded in assembly</a:t>
            </a:r>
          </a:p>
          <a:p>
            <a:endParaRPr lang="en-GB" dirty="0"/>
          </a:p>
          <a:p>
            <a:r>
              <a:rPr lang="en-GB" sz="2400" u="sng" dirty="0">
                <a:solidFill>
                  <a:srgbClr val="0070C0"/>
                </a:solidFill>
              </a:rPr>
              <a:t>Sanctions</a:t>
            </a:r>
          </a:p>
          <a:p>
            <a:r>
              <a:rPr lang="en-GB" sz="1900" dirty="0"/>
              <a:t>Traffic light system</a:t>
            </a:r>
            <a:endParaRPr lang="en-GB" sz="1700" dirty="0"/>
          </a:p>
          <a:p>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Tree>
    <p:extLst>
      <p:ext uri="{BB962C8B-B14F-4D97-AF65-F5344CB8AC3E}">
        <p14:creationId xmlns:p14="http://schemas.microsoft.com/office/powerpoint/2010/main" val="3263440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F0"/>
                </a:solidFill>
              </a:rPr>
              <a:t>LANGUAGE AND LITERACY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
        <p:nvSpPr>
          <p:cNvPr id="6" name="Content Placeholder 2"/>
          <p:cNvSpPr>
            <a:spLocks noGrp="1"/>
          </p:cNvSpPr>
          <p:nvPr>
            <p:ph idx="1"/>
          </p:nvPr>
        </p:nvSpPr>
        <p:spPr>
          <a:xfrm>
            <a:off x="677334" y="1560331"/>
            <a:ext cx="8596668" cy="4481031"/>
          </a:xfrm>
        </p:spPr>
        <p:txBody>
          <a:bodyPr>
            <a:normAutofit/>
          </a:bodyPr>
          <a:lstStyle/>
          <a:p>
            <a:r>
              <a:rPr lang="en-GB" b="1" u="sng" dirty="0"/>
              <a:t>Guided Reading</a:t>
            </a:r>
          </a:p>
          <a:p>
            <a:pPr>
              <a:buFontTx/>
              <a:buChar char="-"/>
            </a:pPr>
            <a:r>
              <a:rPr lang="en-GB" dirty="0"/>
              <a:t>Your child’s reading record and guided reading book/books will be sent home each night. Please ensure your child brings them to school each day so they are able to complete their guided reading in class. </a:t>
            </a:r>
          </a:p>
          <a:p>
            <a:pPr>
              <a:buFontTx/>
              <a:buChar char="-"/>
            </a:pPr>
            <a:endParaRPr lang="en-GB" b="1" u="sng" dirty="0"/>
          </a:p>
          <a:p>
            <a:pPr marL="0" indent="0">
              <a:buNone/>
            </a:pPr>
            <a:r>
              <a:rPr lang="en-GB" b="1" u="sng" dirty="0"/>
              <a:t>Listening to Story Books/Class Novels</a:t>
            </a:r>
          </a:p>
          <a:p>
            <a:pPr marL="0" indent="0">
              <a:buNone/>
            </a:pPr>
            <a:r>
              <a:rPr lang="en-GB" dirty="0"/>
              <a:t> - In P3 children enjoy having stories read to them. They listen to Enid Blyton’s Collection of the Far Away Tree novels and other stories. </a:t>
            </a:r>
          </a:p>
          <a:p>
            <a:pPr marL="0" indent="0">
              <a:buNone/>
            </a:pPr>
            <a:endParaRPr lang="en-GB" dirty="0"/>
          </a:p>
        </p:txBody>
      </p:sp>
    </p:spTree>
    <p:extLst>
      <p:ext uri="{BB962C8B-B14F-4D97-AF65-F5344CB8AC3E}">
        <p14:creationId xmlns:p14="http://schemas.microsoft.com/office/powerpoint/2010/main" val="3403295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56465" y="665897"/>
            <a:ext cx="8596668" cy="3880773"/>
          </a:xfrm>
        </p:spPr>
        <p:txBody>
          <a:bodyPr>
            <a:normAutofit/>
          </a:bodyPr>
          <a:lstStyle/>
          <a:p>
            <a:r>
              <a:rPr lang="en-GB" sz="2400" b="1" u="sng" dirty="0"/>
              <a:t>Writing</a:t>
            </a:r>
          </a:p>
          <a:p>
            <a:pPr marL="0" indent="0">
              <a:buNone/>
            </a:pPr>
            <a:endParaRPr lang="en-GB" dirty="0"/>
          </a:p>
          <a:p>
            <a:pPr marL="0" indent="0">
              <a:buNone/>
            </a:pPr>
            <a:r>
              <a:rPr lang="en-GB" dirty="0"/>
              <a:t>Writing: Each half term has a specific focus when it comes to writing.</a:t>
            </a:r>
          </a:p>
          <a:p>
            <a:pPr marL="0" indent="0">
              <a:buNone/>
            </a:pPr>
            <a:endParaRPr lang="en-GB" dirty="0"/>
          </a:p>
          <a:p>
            <a:pPr marL="0" indent="0">
              <a:buNone/>
            </a:pPr>
            <a:r>
              <a:rPr lang="en-GB" dirty="0"/>
              <a:t>You will be able to see your child’s writing when books come home. </a:t>
            </a:r>
          </a:p>
          <a:p>
            <a:pPr marL="0" indent="0">
              <a:buNone/>
            </a:pPr>
            <a:r>
              <a:rPr lang="en-GB" dirty="0"/>
              <a:t>At this stage in P3, what I’m looking for in your child’s writing:</a:t>
            </a:r>
          </a:p>
          <a:p>
            <a:pPr>
              <a:buFontTx/>
              <a:buChar char="-"/>
            </a:pPr>
            <a:r>
              <a:rPr lang="en-GB" dirty="0">
                <a:solidFill>
                  <a:srgbClr val="FF0000"/>
                </a:solidFill>
              </a:rPr>
              <a:t>Capital letters, full stops and finger spaces.</a:t>
            </a:r>
          </a:p>
          <a:p>
            <a:pPr>
              <a:buFontTx/>
              <a:buChar char="-"/>
            </a:pPr>
            <a:r>
              <a:rPr lang="en-GB" dirty="0">
                <a:solidFill>
                  <a:srgbClr val="002060"/>
                </a:solidFill>
              </a:rPr>
              <a:t>Neat writing/consistent letter formation. </a:t>
            </a:r>
          </a:p>
          <a:p>
            <a:pPr>
              <a:buFontTx/>
              <a:buChar char="-"/>
            </a:pPr>
            <a:r>
              <a:rPr lang="en-GB" dirty="0">
                <a:solidFill>
                  <a:srgbClr val="00B050"/>
                </a:solidFill>
              </a:rPr>
              <a:t>Increasingly spelling more common words correctly. </a:t>
            </a:r>
          </a:p>
          <a:p>
            <a:pPr>
              <a:buFontTx/>
              <a:buChar char="-"/>
            </a:pPr>
            <a:endParaRPr lang="en-GB" dirty="0">
              <a:solidFill>
                <a:srgbClr val="00B050"/>
              </a:solidFill>
            </a:endParaRPr>
          </a:p>
          <a:p>
            <a:pPr>
              <a:buFontTx/>
              <a:buChar char="-"/>
            </a:pPr>
            <a:endParaRPr lang="en-GB" dirty="0">
              <a:solidFill>
                <a:srgbClr val="00B050"/>
              </a:solidFill>
            </a:endParaRPr>
          </a:p>
          <a:p>
            <a:pPr marL="0" indent="0">
              <a:buNone/>
            </a:pPr>
            <a:endParaRPr lang="en-GB" dirty="0"/>
          </a:p>
        </p:txBody>
      </p:sp>
    </p:spTree>
    <p:extLst>
      <p:ext uri="{BB962C8B-B14F-4D97-AF65-F5344CB8AC3E}">
        <p14:creationId xmlns:p14="http://schemas.microsoft.com/office/powerpoint/2010/main" val="556930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MATHS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
        <p:nvSpPr>
          <p:cNvPr id="6" name="Content Placeholder 2"/>
          <p:cNvSpPr>
            <a:spLocks noGrp="1"/>
          </p:cNvSpPr>
          <p:nvPr>
            <p:ph idx="1"/>
          </p:nvPr>
        </p:nvSpPr>
        <p:spPr>
          <a:xfrm>
            <a:off x="677334" y="1560331"/>
            <a:ext cx="8596668" cy="4481031"/>
          </a:xfrm>
        </p:spPr>
        <p:txBody>
          <a:bodyPr>
            <a:normAutofit/>
          </a:bodyPr>
          <a:lstStyle/>
          <a:p>
            <a:pPr marL="0" indent="0">
              <a:buNone/>
            </a:pPr>
            <a:r>
              <a:rPr lang="en-GB" sz="2400" b="1" u="sng" dirty="0"/>
              <a:t>Numeracy in P3</a:t>
            </a:r>
          </a:p>
          <a:p>
            <a:r>
              <a:rPr lang="en-GB" dirty="0"/>
              <a:t>We cover number, money, shape, measures and handling data.</a:t>
            </a:r>
          </a:p>
          <a:p>
            <a:pPr>
              <a:buFont typeface="Wingdings" panose="05000000000000000000" pitchFamily="2" charset="2"/>
              <a:buChar char="Ø"/>
            </a:pPr>
            <a:r>
              <a:rPr lang="en-GB" b="1" u="sng" dirty="0"/>
              <a:t>Number</a:t>
            </a:r>
            <a:r>
              <a:rPr lang="en-GB" dirty="0"/>
              <a:t> - Begin with numbers within 20. This includes Number Stories, consolidation of numbers to 20, adding/subtracting to 10 and then 20. </a:t>
            </a:r>
          </a:p>
          <a:p>
            <a:pPr>
              <a:buFont typeface="Wingdings" panose="05000000000000000000" pitchFamily="2" charset="2"/>
              <a:buChar char="Ø"/>
            </a:pPr>
            <a:r>
              <a:rPr lang="en-GB" dirty="0"/>
              <a:t>As the year progresses we cover numbers and processes to 30, 50 and then 100, including vertical and horizontal addition to 100. </a:t>
            </a:r>
          </a:p>
          <a:p>
            <a:r>
              <a:rPr lang="en-GB" dirty="0"/>
              <a:t>Mental Maths.</a:t>
            </a:r>
          </a:p>
          <a:p>
            <a:r>
              <a:rPr lang="en-GB" dirty="0"/>
              <a:t>Mathletics- can be used inside and outside of school.</a:t>
            </a:r>
          </a:p>
          <a:p>
            <a:r>
              <a:rPr lang="en-GB" dirty="0"/>
              <a:t>Will be used for </a:t>
            </a:r>
            <a:r>
              <a:rPr lang="en-GB" dirty="0" err="1"/>
              <a:t>homeworks</a:t>
            </a:r>
            <a:r>
              <a:rPr lang="en-GB" dirty="0"/>
              <a: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049969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a:t>School Aims </a:t>
            </a:r>
            <a:endParaRPr lang="en-GB" dirty="0"/>
          </a:p>
        </p:txBody>
      </p:sp>
      <p:sp>
        <p:nvSpPr>
          <p:cNvPr id="3" name="Content Placeholder 2"/>
          <p:cNvSpPr>
            <a:spLocks noGrp="1"/>
          </p:cNvSpPr>
          <p:nvPr>
            <p:ph idx="1"/>
          </p:nvPr>
        </p:nvSpPr>
        <p:spPr>
          <a:xfrm>
            <a:off x="677334" y="1578698"/>
            <a:ext cx="8596668" cy="3880773"/>
          </a:xfrm>
        </p:spPr>
        <p:txBody>
          <a:bodyPr>
            <a:noAutofit/>
          </a:bodyPr>
          <a:lstStyle/>
          <a:p>
            <a:pPr marL="0" indent="0">
              <a:buNone/>
            </a:pPr>
            <a:r>
              <a:rPr lang="en-GB" sz="1400" dirty="0"/>
              <a:t>At KIPS we aim to create a loving, happy and stimulating environment where pupils can learn effectively by…</a:t>
            </a:r>
          </a:p>
          <a:p>
            <a:pPr marL="0" indent="0">
              <a:buNone/>
            </a:pPr>
            <a:r>
              <a:rPr lang="en-GB" sz="1400" b="1" dirty="0"/>
              <a:t>Equality</a:t>
            </a:r>
          </a:p>
          <a:p>
            <a:pPr lvl="0"/>
            <a:r>
              <a:rPr lang="en-GB" sz="1400" dirty="0"/>
              <a:t>Catering for the needs of each individual. </a:t>
            </a:r>
          </a:p>
          <a:p>
            <a:pPr marL="0" indent="0">
              <a:buNone/>
            </a:pPr>
            <a:r>
              <a:rPr lang="en-GB" sz="1400" b="1" dirty="0"/>
              <a:t>Faith and Values</a:t>
            </a:r>
          </a:p>
          <a:p>
            <a:pPr lvl="0"/>
            <a:r>
              <a:rPr lang="en-GB" sz="1400" dirty="0"/>
              <a:t>Ensuring that people from all faiths and none, are respected, acknowledged and accepted as valued members of the school community through mutual understanding.</a:t>
            </a:r>
          </a:p>
          <a:p>
            <a:pPr marL="0" indent="0">
              <a:buNone/>
            </a:pPr>
            <a:r>
              <a:rPr lang="en-GB" sz="1400" b="1" dirty="0"/>
              <a:t>Parental Involvement </a:t>
            </a:r>
            <a:endParaRPr lang="en-GB" sz="1400" dirty="0"/>
          </a:p>
          <a:p>
            <a:pPr lvl="0"/>
            <a:r>
              <a:rPr lang="en-GB" sz="1400" dirty="0"/>
              <a:t>Effectively partnering with parents and the wider community in supporting our children.</a:t>
            </a:r>
          </a:p>
          <a:p>
            <a:pPr marL="0" indent="0">
              <a:buNone/>
            </a:pPr>
            <a:r>
              <a:rPr lang="en-GB" sz="1400" b="1" dirty="0"/>
              <a:t>Social Responsibility</a:t>
            </a:r>
            <a:endParaRPr lang="en-GB" sz="1400" dirty="0"/>
          </a:p>
          <a:p>
            <a:pPr lvl="0"/>
            <a:r>
              <a:rPr lang="en-GB" sz="1400" dirty="0"/>
              <a:t>developing a sense of responsibility and a belief that we can all make a positive difference with ourselves and others, locally, internationally and to the planet.</a:t>
            </a:r>
          </a:p>
          <a:p>
            <a:pPr marL="0" indent="0">
              <a:buNone/>
            </a:pPr>
            <a:endParaRPr lang="en-GB"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
        <p:nvSpPr>
          <p:cNvPr id="4" name="TextBox 3"/>
          <p:cNvSpPr txBox="1"/>
          <p:nvPr/>
        </p:nvSpPr>
        <p:spPr>
          <a:xfrm>
            <a:off x="9873673" y="255657"/>
            <a:ext cx="2071401" cy="707886"/>
          </a:xfrm>
          <a:prstGeom prst="rect">
            <a:avLst/>
          </a:prstGeom>
          <a:noFill/>
        </p:spPr>
        <p:txBody>
          <a:bodyPr wrap="none" rtlCol="0">
            <a:spAutoFit/>
          </a:bodyPr>
          <a:lstStyle/>
          <a:p>
            <a:r>
              <a:rPr lang="en-GB" sz="2000" b="1" dirty="0">
                <a:latin typeface="Bradley Hand ITC" panose="03070402050302030203" pitchFamily="66" charset="0"/>
              </a:rPr>
              <a:t>Learning to Love,</a:t>
            </a:r>
          </a:p>
          <a:p>
            <a:r>
              <a:rPr lang="en-GB" sz="2000" b="1" dirty="0">
                <a:latin typeface="Bradley Hand ITC" panose="03070402050302030203" pitchFamily="66" charset="0"/>
              </a:rPr>
              <a:t>Loving to Learn </a:t>
            </a:r>
          </a:p>
        </p:txBody>
      </p:sp>
    </p:spTree>
    <p:extLst>
      <p:ext uri="{BB962C8B-B14F-4D97-AF65-F5344CB8AC3E}">
        <p14:creationId xmlns:p14="http://schemas.microsoft.com/office/powerpoint/2010/main" val="28876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MATHS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
        <p:nvSpPr>
          <p:cNvPr id="6" name="Content Placeholder 2"/>
          <p:cNvSpPr>
            <a:spLocks noGrp="1"/>
          </p:cNvSpPr>
          <p:nvPr>
            <p:ph idx="1"/>
          </p:nvPr>
        </p:nvSpPr>
        <p:spPr>
          <a:xfrm>
            <a:off x="677334" y="1560331"/>
            <a:ext cx="8596668" cy="4481031"/>
          </a:xfrm>
        </p:spPr>
        <p:txBody>
          <a:bodyPr>
            <a:normAutofit fontScale="92500" lnSpcReduction="10000"/>
          </a:bodyPr>
          <a:lstStyle/>
          <a:p>
            <a:pPr marL="0" indent="0">
              <a:buNone/>
            </a:pPr>
            <a:r>
              <a:rPr lang="en-GB" sz="2400" b="1" u="sng" dirty="0"/>
              <a:t>Number Stories</a:t>
            </a:r>
          </a:p>
          <a:p>
            <a:pPr>
              <a:buFont typeface="Wingdings" panose="05000000000000000000" pitchFamily="2" charset="2"/>
              <a:buChar char="Ø"/>
            </a:pPr>
            <a:r>
              <a:rPr lang="en-GB" b="1" u="sng" dirty="0"/>
              <a:t>Number Story </a:t>
            </a:r>
            <a:r>
              <a:rPr lang="en-GB" dirty="0"/>
              <a:t> - A number story is a given number and all of its addition and subtraction facts that can be generated.</a:t>
            </a:r>
          </a:p>
          <a:p>
            <a:pPr>
              <a:buFont typeface="Wingdings" panose="05000000000000000000" pitchFamily="2" charset="2"/>
              <a:buChar char="Ø"/>
            </a:pPr>
            <a:r>
              <a:rPr lang="en-GB" dirty="0"/>
              <a:t>A specific number story will be covered each week in class. You will see this in your child’s weekly tables.</a:t>
            </a:r>
          </a:p>
          <a:p>
            <a:pPr>
              <a:buFont typeface="Wingdings" panose="05000000000000000000" pitchFamily="2" charset="2"/>
              <a:buChar char="Ø"/>
            </a:pPr>
            <a:r>
              <a:rPr lang="en-GB" dirty="0"/>
              <a:t>Your child will be aiming to understand the relationships within each number:</a:t>
            </a:r>
            <a:br>
              <a:rPr lang="en-GB" dirty="0"/>
            </a:br>
            <a:r>
              <a:rPr lang="en-GB" dirty="0"/>
              <a:t>- 3+2 = 2+3</a:t>
            </a:r>
            <a:br>
              <a:rPr lang="en-GB" dirty="0"/>
            </a:br>
            <a:r>
              <a:rPr lang="en-GB" dirty="0"/>
              <a:t>- 6 + __ = 10</a:t>
            </a:r>
            <a:br>
              <a:rPr lang="en-GB" dirty="0"/>
            </a:br>
            <a:r>
              <a:rPr lang="en-GB" dirty="0"/>
              <a:t>- 9+1=10  1+9=10  10-9=1  10-1=9</a:t>
            </a:r>
          </a:p>
          <a:p>
            <a:pPr>
              <a:buFont typeface="Wingdings" panose="05000000000000000000" pitchFamily="2" charset="2"/>
              <a:buChar char="Ø"/>
            </a:pPr>
            <a:r>
              <a:rPr lang="en-GB" dirty="0"/>
              <a:t>It would be of great benefit to your child if you could spend some time on number stories with your child when they come home as weekly tables. </a:t>
            </a:r>
          </a:p>
          <a:p>
            <a:pPr>
              <a:buFont typeface="Wingdings" panose="05000000000000000000" pitchFamily="2" charset="2"/>
              <a:buChar char="Ø"/>
            </a:pPr>
            <a:r>
              <a:rPr lang="en-GB" dirty="0"/>
              <a:t>You could leave out a different missing number each time.</a:t>
            </a:r>
          </a:p>
          <a:p>
            <a:pPr>
              <a:buFont typeface="Wingdings" panose="05000000000000000000" pitchFamily="2" charset="2"/>
              <a:buChar char="Ø"/>
            </a:pPr>
            <a:r>
              <a:rPr lang="en-GB" dirty="0"/>
              <a:t>Encourage quick recall of facts. </a:t>
            </a:r>
          </a:p>
          <a:p>
            <a:pPr>
              <a:buFont typeface="Wingdings" panose="05000000000000000000" pitchFamily="2" charset="2"/>
              <a:buChar char="Ø"/>
            </a:pPr>
            <a:r>
              <a:rPr lang="en-GB" dirty="0"/>
              <a:t>This will really help your Childs' mental maths skills. </a:t>
            </a:r>
          </a:p>
          <a:p>
            <a:pPr marL="0" indent="0">
              <a:buNone/>
            </a:pPr>
            <a:endParaRPr lang="en-GB" dirty="0"/>
          </a:p>
        </p:txBody>
      </p:sp>
    </p:spTree>
    <p:extLst>
      <p:ext uri="{BB962C8B-B14F-4D97-AF65-F5344CB8AC3E}">
        <p14:creationId xmlns:p14="http://schemas.microsoft.com/office/powerpoint/2010/main" val="3404590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TOPICS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
        <p:nvSpPr>
          <p:cNvPr id="6" name="Content Placeholder 2"/>
          <p:cNvSpPr>
            <a:spLocks noGrp="1"/>
          </p:cNvSpPr>
          <p:nvPr>
            <p:ph idx="1"/>
          </p:nvPr>
        </p:nvSpPr>
        <p:spPr>
          <a:xfrm>
            <a:off x="809219" y="1906072"/>
            <a:ext cx="8596668" cy="3880773"/>
          </a:xfrm>
        </p:spPr>
        <p:txBody>
          <a:bodyPr/>
          <a:lstStyle/>
          <a:p>
            <a:r>
              <a:rPr lang="en-GB" dirty="0"/>
              <a:t>Term 1 – Let’s Celebrate</a:t>
            </a:r>
          </a:p>
          <a:p>
            <a:r>
              <a:rPr lang="en-GB" dirty="0"/>
              <a:t>Term 2 – Safe and Sound</a:t>
            </a:r>
          </a:p>
          <a:p>
            <a:r>
              <a:rPr lang="en-GB" dirty="0"/>
              <a:t>Term 3 – Whatever the Weather</a:t>
            </a:r>
          </a:p>
          <a:p>
            <a:r>
              <a:rPr lang="en-GB" dirty="0"/>
              <a:t>Term 4 – Bugs. Birds and Beasts</a:t>
            </a:r>
          </a:p>
          <a:p>
            <a:r>
              <a:rPr lang="en-GB" dirty="0"/>
              <a:t>Term 5 – Houses and Homes</a:t>
            </a:r>
          </a:p>
          <a:p>
            <a:endParaRPr lang="en-GB" dirty="0"/>
          </a:p>
        </p:txBody>
      </p:sp>
    </p:spTree>
    <p:extLst>
      <p:ext uri="{BB962C8B-B14F-4D97-AF65-F5344CB8AC3E}">
        <p14:creationId xmlns:p14="http://schemas.microsoft.com/office/powerpoint/2010/main" val="3945596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YOU CAN HELP</a:t>
            </a:r>
          </a:p>
        </p:txBody>
      </p:sp>
      <p:sp>
        <p:nvSpPr>
          <p:cNvPr id="3" name="Content Placeholder 2"/>
          <p:cNvSpPr>
            <a:spLocks noGrp="1"/>
          </p:cNvSpPr>
          <p:nvPr>
            <p:ph idx="1"/>
          </p:nvPr>
        </p:nvSpPr>
        <p:spPr>
          <a:xfrm>
            <a:off x="677334" y="1553919"/>
            <a:ext cx="8596668" cy="3880773"/>
          </a:xfrm>
        </p:spPr>
        <p:txBody>
          <a:bodyPr>
            <a:normAutofit fontScale="92500" lnSpcReduction="10000"/>
          </a:bodyPr>
          <a:lstStyle/>
          <a:p>
            <a:r>
              <a:rPr lang="en-GB" dirty="0"/>
              <a:t>Look over classwork books when they are sent home.</a:t>
            </a:r>
          </a:p>
          <a:p>
            <a:r>
              <a:rPr lang="en-GB" dirty="0"/>
              <a:t>Keep in touch with any issues you feel we should know about.</a:t>
            </a:r>
            <a:endParaRPr lang="en-GB" b="1" u="sng" dirty="0"/>
          </a:p>
          <a:p>
            <a:pPr marL="0" indent="0">
              <a:buNone/>
            </a:pPr>
            <a:endParaRPr lang="en-GB" b="1" u="sng" dirty="0"/>
          </a:p>
          <a:p>
            <a:pPr marL="0" indent="0">
              <a:buNone/>
            </a:pPr>
            <a:r>
              <a:rPr lang="en-GB" b="1" u="sng" dirty="0"/>
              <a:t>Encourage Independence</a:t>
            </a:r>
          </a:p>
          <a:p>
            <a:r>
              <a:rPr lang="en-GB" dirty="0"/>
              <a:t>In class we are encouraging independence. </a:t>
            </a:r>
          </a:p>
          <a:p>
            <a:r>
              <a:rPr lang="en-GB" dirty="0"/>
              <a:t>You could encourage this at home e.g. allow your child to pack their own school bag. </a:t>
            </a:r>
          </a:p>
          <a:p>
            <a:pPr marL="0" indent="0">
              <a:buNone/>
            </a:pPr>
            <a:r>
              <a:rPr lang="en-GB" b="1" u="sng" dirty="0"/>
              <a:t>Resilience </a:t>
            </a:r>
          </a:p>
          <a:p>
            <a:pPr marL="0" indent="0">
              <a:buNone/>
            </a:pPr>
            <a:r>
              <a:rPr lang="en-GB" dirty="0"/>
              <a:t>We encourage resilience in P3 so your child knows:</a:t>
            </a:r>
            <a:endParaRPr lang="en-GB" b="1" u="sng" dirty="0"/>
          </a:p>
          <a:p>
            <a:pPr>
              <a:buFont typeface="Wingdings" panose="05000000000000000000" pitchFamily="2" charset="2"/>
              <a:buChar char="Ø"/>
            </a:pPr>
            <a:r>
              <a:rPr lang="en-GB" dirty="0"/>
              <a:t>It’s good to have a go or have a try yourself. </a:t>
            </a:r>
          </a:p>
          <a:p>
            <a:pPr>
              <a:buFont typeface="Wingdings" panose="05000000000000000000" pitchFamily="2" charset="2"/>
              <a:buChar char="Ø"/>
            </a:pPr>
            <a:r>
              <a:rPr lang="en-GB" dirty="0"/>
              <a:t>It’s ok to make mistakes.</a:t>
            </a:r>
          </a:p>
          <a:p>
            <a:pPr marL="0" indent="0">
              <a:buNone/>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Tree>
    <p:extLst>
      <p:ext uri="{BB962C8B-B14F-4D97-AF65-F5344CB8AC3E}">
        <p14:creationId xmlns:p14="http://schemas.microsoft.com/office/powerpoint/2010/main" val="257624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Drop Off/Collections</a:t>
            </a:r>
          </a:p>
        </p:txBody>
      </p:sp>
      <p:sp>
        <p:nvSpPr>
          <p:cNvPr id="3" name="Content Placeholder 2"/>
          <p:cNvSpPr>
            <a:spLocks noGrp="1"/>
          </p:cNvSpPr>
          <p:nvPr>
            <p:ph idx="1"/>
          </p:nvPr>
        </p:nvSpPr>
        <p:spPr>
          <a:xfrm>
            <a:off x="677334" y="1559697"/>
            <a:ext cx="8596668" cy="3880773"/>
          </a:xfrm>
        </p:spPr>
        <p:txBody>
          <a:bodyPr>
            <a:normAutofit lnSpcReduction="10000"/>
          </a:bodyPr>
          <a:lstStyle/>
          <a:p>
            <a:r>
              <a:rPr lang="de-DE" sz="2800" b="1" dirty="0"/>
              <a:t>Drop-off arrangements remain the same - No pupils to be in school before 8.45am. All pupils should be left off at the main entrance where they will be directed to their </a:t>
            </a:r>
            <a:r>
              <a:rPr lang="en-GB" sz="2800" b="1" dirty="0"/>
              <a:t>classroom</a:t>
            </a:r>
            <a:r>
              <a:rPr lang="de-DE" sz="2800" b="1" dirty="0"/>
              <a:t>. Parking is only available for P1 parents or as agreed in other exceptional circumstances. This is to encourage pupil independence.</a:t>
            </a:r>
          </a:p>
          <a:p>
            <a:r>
              <a:rPr lang="de-DE" sz="2800" b="1" dirty="0"/>
              <a:t>Staggered </a:t>
            </a:r>
            <a:r>
              <a:rPr lang="en-GB" sz="2800" b="1" dirty="0"/>
              <a:t>pick-up times.</a:t>
            </a:r>
          </a:p>
          <a:p>
            <a:r>
              <a:rPr lang="en-GB" sz="2800" b="1" dirty="0">
                <a:solidFill>
                  <a:srgbClr val="FF0000"/>
                </a:solidFill>
              </a:rPr>
              <a:t>Pick-up for P3- 2pm.</a:t>
            </a:r>
          </a:p>
          <a:p>
            <a:pPr marL="0" indent="0">
              <a:buNone/>
            </a:pPr>
            <a:endParaRPr lang="de-DE" b="1" dirty="0"/>
          </a:p>
          <a:p>
            <a:pPr marL="0" indent="0">
              <a:buNone/>
            </a:pPr>
            <a:endParaRPr lang="de-DE" b="1" dirty="0"/>
          </a:p>
          <a:p>
            <a:pPr marL="0" indent="0">
              <a:buNone/>
            </a:pPr>
            <a:endParaRPr lang="en-GB" dirty="0"/>
          </a:p>
          <a:p>
            <a:pPr marL="0" indent="0">
              <a:buNone/>
            </a:pPr>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
        <p:nvSpPr>
          <p:cNvPr id="6" name="Rectangle 5"/>
          <p:cNvSpPr/>
          <p:nvPr/>
        </p:nvSpPr>
        <p:spPr>
          <a:xfrm>
            <a:off x="10058400" y="286434"/>
            <a:ext cx="6096000" cy="646331"/>
          </a:xfrm>
          <a:prstGeom prst="rect">
            <a:avLst/>
          </a:prstGeom>
        </p:spPr>
        <p:txBody>
          <a:bodyPr>
            <a:spAutoFit/>
          </a:bodyPr>
          <a:lstStyle/>
          <a:p>
            <a:r>
              <a:rPr lang="en-GB" b="1" dirty="0">
                <a:latin typeface="Bradley Hand ITC" panose="03070402050302030203" pitchFamily="66" charset="0"/>
              </a:rPr>
              <a:t>Learning to Love,</a:t>
            </a:r>
          </a:p>
          <a:p>
            <a:r>
              <a:rPr lang="en-GB" b="1" dirty="0">
                <a:latin typeface="Bradley Hand ITC" panose="03070402050302030203" pitchFamily="66" charset="0"/>
              </a:rPr>
              <a:t>Loving to Learn </a:t>
            </a:r>
          </a:p>
        </p:txBody>
      </p:sp>
    </p:spTree>
    <p:extLst>
      <p:ext uri="{BB962C8B-B14F-4D97-AF65-F5344CB8AC3E}">
        <p14:creationId xmlns:p14="http://schemas.microsoft.com/office/powerpoint/2010/main" val="490288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EQUIPMENT</a:t>
            </a:r>
          </a:p>
        </p:txBody>
      </p:sp>
      <p:sp>
        <p:nvSpPr>
          <p:cNvPr id="3" name="Content Placeholder 2"/>
          <p:cNvSpPr>
            <a:spLocks noGrp="1"/>
          </p:cNvSpPr>
          <p:nvPr>
            <p:ph idx="1"/>
          </p:nvPr>
        </p:nvSpPr>
        <p:spPr>
          <a:xfrm>
            <a:off x="677334" y="1559697"/>
            <a:ext cx="10399969" cy="4841103"/>
          </a:xfrm>
        </p:spPr>
        <p:txBody>
          <a:bodyPr>
            <a:noAutofit/>
          </a:bodyPr>
          <a:lstStyle/>
          <a:p>
            <a:pPr marL="0" indent="0">
              <a:buNone/>
            </a:pPr>
            <a:r>
              <a:rPr lang="en-GB" sz="2000" b="1" dirty="0"/>
              <a:t>Bringing resources to school:</a:t>
            </a:r>
          </a:p>
          <a:p>
            <a:pPr marL="0" indent="0">
              <a:buNone/>
            </a:pPr>
            <a:r>
              <a:rPr lang="en-GB" sz="2000" b="1" u="sng" dirty="0"/>
              <a:t>On a daily basis your child should bring:</a:t>
            </a:r>
          </a:p>
          <a:p>
            <a:r>
              <a:rPr lang="en-GB" sz="2000" b="1" dirty="0"/>
              <a:t>Packed break/lunch</a:t>
            </a:r>
          </a:p>
          <a:p>
            <a:r>
              <a:rPr lang="en-GB" sz="2000" b="1" dirty="0"/>
              <a:t>Filled water bottle</a:t>
            </a:r>
          </a:p>
          <a:p>
            <a:r>
              <a:rPr lang="en-GB" sz="2000" b="1" dirty="0"/>
              <a:t>Reading book</a:t>
            </a:r>
          </a:p>
          <a:p>
            <a:r>
              <a:rPr lang="en-GB" sz="2000" b="1" dirty="0"/>
              <a:t>School bag</a:t>
            </a:r>
          </a:p>
          <a:p>
            <a:r>
              <a:rPr lang="en-GB" sz="2000" b="1" dirty="0"/>
              <a:t>A coat</a:t>
            </a:r>
          </a:p>
          <a:p>
            <a:r>
              <a:rPr lang="en-GB" sz="2000" b="1" dirty="0"/>
              <a:t>Over the ear headphones- send in, when you’re able to, labelled headphones.                 These will stay in school for individual iPad use.</a:t>
            </a:r>
          </a:p>
          <a:p>
            <a:endParaRPr lang="en-GB" sz="2000" b="1" dirty="0"/>
          </a:p>
          <a:p>
            <a:pPr marL="0" indent="0">
              <a:buNone/>
            </a:pPr>
            <a:r>
              <a:rPr lang="en-GB" sz="2000" b="1" dirty="0"/>
              <a:t>**All items of clothing and equipment should be labelled.</a:t>
            </a:r>
          </a:p>
          <a:p>
            <a:endParaRPr lang="de-DE" sz="1400" b="1" dirty="0"/>
          </a:p>
          <a:p>
            <a:pPr marL="0" indent="0">
              <a:buNone/>
            </a:pPr>
            <a:endParaRPr lang="de-DE" sz="1050" b="1" dirty="0"/>
          </a:p>
          <a:p>
            <a:pPr marL="0" indent="0">
              <a:buNone/>
            </a:pPr>
            <a:endParaRPr lang="de-DE" sz="1050" b="1" dirty="0"/>
          </a:p>
          <a:p>
            <a:pPr marL="0" indent="0">
              <a:buNone/>
            </a:pPr>
            <a:endParaRPr lang="en-GB" sz="1050" dirty="0"/>
          </a:p>
          <a:p>
            <a:pPr marL="0" indent="0">
              <a:buNone/>
            </a:pPr>
            <a:endParaRPr lang="en-GB" sz="1050" dirty="0"/>
          </a:p>
          <a:p>
            <a:endParaRPr lang="en-GB" sz="105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1857" y="4907077"/>
            <a:ext cx="2142309" cy="2142309"/>
          </a:xfrm>
          <a:prstGeom prst="rect">
            <a:avLst/>
          </a:prstGeom>
        </p:spPr>
      </p:pic>
    </p:spTree>
    <p:extLst>
      <p:ext uri="{BB962C8B-B14F-4D97-AF65-F5344CB8AC3E}">
        <p14:creationId xmlns:p14="http://schemas.microsoft.com/office/powerpoint/2010/main" val="34106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a:t>
            </a:r>
          </a:p>
        </p:txBody>
      </p:sp>
      <p:sp>
        <p:nvSpPr>
          <p:cNvPr id="3" name="Content Placeholder 2"/>
          <p:cNvSpPr>
            <a:spLocks noGrp="1"/>
          </p:cNvSpPr>
          <p:nvPr>
            <p:ph idx="1"/>
          </p:nvPr>
        </p:nvSpPr>
        <p:spPr>
          <a:xfrm>
            <a:off x="677334" y="1559697"/>
            <a:ext cx="10399969" cy="3880773"/>
          </a:xfrm>
        </p:spPr>
        <p:txBody>
          <a:bodyPr/>
          <a:lstStyle/>
          <a:p>
            <a:r>
              <a:rPr lang="en-GB" sz="2800" b="1" dirty="0"/>
              <a:t>PE- all pupils will be required to wear outdoor games kit (white polo shirt, black/red shorts and/or black tracksuit bottoms/leggings, red hoodie and trainers) for the </a:t>
            </a:r>
            <a:r>
              <a:rPr lang="en-GB" sz="2800" b="1" u="sng" dirty="0"/>
              <a:t>whole</a:t>
            </a:r>
            <a:r>
              <a:rPr lang="en-GB" sz="2800" b="1" dirty="0"/>
              <a:t> school day.</a:t>
            </a:r>
            <a:endParaRPr lang="de-DE" sz="2800" b="1" dirty="0"/>
          </a:p>
          <a:p>
            <a:r>
              <a:rPr lang="de-DE" sz="2800" b="1" dirty="0"/>
              <a:t>From week beginning 4th September.</a:t>
            </a:r>
          </a:p>
          <a:p>
            <a:r>
              <a:rPr lang="de-DE" sz="2800" b="1" dirty="0">
                <a:solidFill>
                  <a:srgbClr val="FF0000"/>
                </a:solidFill>
              </a:rPr>
              <a:t>P3 PE day </a:t>
            </a:r>
            <a:r>
              <a:rPr lang="de-DE" sz="2800" b="1" dirty="0" err="1">
                <a:solidFill>
                  <a:srgbClr val="FF0000"/>
                </a:solidFill>
              </a:rPr>
              <a:t>is</a:t>
            </a:r>
            <a:r>
              <a:rPr lang="de-DE" sz="2800" b="1" dirty="0">
                <a:solidFill>
                  <a:srgbClr val="FF0000"/>
                </a:solidFill>
              </a:rPr>
              <a:t> Wednesday.</a:t>
            </a:r>
            <a:endParaRPr lang="en-GB" dirty="0">
              <a:solidFill>
                <a:srgbClr val="FF0000"/>
              </a:solidFill>
            </a:endParaRPr>
          </a:p>
          <a:p>
            <a:pPr marL="0" indent="0">
              <a:buNone/>
            </a:pPr>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Tree>
    <p:extLst>
      <p:ext uri="{BB962C8B-B14F-4D97-AF65-F5344CB8AC3E}">
        <p14:creationId xmlns:p14="http://schemas.microsoft.com/office/powerpoint/2010/main" val="1021240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62" y="315097"/>
            <a:ext cx="9526933" cy="1320800"/>
          </a:xfrm>
        </p:spPr>
        <p:txBody>
          <a:bodyPr/>
          <a:lstStyle/>
          <a:p>
            <a:r>
              <a:rPr lang="en-GB" dirty="0"/>
              <a:t>Homework- Parental Involvement SDP Focus</a:t>
            </a:r>
          </a:p>
        </p:txBody>
      </p:sp>
      <p:sp>
        <p:nvSpPr>
          <p:cNvPr id="3" name="Content Placeholder 2"/>
          <p:cNvSpPr>
            <a:spLocks noGrp="1"/>
          </p:cNvSpPr>
          <p:nvPr>
            <p:ph idx="1"/>
          </p:nvPr>
        </p:nvSpPr>
        <p:spPr>
          <a:xfrm>
            <a:off x="677334" y="1559697"/>
            <a:ext cx="10399969" cy="3880773"/>
          </a:xfrm>
        </p:spPr>
        <p:txBody>
          <a:bodyPr/>
          <a:lstStyle/>
          <a:p>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
        <p:nvSpPr>
          <p:cNvPr id="6" name="Content Placeholder 2"/>
          <p:cNvSpPr txBox="1">
            <a:spLocks/>
          </p:cNvSpPr>
          <p:nvPr/>
        </p:nvSpPr>
        <p:spPr>
          <a:xfrm>
            <a:off x="829735" y="1712096"/>
            <a:ext cx="8684380" cy="5020717"/>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800" b="1" dirty="0"/>
              <a:t>Homework completion- In recent years we have reduced the amount of homework set to focus on elements of learning (spellings, tables and reading).</a:t>
            </a:r>
          </a:p>
          <a:p>
            <a:r>
              <a:rPr lang="en-GB" sz="2800" b="1" dirty="0"/>
              <a:t>Teacher records from last year highlighted that many pupils had low levels of homework completion and that overall performance in Friday tests had fallen.</a:t>
            </a:r>
          </a:p>
          <a:p>
            <a:r>
              <a:rPr lang="en-GB" sz="2800" b="1" dirty="0"/>
              <a:t>In addition, the data from standardised testing last year showed that many of the pupils with low levels of homework completion underperformed in the areas of spelling, number facts and reading comprehension.</a:t>
            </a:r>
          </a:p>
          <a:p>
            <a:pPr marL="0" indent="0">
              <a:buNone/>
            </a:pPr>
            <a:endParaRPr lang="en-GB" sz="2800" b="1" dirty="0"/>
          </a:p>
          <a:p>
            <a:endParaRPr lang="en-GB" dirty="0"/>
          </a:p>
          <a:p>
            <a:pPr marL="0" indent="0">
              <a:buFont typeface="Wingdings 3" charset="2"/>
              <a:buNone/>
            </a:pPr>
            <a:endParaRPr lang="en-GB" dirty="0"/>
          </a:p>
          <a:p>
            <a:endParaRPr lang="en-GB" dirty="0"/>
          </a:p>
        </p:txBody>
      </p:sp>
    </p:spTree>
    <p:extLst>
      <p:ext uri="{BB962C8B-B14F-4D97-AF65-F5344CB8AC3E}">
        <p14:creationId xmlns:p14="http://schemas.microsoft.com/office/powerpoint/2010/main" val="3951169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62" y="315097"/>
            <a:ext cx="9526933" cy="1320800"/>
          </a:xfrm>
        </p:spPr>
        <p:txBody>
          <a:bodyPr/>
          <a:lstStyle/>
          <a:p>
            <a:r>
              <a:rPr lang="en-GB" dirty="0"/>
              <a:t>Homework- Parental Involvement SDP Focus</a:t>
            </a:r>
          </a:p>
        </p:txBody>
      </p:sp>
      <p:sp>
        <p:nvSpPr>
          <p:cNvPr id="3" name="Content Placeholder 2"/>
          <p:cNvSpPr>
            <a:spLocks noGrp="1"/>
          </p:cNvSpPr>
          <p:nvPr>
            <p:ph idx="1"/>
          </p:nvPr>
        </p:nvSpPr>
        <p:spPr>
          <a:xfrm>
            <a:off x="677334" y="1559697"/>
            <a:ext cx="10399969" cy="3880773"/>
          </a:xfrm>
        </p:spPr>
        <p:txBody>
          <a:bodyPr/>
          <a:lstStyle/>
          <a:p>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267" y="4715691"/>
            <a:ext cx="2142309" cy="2142309"/>
          </a:xfrm>
          <a:prstGeom prst="rect">
            <a:avLst/>
          </a:prstGeom>
        </p:spPr>
      </p:pic>
      <p:sp>
        <p:nvSpPr>
          <p:cNvPr id="6" name="Content Placeholder 2"/>
          <p:cNvSpPr txBox="1">
            <a:spLocks/>
          </p:cNvSpPr>
          <p:nvPr/>
        </p:nvSpPr>
        <p:spPr>
          <a:xfrm>
            <a:off x="764420" y="1129711"/>
            <a:ext cx="10055979" cy="50207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800" b="1" dirty="0"/>
              <a:t>This year as part of our SDP we want to address the underperformance as our data also shows that those pupils who consistently meet their targets on Accelerated Reader, complete their homework and complete tasks on Mathletics achieve scores in line with or above their ability and regularly improve in their reading.</a:t>
            </a:r>
          </a:p>
          <a:p>
            <a:pPr marL="0" indent="0">
              <a:buNone/>
            </a:pPr>
            <a:endParaRPr lang="en-GB" dirty="0"/>
          </a:p>
          <a:p>
            <a:pPr marL="0" indent="0">
              <a:buFont typeface="Wingdings 3" charset="2"/>
              <a:buNone/>
            </a:pPr>
            <a:endParaRPr lang="en-GB" dirty="0"/>
          </a:p>
          <a:p>
            <a:endParaRPr lang="en-GB" dirty="0"/>
          </a:p>
        </p:txBody>
      </p:sp>
    </p:spTree>
    <p:extLst>
      <p:ext uri="{BB962C8B-B14F-4D97-AF65-F5344CB8AC3E}">
        <p14:creationId xmlns:p14="http://schemas.microsoft.com/office/powerpoint/2010/main" val="35376454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4632</TotalTime>
  <Words>2859</Words>
  <Application>Microsoft Office PowerPoint</Application>
  <PresentationFormat>Widescreen</PresentationFormat>
  <Paragraphs>426</Paragraphs>
  <Slides>42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Bradley Hand ITC</vt:lpstr>
      <vt:lpstr>Calibri</vt:lpstr>
      <vt:lpstr>Times New Roman</vt:lpstr>
      <vt:lpstr>Trebuchet MS</vt:lpstr>
      <vt:lpstr>Wingdings</vt:lpstr>
      <vt:lpstr>Wingdings 3</vt:lpstr>
      <vt:lpstr>Facet</vt:lpstr>
      <vt:lpstr>PowerPoint Presentation</vt:lpstr>
      <vt:lpstr>AIMS </vt:lpstr>
      <vt:lpstr>School Vision</vt:lpstr>
      <vt:lpstr>School Aims </vt:lpstr>
      <vt:lpstr>Drop Off/Collections</vt:lpstr>
      <vt:lpstr>SCHOOL EQUIPMENT</vt:lpstr>
      <vt:lpstr>PE</vt:lpstr>
      <vt:lpstr>Homework- Parental Involvement SDP Focus</vt:lpstr>
      <vt:lpstr>Homework- Parental Involvement SDP Focus</vt:lpstr>
      <vt:lpstr>Accelerated Reader data from the P5 class in the 2022-23 academic year.</vt:lpstr>
      <vt:lpstr>Homework- Parental Involvement SDP Focus</vt:lpstr>
      <vt:lpstr>Homework- Parental Involvement SDP Focus</vt:lpstr>
      <vt:lpstr>Homework- Parental Involvement SDP Focus</vt:lpstr>
      <vt:lpstr>Homework- Parental Involvement SDP Focus</vt:lpstr>
      <vt:lpstr>Homework</vt:lpstr>
      <vt:lpstr>Accelerated Reader Video</vt:lpstr>
      <vt:lpstr>How to Sign up for Notifications</vt:lpstr>
      <vt:lpstr>How to Sign up for Notifications</vt:lpstr>
      <vt:lpstr>ACCELERATED READER P3-7</vt:lpstr>
      <vt:lpstr>ACCELERATED READER P3-7</vt:lpstr>
      <vt:lpstr>Mathletics</vt:lpstr>
      <vt:lpstr>DATES FOR YOUR DIARY</vt:lpstr>
      <vt:lpstr>DATES FOR YOUR DIARY</vt:lpstr>
      <vt:lpstr>SCHOOL APP</vt:lpstr>
      <vt:lpstr>SCHOOL MONEY APP</vt:lpstr>
      <vt:lpstr>ASSESSMENT</vt:lpstr>
      <vt:lpstr>COMMUNICATION</vt:lpstr>
      <vt:lpstr>Attendance </vt:lpstr>
      <vt:lpstr>HEALTH AND WELL-BEING</vt:lpstr>
      <vt:lpstr>HEALTHY EATING </vt:lpstr>
      <vt:lpstr>IMAGINE IF</vt:lpstr>
      <vt:lpstr>Internet Safety</vt:lpstr>
      <vt:lpstr>ADMINISTRATION</vt:lpstr>
      <vt:lpstr>KIPS +</vt:lpstr>
      <vt:lpstr>CLASS INFORMATION </vt:lpstr>
      <vt:lpstr>Positive Behaviour</vt:lpstr>
      <vt:lpstr>LANGUAGE AND LITERACY</vt:lpstr>
      <vt:lpstr>PowerPoint Presentation</vt:lpstr>
      <vt:lpstr>USING MATHS</vt:lpstr>
      <vt:lpstr>USING MATHS</vt:lpstr>
      <vt:lpstr>TOPICS </vt:lpstr>
      <vt:lpstr>HOW YOU CAN HELP</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Kircubbin Integrated PS</dc:title>
  <dc:creator>R Irvine</dc:creator>
  <cp:lastModifiedBy>L Doherty</cp:lastModifiedBy>
  <cp:revision>80</cp:revision>
  <cp:lastPrinted>2023-08-31T08:16:00Z</cp:lastPrinted>
  <dcterms:created xsi:type="dcterms:W3CDTF">2019-09-12T11:07:37Z</dcterms:created>
  <dcterms:modified xsi:type="dcterms:W3CDTF">2023-08-31T08:39:08Z</dcterms:modified>
</cp:coreProperties>
</file>