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3" r:id="rId5"/>
    <p:sldId id="317" r:id="rId6"/>
    <p:sldId id="263" r:id="rId7"/>
    <p:sldId id="316" r:id="rId8"/>
    <p:sldId id="288" r:id="rId9"/>
    <p:sldId id="286" r:id="rId10"/>
    <p:sldId id="291" r:id="rId11"/>
    <p:sldId id="298" r:id="rId12"/>
    <p:sldId id="280" r:id="rId13"/>
    <p:sldId id="314" r:id="rId14"/>
    <p:sldId id="289" r:id="rId15"/>
    <p:sldId id="265" r:id="rId16"/>
    <p:sldId id="310" r:id="rId17"/>
    <p:sldId id="271" r:id="rId18"/>
    <p:sldId id="299" r:id="rId19"/>
    <p:sldId id="309" r:id="rId20"/>
    <p:sldId id="304" r:id="rId21"/>
    <p:sldId id="305" r:id="rId22"/>
    <p:sldId id="268" r:id="rId23"/>
    <p:sldId id="269" r:id="rId24"/>
    <p:sldId id="270" r:id="rId25"/>
    <p:sldId id="272" r:id="rId26"/>
    <p:sldId id="275" r:id="rId27"/>
    <p:sldId id="276" r:id="rId28"/>
    <p:sldId id="277" r:id="rId29"/>
    <p:sldId id="31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9/7/2023</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yarethefuture.co.uk/helping-child-cope-setbacks/#:~:text=Setbacks%20and%20disappointments%20are%20a,to%20succeed%20in%20the%20futu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508" y="5330993"/>
            <a:ext cx="9235440" cy="1096899"/>
          </a:xfrm>
        </p:spPr>
        <p:txBody>
          <a:bodyPr>
            <a:normAutofit/>
          </a:bodyPr>
          <a:lstStyle/>
          <a:p>
            <a:r>
              <a:rPr lang="en-GB" sz="3200" dirty="0"/>
              <a:t>Parents’ Information Session 2023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535" y="-789335"/>
            <a:ext cx="6858000" cy="6858000"/>
          </a:xfrm>
          <a:prstGeom prst="rect">
            <a:avLst/>
          </a:prstGeom>
        </p:spPr>
      </p:pic>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33148247"/>
              </p:ext>
            </p:extLst>
          </p:nvPr>
        </p:nvGraphicFramePr>
        <p:xfrm>
          <a:off x="769302" y="1442683"/>
          <a:ext cx="8596315" cy="4114800"/>
        </p:xfrm>
        <a:graphic>
          <a:graphicData uri="http://schemas.openxmlformats.org/drawingml/2006/table">
            <a:tbl>
              <a:tblPr firstRow="1" firstCol="1" lastRow="1" lastCol="1" bandRow="1" bandCol="1">
                <a:tableStyleId>{5C22544A-7EE6-4342-B048-85BDC9FD1C3A}</a:tableStyleId>
              </a:tblPr>
              <a:tblGrid>
                <a:gridCol w="1157173">
                  <a:extLst>
                    <a:ext uri="{9D8B030D-6E8A-4147-A177-3AD203B41FA5}">
                      <a16:colId xmlns:a16="http://schemas.microsoft.com/office/drawing/2014/main" val="1736679855"/>
                    </a:ext>
                  </a:extLst>
                </a:gridCol>
                <a:gridCol w="990996">
                  <a:extLst>
                    <a:ext uri="{9D8B030D-6E8A-4147-A177-3AD203B41FA5}">
                      <a16:colId xmlns:a16="http://schemas.microsoft.com/office/drawing/2014/main" val="3582215436"/>
                    </a:ext>
                  </a:extLst>
                </a:gridCol>
                <a:gridCol w="1074691">
                  <a:extLst>
                    <a:ext uri="{9D8B030D-6E8A-4147-A177-3AD203B41FA5}">
                      <a16:colId xmlns:a16="http://schemas.microsoft.com/office/drawing/2014/main" val="1064589759"/>
                    </a:ext>
                  </a:extLst>
                </a:gridCol>
                <a:gridCol w="1074691">
                  <a:extLst>
                    <a:ext uri="{9D8B030D-6E8A-4147-A177-3AD203B41FA5}">
                      <a16:colId xmlns:a16="http://schemas.microsoft.com/office/drawing/2014/main" val="1250944717"/>
                    </a:ext>
                  </a:extLst>
                </a:gridCol>
                <a:gridCol w="1074691">
                  <a:extLst>
                    <a:ext uri="{9D8B030D-6E8A-4147-A177-3AD203B41FA5}">
                      <a16:colId xmlns:a16="http://schemas.microsoft.com/office/drawing/2014/main" val="1916955113"/>
                    </a:ext>
                  </a:extLst>
                </a:gridCol>
                <a:gridCol w="1074691">
                  <a:extLst>
                    <a:ext uri="{9D8B030D-6E8A-4147-A177-3AD203B41FA5}">
                      <a16:colId xmlns:a16="http://schemas.microsoft.com/office/drawing/2014/main" val="1381887267"/>
                    </a:ext>
                  </a:extLst>
                </a:gridCol>
                <a:gridCol w="1074691">
                  <a:extLst>
                    <a:ext uri="{9D8B030D-6E8A-4147-A177-3AD203B41FA5}">
                      <a16:colId xmlns:a16="http://schemas.microsoft.com/office/drawing/2014/main" val="1598270441"/>
                    </a:ext>
                  </a:extLst>
                </a:gridCol>
                <a:gridCol w="1074691">
                  <a:extLst>
                    <a:ext uri="{9D8B030D-6E8A-4147-A177-3AD203B41FA5}">
                      <a16:colId xmlns:a16="http://schemas.microsoft.com/office/drawing/2014/main" val="3480649632"/>
                    </a:ext>
                  </a:extLst>
                </a:gridCol>
              </a:tblGrid>
              <a:tr h="145556">
                <a:tc>
                  <a:txBody>
                    <a:bodyPr/>
                    <a:lstStyle/>
                    <a:p>
                      <a:pPr algn="ctr">
                        <a:spcAft>
                          <a:spcPts val="0"/>
                        </a:spcAft>
                      </a:pPr>
                      <a:r>
                        <a:rPr lang="en-GB" sz="1000">
                          <a:effectLst/>
                        </a:rPr>
                        <a:t>Titles / Year Groups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dirty="0">
                          <a:solidFill>
                            <a:srgbClr val="FF0000"/>
                          </a:solidFill>
                          <a:effectLst/>
                        </a:rPr>
                        <a:t>1</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436669">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dirty="0">
                          <a:solidFill>
                            <a:srgbClr val="FF0000"/>
                          </a:solidFill>
                          <a:effectLst/>
                        </a:rPr>
                        <a:t>Up to 20mins</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solidFill>
                      <a:srgbClr val="FFFF00"/>
                    </a:solidFill>
                  </a:tcPr>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4366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solidFill>
                            <a:srgbClr val="FF0000"/>
                          </a:solidFill>
                          <a:effectLst/>
                        </a:rPr>
                        <a:t>N/A</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solidFill>
                      <a:srgbClr val="FFFF00"/>
                    </a:solidFill>
                  </a:tcPr>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727781">
                <a:tc>
                  <a:txBody>
                    <a:bodyPr/>
                    <a:lstStyle/>
                    <a:p>
                      <a:pPr algn="ctr">
                        <a:spcAft>
                          <a:spcPts val="0"/>
                        </a:spcAft>
                      </a:pPr>
                      <a:r>
                        <a:rPr lang="en-GB" sz="1000">
                          <a:effectLst/>
                        </a:rPr>
                        <a:t>Guided Reading/Accelerated Reader</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solidFill>
                            <a:srgbClr val="FF0000"/>
                          </a:solidFill>
                          <a:effectLst/>
                        </a:rPr>
                        <a:t>As reading emerges, Reading 4 nights</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solidFill>
                      <a:srgbClr val="FFFF00"/>
                    </a:solidFill>
                  </a:tcPr>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727781">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solidFill>
                            <a:srgbClr val="FF0000"/>
                          </a:solidFill>
                          <a:effectLst/>
                        </a:rPr>
                        <a:t>Literacy/Numeracy </a:t>
                      </a:r>
                    </a:p>
                    <a:p>
                      <a:pPr>
                        <a:spcAft>
                          <a:spcPts val="0"/>
                        </a:spcAft>
                      </a:pPr>
                      <a:r>
                        <a:rPr lang="en-GB" sz="1000" dirty="0">
                          <a:solidFill>
                            <a:srgbClr val="FF0000"/>
                          </a:solidFill>
                          <a:effectLst/>
                        </a:rPr>
                        <a:t>(To include topic related </a:t>
                      </a:r>
                      <a:r>
                        <a:rPr lang="en-GB" sz="1000" dirty="0" err="1">
                          <a:solidFill>
                            <a:srgbClr val="FF0000"/>
                          </a:solidFill>
                          <a:effectLst/>
                        </a:rPr>
                        <a:t>homeworks</a:t>
                      </a:r>
                      <a:r>
                        <a:rPr lang="en-GB" sz="1000" dirty="0">
                          <a:solidFill>
                            <a:srgbClr val="FF0000"/>
                          </a:solidFill>
                          <a:effectLst/>
                        </a:rPr>
                        <a:t>)</a:t>
                      </a:r>
                      <a:endParaRPr lang="en-GB" sz="1100" dirty="0">
                        <a:solidFill>
                          <a:srgbClr val="FF0000"/>
                        </a:solidFill>
                        <a:effectLst/>
                      </a:endParaRPr>
                    </a:p>
                  </a:txBody>
                  <a:tcPr marL="65500" marR="65500" marT="0" marB="0">
                    <a:solidFill>
                      <a:srgbClr val="FFFF00"/>
                    </a:solidFill>
                  </a:tcPr>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582225">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solidFill>
                            <a:srgbClr val="FF0000"/>
                          </a:solidFill>
                          <a:effectLst/>
                        </a:rPr>
                        <a:t>Reinforcement of letters, words and numbers</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solidFill>
                      <a:srgbClr val="FFFF00"/>
                    </a:solidFill>
                  </a:tcPr>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tx1"/>
                          </a:solidFill>
                          <a:effectLst/>
                        </a:rPr>
                        <a:t>Tables</a:t>
                      </a:r>
                      <a:endParaRPr lang="en-GB" sz="1100" b="0" dirty="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r h="582225">
                <a:tc>
                  <a:txBody>
                    <a:bodyPr/>
                    <a:lstStyle/>
                    <a:p>
                      <a:pPr algn="ctr">
                        <a:spcAft>
                          <a:spcPts val="0"/>
                        </a:spcAft>
                      </a:pPr>
                      <a:r>
                        <a:rPr lang="en-GB" sz="1000">
                          <a:effectLst/>
                        </a:rPr>
                        <a:t>Mathletics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solidFill>
                            <a:srgbClr val="FF0000"/>
                          </a:solidFill>
                          <a:effectLst/>
                        </a:rPr>
                        <a:t> (Term 2)</a:t>
                      </a:r>
                      <a:endParaRPr lang="en-GB" sz="1100" dirty="0">
                        <a:solidFill>
                          <a:srgbClr val="FF0000"/>
                        </a:solidFill>
                        <a:effectLst/>
                        <a:latin typeface="Times New Roman" panose="02020603050405020304" pitchFamily="18" charset="0"/>
                        <a:ea typeface="Times New Roman" panose="02020603050405020304" pitchFamily="18" charset="0"/>
                      </a:endParaRPr>
                    </a:p>
                  </a:txBody>
                  <a:tcPr marL="65500" marR="65500" marT="0" marB="0">
                    <a:solidFill>
                      <a:srgbClr val="FFFF00"/>
                    </a:solidFill>
                  </a:tcPr>
                </a:tc>
                <a:tc gridSpan="6">
                  <a:txBody>
                    <a:bodyPr/>
                    <a:lstStyle/>
                    <a:p>
                      <a:pPr>
                        <a:spcAft>
                          <a:spcPts val="0"/>
                        </a:spcAft>
                      </a:pPr>
                      <a:r>
                        <a:rPr lang="en-GB" sz="1000" dirty="0">
                          <a:effectLst/>
                        </a:rPr>
                        <a:t>Tasks set weekly</a:t>
                      </a:r>
                      <a:endParaRPr lang="en-GB" sz="1100" dirty="0">
                        <a:effectLst/>
                      </a:endParaRPr>
                    </a:p>
                    <a:p>
                      <a:pPr>
                        <a:spcAft>
                          <a:spcPts val="0"/>
                        </a:spcAft>
                      </a:pPr>
                      <a:r>
                        <a:rPr lang="en-GB" sz="1000" dirty="0">
                          <a:effectLst/>
                        </a:rPr>
                        <a:t>1000pt target per week</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370817"/>
                  </a:ext>
                </a:extLst>
              </a:tr>
            </a:tbl>
          </a:graphicData>
        </a:graphic>
      </p:graphicFrame>
    </p:spTree>
    <p:extLst>
      <p:ext uri="{BB962C8B-B14F-4D97-AF65-F5344CB8AC3E}">
        <p14:creationId xmlns:p14="http://schemas.microsoft.com/office/powerpoint/2010/main" val="976078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165429"/>
            <a:ext cx="10399969" cy="4974107"/>
          </a:xfrm>
        </p:spPr>
        <p:txBody>
          <a:bodyPr>
            <a:normAutofit lnSpcReduction="10000"/>
          </a:bodyPr>
          <a:lstStyle/>
          <a:p>
            <a:endParaRPr lang="en-GB" dirty="0"/>
          </a:p>
          <a:p>
            <a:pPr lvl="0">
              <a:buClr>
                <a:srgbClr val="5FCBEF"/>
              </a:buClr>
            </a:pPr>
            <a:endParaRPr lang="en-GB" dirty="0">
              <a:solidFill>
                <a:prstClr val="black">
                  <a:lumMod val="75000"/>
                  <a:lumOff val="25000"/>
                </a:prstClr>
              </a:solidFill>
            </a:endParaRPr>
          </a:p>
          <a:p>
            <a:pPr lvl="0">
              <a:spcBef>
                <a:spcPts val="0"/>
              </a:spcBef>
              <a:buClrTx/>
              <a:buSzTx/>
            </a:pPr>
            <a:r>
              <a:rPr lang="en-GB" sz="2800" dirty="0">
                <a:solidFill>
                  <a:prstClr val="black"/>
                </a:solidFill>
              </a:rPr>
              <a:t>Monday- Literacy/Numeracy/Letter sounds/ Numbers and later on Reading books and Words.</a:t>
            </a:r>
          </a:p>
          <a:p>
            <a:pPr lvl="0">
              <a:spcBef>
                <a:spcPts val="0"/>
              </a:spcBef>
              <a:buClrTx/>
              <a:buSzTx/>
            </a:pPr>
            <a:r>
              <a:rPr lang="en-GB" sz="2800" dirty="0">
                <a:solidFill>
                  <a:prstClr val="black"/>
                </a:solidFill>
              </a:rPr>
              <a:t>Collected in on a Thursday.</a:t>
            </a:r>
          </a:p>
          <a:p>
            <a:pPr lvl="0">
              <a:spcBef>
                <a:spcPts val="0"/>
              </a:spcBef>
              <a:buClrTx/>
              <a:buSzTx/>
            </a:pPr>
            <a:r>
              <a:rPr lang="en-GB" sz="2800" dirty="0">
                <a:solidFill>
                  <a:prstClr val="black"/>
                </a:solidFill>
              </a:rPr>
              <a:t>Every 4 weeks an assignment will be set.</a:t>
            </a:r>
          </a:p>
          <a:p>
            <a:pPr lvl="0">
              <a:spcBef>
                <a:spcPts val="0"/>
              </a:spcBef>
              <a:buClrTx/>
              <a:buSzTx/>
            </a:pPr>
            <a:r>
              <a:rPr lang="en-GB" sz="2800" dirty="0">
                <a:solidFill>
                  <a:prstClr val="black"/>
                </a:solidFill>
              </a:rPr>
              <a:t>Encourage pupils to take pride in all their work, including homework.</a:t>
            </a:r>
          </a:p>
          <a:p>
            <a:pPr lvl="0">
              <a:spcBef>
                <a:spcPts val="0"/>
              </a:spcBef>
              <a:buClrTx/>
              <a:buSzTx/>
            </a:pPr>
            <a:r>
              <a:rPr lang="en-GB" sz="2800" dirty="0">
                <a:solidFill>
                  <a:prstClr val="black"/>
                </a:solidFill>
              </a:rPr>
              <a:t>Please sign homework when it is completed.</a:t>
            </a:r>
          </a:p>
          <a:p>
            <a:pPr lvl="0">
              <a:spcBef>
                <a:spcPts val="0"/>
              </a:spcBef>
              <a:buClrTx/>
              <a:buSzTx/>
            </a:pPr>
            <a:r>
              <a:rPr lang="en-GB" sz="2800" dirty="0">
                <a:solidFill>
                  <a:prstClr val="black"/>
                </a:solidFill>
              </a:rPr>
              <a:t>Please use pencil to complete homework.</a:t>
            </a:r>
          </a:p>
          <a:p>
            <a:pPr lvl="0">
              <a:spcBef>
                <a:spcPts val="0"/>
              </a:spcBef>
              <a:buClrTx/>
              <a:buSzTx/>
            </a:pPr>
            <a:r>
              <a:rPr lang="en-GB" sz="2800" dirty="0">
                <a:solidFill>
                  <a:prstClr val="black"/>
                </a:solidFill>
              </a:rPr>
              <a:t>Library Books will be sent home weekly.</a:t>
            </a:r>
          </a:p>
          <a:p>
            <a:pPr lvl="0">
              <a:spcBef>
                <a:spcPts val="0"/>
              </a:spcBef>
              <a:buClrTx/>
              <a:buSzTx/>
            </a:pPr>
            <a:r>
              <a:rPr lang="en-GB" sz="2800" dirty="0">
                <a:solidFill>
                  <a:prstClr val="black"/>
                </a:solidFill>
              </a:rPr>
              <a:t>Homework will start at the beginning of October. </a:t>
            </a:r>
          </a:p>
          <a:p>
            <a:pPr lvl="0">
              <a:spcBef>
                <a:spcPts val="0"/>
              </a:spcBef>
              <a:buClrTx/>
              <a:buSzTx/>
            </a:pPr>
            <a:endParaRPr lang="en-GB" dirty="0">
              <a:solidFill>
                <a:prstClr val="black"/>
              </a:solidFill>
            </a:endParaRP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95116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fontScale="92500" lnSpcReduction="20000"/>
          </a:bodyPr>
          <a:lstStyle/>
          <a:p>
            <a:r>
              <a:rPr lang="en-GB" sz="2800" dirty="0"/>
              <a:t>Parental Consultations–</a:t>
            </a:r>
          </a:p>
          <a:p>
            <a:pPr marL="0" indent="0">
              <a:buNone/>
            </a:pPr>
            <a:r>
              <a:rPr lang="en-GB" sz="2800" b="1" dirty="0"/>
              <a:t>23</a:t>
            </a:r>
            <a:r>
              <a:rPr lang="en-GB" sz="2800" b="1" baseline="30000" dirty="0"/>
              <a:t>rd </a:t>
            </a:r>
            <a:r>
              <a:rPr lang="en-US" sz="2800" b="1" dirty="0"/>
              <a:t>-27</a:t>
            </a:r>
            <a:r>
              <a:rPr lang="en-US" sz="2800" b="1" baseline="30000" dirty="0"/>
              <a:t>th</a:t>
            </a:r>
            <a:r>
              <a:rPr lang="en-US" sz="2800" b="1" dirty="0"/>
              <a:t> October 2023 and 26</a:t>
            </a:r>
            <a:r>
              <a:rPr lang="en-US" sz="2800" b="1" baseline="30000" dirty="0"/>
              <a:t>th</a:t>
            </a:r>
            <a:r>
              <a:rPr lang="en-US" sz="2800" b="1" dirty="0"/>
              <a:t> February – 1</a:t>
            </a:r>
            <a:r>
              <a:rPr lang="en-US" sz="2800" b="1" baseline="30000" dirty="0"/>
              <a:t>st</a:t>
            </a:r>
            <a:r>
              <a:rPr lang="en-US" sz="2800" b="1" dirty="0"/>
              <a:t>  March 2023</a:t>
            </a:r>
          </a:p>
          <a:p>
            <a:pPr marL="0" indent="0">
              <a:buNone/>
            </a:pPr>
            <a:r>
              <a:rPr lang="en-GB" sz="2800" dirty="0"/>
              <a:t>We will be encouraging face to face meetings.  Phone calls may be arranged if preferred. </a:t>
            </a:r>
          </a:p>
          <a:p>
            <a:pPr marL="0" indent="0">
              <a:buNone/>
            </a:pPr>
            <a:r>
              <a:rPr lang="en-GB" sz="2800" dirty="0"/>
              <a:t>School Photographs- </a:t>
            </a:r>
            <a:r>
              <a:rPr lang="en-GB" sz="2800" b="1" dirty="0"/>
              <a:t>Wed 12</a:t>
            </a:r>
            <a:r>
              <a:rPr lang="en-GB" sz="2800" b="1" baseline="30000" dirty="0"/>
              <a:t>th</a:t>
            </a:r>
            <a:r>
              <a:rPr lang="en-GB" sz="2800" b="1" dirty="0"/>
              <a:t> October</a:t>
            </a:r>
          </a:p>
          <a:p>
            <a:pPr marL="0" indent="0">
              <a:buNone/>
            </a:pPr>
            <a:endParaRPr lang="en-GB" sz="2800" b="1" dirty="0"/>
          </a:p>
          <a:p>
            <a:pPr marL="0" indent="0">
              <a:buNone/>
            </a:pPr>
            <a:r>
              <a:rPr lang="en-GB" sz="2800" b="1" dirty="0"/>
              <a:t>Other dates of events will be on the School Website under the calendar section.</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668896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25392139"/>
              </p:ext>
            </p:extLst>
          </p:nvPr>
        </p:nvGraphicFramePr>
        <p:xfrm>
          <a:off x="821268" y="2059912"/>
          <a:ext cx="8500062" cy="3881439"/>
        </p:xfrm>
        <a:graphic>
          <a:graphicData uri="http://schemas.openxmlformats.org/drawingml/2006/table">
            <a:tbl>
              <a:tblPr firstRow="1" firstCol="1" bandRow="1">
                <a:tableStyleId>{5C22544A-7EE6-4342-B048-85BDC9FD1C3A}</a:tableStyleId>
              </a:tblPr>
              <a:tblGrid>
                <a:gridCol w="944670">
                  <a:extLst>
                    <a:ext uri="{9D8B030D-6E8A-4147-A177-3AD203B41FA5}">
                      <a16:colId xmlns:a16="http://schemas.microsoft.com/office/drawing/2014/main" val="895840792"/>
                    </a:ext>
                  </a:extLst>
                </a:gridCol>
                <a:gridCol w="2518464">
                  <a:extLst>
                    <a:ext uri="{9D8B030D-6E8A-4147-A177-3AD203B41FA5}">
                      <a16:colId xmlns:a16="http://schemas.microsoft.com/office/drawing/2014/main" val="1067037538"/>
                    </a:ext>
                  </a:extLst>
                </a:gridCol>
                <a:gridCol w="2518464">
                  <a:extLst>
                    <a:ext uri="{9D8B030D-6E8A-4147-A177-3AD203B41FA5}">
                      <a16:colId xmlns:a16="http://schemas.microsoft.com/office/drawing/2014/main" val="524526598"/>
                    </a:ext>
                  </a:extLst>
                </a:gridCol>
                <a:gridCol w="2518464">
                  <a:extLst>
                    <a:ext uri="{9D8B030D-6E8A-4147-A177-3AD203B41FA5}">
                      <a16:colId xmlns:a16="http://schemas.microsoft.com/office/drawing/2014/main" val="2945796188"/>
                    </a:ext>
                  </a:extLst>
                </a:gridCol>
              </a:tblGrid>
              <a:tr h="776287">
                <a:tc>
                  <a:txBody>
                    <a:bodyPr/>
                    <a:lstStyle/>
                    <a:p>
                      <a:pPr algn="l">
                        <a:lnSpc>
                          <a:spcPct val="107000"/>
                        </a:lnSpc>
                        <a:spcAft>
                          <a:spcPts val="0"/>
                        </a:spcAft>
                      </a:pPr>
                      <a:r>
                        <a:rPr lang="en-GB" sz="2400" dirty="0">
                          <a:effectLst/>
                        </a:rPr>
                        <a:t>Week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Term 1 (week beginning…)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a:effectLst/>
                        </a:rPr>
                        <a:t>Term 2 (week beginning…)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a:effectLst/>
                        </a:rPr>
                        <a:t>Term 3 (week beginning…)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1684691818"/>
                  </a:ext>
                </a:extLst>
              </a:tr>
              <a:tr h="388144">
                <a:tc>
                  <a:txBody>
                    <a:bodyPr/>
                    <a:lstStyle/>
                    <a:p>
                      <a:pPr algn="ctr">
                        <a:lnSpc>
                          <a:spcPct val="107000"/>
                        </a:lnSpc>
                        <a:spcAft>
                          <a:spcPts val="0"/>
                        </a:spcAft>
                      </a:pPr>
                      <a:r>
                        <a:rPr lang="en-GB" sz="24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2400" dirty="0">
                          <a:effectLst/>
                          <a:latin typeface="Calibri" panose="020F0502020204030204" pitchFamily="34" charset="0"/>
                          <a:ea typeface="Calibri" panose="020F0502020204030204" pitchFamily="34" charset="0"/>
                          <a:cs typeface="Times New Roman" panose="02020603050405020304" pitchFamily="18" charset="0"/>
                        </a:rPr>
                        <a:t> October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8</a:t>
                      </a:r>
                      <a:r>
                        <a:rPr lang="en-GB" sz="2400" baseline="30000" dirty="0">
                          <a:effectLst/>
                        </a:rPr>
                        <a:t>th</a:t>
                      </a:r>
                      <a:r>
                        <a:rPr lang="en-GB" sz="2400" baseline="0" dirty="0">
                          <a:effectLst/>
                        </a:rPr>
                        <a:t> January</a:t>
                      </a:r>
                      <a:endParaRPr lang="en-GB" sz="11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15</a:t>
                      </a:r>
                      <a:r>
                        <a:rPr lang="en-GB" sz="2400" baseline="30000" dirty="0">
                          <a:effectLst/>
                        </a:rPr>
                        <a:t>th</a:t>
                      </a:r>
                      <a:r>
                        <a:rPr lang="en-GB" sz="2400" dirty="0">
                          <a:effectLst/>
                        </a:rPr>
                        <a:t> April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3497762412"/>
                  </a:ext>
                </a:extLst>
              </a:tr>
              <a:tr h="388144">
                <a:tc>
                  <a:txBody>
                    <a:bodyPr/>
                    <a:lstStyle/>
                    <a:p>
                      <a:pPr algn="ctr">
                        <a:lnSpc>
                          <a:spcPct val="107000"/>
                        </a:lnSpc>
                        <a:spcAft>
                          <a:spcPts val="0"/>
                        </a:spcAft>
                      </a:pPr>
                      <a:r>
                        <a:rPr lang="en-GB" sz="24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9</a:t>
                      </a:r>
                      <a:r>
                        <a:rPr lang="en-GB" sz="2400" baseline="30000" dirty="0">
                          <a:effectLst/>
                        </a:rPr>
                        <a:t>th</a:t>
                      </a:r>
                      <a:r>
                        <a:rPr lang="en-GB" sz="2400" dirty="0">
                          <a:effectLst/>
                        </a:rPr>
                        <a:t> October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15</a:t>
                      </a:r>
                      <a:r>
                        <a:rPr lang="en-GB" sz="2400" baseline="30000" dirty="0">
                          <a:effectLst/>
                        </a:rPr>
                        <a:t>th</a:t>
                      </a:r>
                      <a:r>
                        <a:rPr lang="en-GB" sz="2400" dirty="0">
                          <a:effectLst/>
                        </a:rPr>
                        <a:t> January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22</a:t>
                      </a:r>
                      <a:r>
                        <a:rPr lang="en-GB" sz="2400" baseline="30000" dirty="0">
                          <a:effectLst/>
                        </a:rPr>
                        <a:t>nd</a:t>
                      </a:r>
                      <a:r>
                        <a:rPr lang="en-GB" sz="2400" dirty="0">
                          <a:effectLst/>
                        </a:rPr>
                        <a:t> April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3726752427"/>
                  </a:ext>
                </a:extLst>
              </a:tr>
              <a:tr h="388144">
                <a:tc>
                  <a:txBody>
                    <a:bodyPr/>
                    <a:lstStyle/>
                    <a:p>
                      <a:pPr algn="ctr">
                        <a:lnSpc>
                          <a:spcPct val="107000"/>
                        </a:lnSpc>
                        <a:spcAft>
                          <a:spcPts val="0"/>
                        </a:spcAft>
                      </a:pPr>
                      <a:r>
                        <a:rPr lang="en-GB" sz="24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16</a:t>
                      </a:r>
                      <a:r>
                        <a:rPr lang="en-GB" sz="2400" baseline="30000" dirty="0">
                          <a:effectLst/>
                        </a:rPr>
                        <a:t>th</a:t>
                      </a:r>
                      <a:r>
                        <a:rPr lang="en-GB" sz="2400" dirty="0">
                          <a:effectLst/>
                        </a:rPr>
                        <a:t> October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22</a:t>
                      </a:r>
                      <a:r>
                        <a:rPr lang="en-GB" sz="2400" baseline="30000" dirty="0">
                          <a:effectLst/>
                        </a:rPr>
                        <a:t>nd </a:t>
                      </a:r>
                      <a:r>
                        <a:rPr lang="en-GB" sz="2400" dirty="0">
                          <a:effectLst/>
                        </a:rPr>
                        <a:t>January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29</a:t>
                      </a:r>
                      <a:r>
                        <a:rPr lang="en-GB" sz="2400" baseline="30000" dirty="0">
                          <a:effectLst/>
                        </a:rPr>
                        <a:t>th</a:t>
                      </a:r>
                      <a:r>
                        <a:rPr lang="en-GB" sz="2400" dirty="0">
                          <a:effectLst/>
                        </a:rPr>
                        <a:t> April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29031905"/>
                  </a:ext>
                </a:extLst>
              </a:tr>
              <a:tr h="388144">
                <a:tc>
                  <a:txBody>
                    <a:bodyPr/>
                    <a:lstStyle/>
                    <a:p>
                      <a:pPr algn="ctr">
                        <a:lnSpc>
                          <a:spcPct val="107000"/>
                        </a:lnSpc>
                        <a:spcAft>
                          <a:spcPts val="0"/>
                        </a:spcAft>
                      </a:pPr>
                      <a:r>
                        <a:rPr lang="en-GB" sz="24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6</a:t>
                      </a:r>
                      <a:r>
                        <a:rPr lang="en-GB" sz="2400" baseline="30000" dirty="0">
                          <a:effectLst/>
                        </a:rPr>
                        <a:t>th</a:t>
                      </a:r>
                      <a:r>
                        <a:rPr lang="en-GB" sz="2400" dirty="0">
                          <a:effectLst/>
                        </a:rPr>
                        <a:t> November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a:effectLst/>
                        </a:rPr>
                        <a:t>29th </a:t>
                      </a:r>
                      <a:r>
                        <a:rPr lang="en-GB" sz="2400" dirty="0">
                          <a:effectLst/>
                        </a:rPr>
                        <a:t>January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7</a:t>
                      </a:r>
                      <a:r>
                        <a:rPr lang="en-GB" sz="2400" baseline="30000" dirty="0">
                          <a:effectLst/>
                        </a:rPr>
                        <a:t>th</a:t>
                      </a:r>
                      <a:r>
                        <a:rPr lang="en-GB" sz="2400" dirty="0">
                          <a:effectLst/>
                        </a:rPr>
                        <a:t> May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3297443738"/>
                  </a:ext>
                </a:extLst>
              </a:tr>
              <a:tr h="388144">
                <a:tc>
                  <a:txBody>
                    <a:bodyPr/>
                    <a:lstStyle/>
                    <a:p>
                      <a:pPr algn="ctr">
                        <a:lnSpc>
                          <a:spcPct val="107000"/>
                        </a:lnSpc>
                        <a:spcAft>
                          <a:spcPts val="0"/>
                        </a:spcAft>
                      </a:pPr>
                      <a:r>
                        <a:rPr lang="en-GB" sz="24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13</a:t>
                      </a:r>
                      <a:r>
                        <a:rPr lang="en-GB" sz="2400" baseline="30000" dirty="0">
                          <a:effectLst/>
                        </a:rPr>
                        <a:t>th</a:t>
                      </a:r>
                      <a:r>
                        <a:rPr lang="en-GB" sz="2400" dirty="0">
                          <a:effectLst/>
                        </a:rPr>
                        <a:t> November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5</a:t>
                      </a:r>
                      <a:r>
                        <a:rPr lang="en-GB" sz="2400" baseline="30000" dirty="0">
                          <a:effectLst/>
                        </a:rPr>
                        <a:t>th</a:t>
                      </a:r>
                      <a:r>
                        <a:rPr lang="en-GB" sz="2400" dirty="0">
                          <a:effectLst/>
                        </a:rPr>
                        <a:t> February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13</a:t>
                      </a:r>
                      <a:r>
                        <a:rPr lang="en-GB" sz="2400" baseline="30000" dirty="0">
                          <a:effectLst/>
                        </a:rPr>
                        <a:t>th</a:t>
                      </a:r>
                      <a:r>
                        <a:rPr lang="en-GB" sz="2400" dirty="0">
                          <a:effectLst/>
                        </a:rPr>
                        <a:t> May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1063848461"/>
                  </a:ext>
                </a:extLst>
              </a:tr>
              <a:tr h="388144">
                <a:tc>
                  <a:txBody>
                    <a:bodyPr/>
                    <a:lstStyle/>
                    <a:p>
                      <a:pPr algn="ctr">
                        <a:lnSpc>
                          <a:spcPct val="107000"/>
                        </a:lnSpc>
                        <a:spcAft>
                          <a:spcPts val="0"/>
                        </a:spcAft>
                      </a:pPr>
                      <a:r>
                        <a:rPr lang="en-GB" sz="24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20</a:t>
                      </a:r>
                      <a:r>
                        <a:rPr lang="en-GB" sz="2400" baseline="30000" dirty="0">
                          <a:effectLst/>
                        </a:rPr>
                        <a:t>th</a:t>
                      </a:r>
                      <a:r>
                        <a:rPr lang="en-GB" sz="2400" dirty="0">
                          <a:effectLst/>
                        </a:rPr>
                        <a:t> November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19</a:t>
                      </a:r>
                      <a:r>
                        <a:rPr lang="en-GB" sz="2400" baseline="30000" dirty="0">
                          <a:effectLst/>
                        </a:rPr>
                        <a:t>th</a:t>
                      </a:r>
                      <a:r>
                        <a:rPr lang="en-GB" sz="2400" dirty="0">
                          <a:effectLst/>
                        </a:rPr>
                        <a:t> February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20</a:t>
                      </a:r>
                      <a:r>
                        <a:rPr lang="en-GB" sz="2400" baseline="30000" dirty="0">
                          <a:effectLst/>
                        </a:rPr>
                        <a:t>th</a:t>
                      </a:r>
                      <a:r>
                        <a:rPr lang="en-GB" sz="2400" dirty="0">
                          <a:effectLst/>
                        </a:rPr>
                        <a:t> May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3932695215"/>
                  </a:ext>
                </a:extLst>
              </a:tr>
              <a:tr h="388144">
                <a:tc>
                  <a:txBody>
                    <a:bodyPr/>
                    <a:lstStyle/>
                    <a:p>
                      <a:pPr algn="ctr">
                        <a:lnSpc>
                          <a:spcPct val="107000"/>
                        </a:lnSpc>
                        <a:spcAft>
                          <a:spcPts val="0"/>
                        </a:spcAft>
                      </a:pPr>
                      <a:r>
                        <a:rPr lang="en-GB" sz="24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27</a:t>
                      </a:r>
                      <a:r>
                        <a:rPr lang="en-GB" sz="2400" baseline="30000" dirty="0">
                          <a:effectLst/>
                        </a:rPr>
                        <a:t>th</a:t>
                      </a:r>
                      <a:r>
                        <a:rPr lang="en-GB" sz="2400" dirty="0">
                          <a:effectLst/>
                        </a:rPr>
                        <a:t> November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4</a:t>
                      </a:r>
                      <a:r>
                        <a:rPr lang="en-GB" sz="2400" baseline="30000" dirty="0">
                          <a:effectLst/>
                        </a:rPr>
                        <a:t>th</a:t>
                      </a:r>
                      <a:r>
                        <a:rPr lang="en-GB" sz="2400" dirty="0">
                          <a:effectLst/>
                        </a:rPr>
                        <a:t> March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27</a:t>
                      </a:r>
                      <a:r>
                        <a:rPr lang="en-GB" sz="2400" baseline="30000" dirty="0">
                          <a:effectLst/>
                        </a:rPr>
                        <a:t>th</a:t>
                      </a:r>
                      <a:r>
                        <a:rPr lang="en-GB" sz="2400" dirty="0">
                          <a:effectLst/>
                        </a:rPr>
                        <a:t> May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845139882"/>
                  </a:ext>
                </a:extLst>
              </a:tr>
              <a:tr h="388144">
                <a:tc>
                  <a:txBody>
                    <a:bodyPr/>
                    <a:lstStyle/>
                    <a:p>
                      <a:pPr algn="ctr">
                        <a:lnSpc>
                          <a:spcPct val="107000"/>
                        </a:lnSpc>
                        <a:spcAft>
                          <a:spcPts val="0"/>
                        </a:spcAft>
                      </a:pPr>
                      <a:r>
                        <a:rPr lang="en-GB" sz="24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4</a:t>
                      </a:r>
                      <a:r>
                        <a:rPr lang="en-GB" sz="2400" baseline="30000" dirty="0">
                          <a:effectLst/>
                        </a:rPr>
                        <a:t>th</a:t>
                      </a:r>
                      <a:r>
                        <a:rPr lang="en-GB" sz="2400" dirty="0">
                          <a:effectLst/>
                        </a:rPr>
                        <a:t> December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baseline="0" dirty="0">
                          <a:effectLst/>
                        </a:rPr>
                        <a:t>11</a:t>
                      </a:r>
                      <a:r>
                        <a:rPr lang="en-GB" sz="2400" baseline="30000" dirty="0">
                          <a:effectLst/>
                        </a:rPr>
                        <a:t>th</a:t>
                      </a:r>
                      <a:r>
                        <a:rPr lang="en-GB" sz="2400" dirty="0">
                          <a:effectLst/>
                        </a:rPr>
                        <a:t> March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tc>
                  <a:txBody>
                    <a:bodyPr/>
                    <a:lstStyle/>
                    <a:p>
                      <a:pPr algn="l">
                        <a:lnSpc>
                          <a:spcPct val="107000"/>
                        </a:lnSpc>
                        <a:spcAft>
                          <a:spcPts val="0"/>
                        </a:spcAft>
                      </a:pPr>
                      <a:r>
                        <a:rPr lang="en-GB" sz="2400" dirty="0">
                          <a:effectLst/>
                        </a:rPr>
                        <a:t>5</a:t>
                      </a:r>
                      <a:r>
                        <a:rPr lang="en-GB" sz="2400" baseline="30000" dirty="0">
                          <a:effectLst/>
                        </a:rPr>
                        <a:t>th</a:t>
                      </a:r>
                      <a:r>
                        <a:rPr lang="en-GB" sz="2400" dirty="0">
                          <a:effectLst/>
                        </a:rPr>
                        <a:t> June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18" marR="68018" marT="0" marB="0"/>
                </a:tc>
                <a:extLst>
                  <a:ext uri="{0D108BD9-81ED-4DB2-BD59-A6C34878D82A}">
                    <a16:rowId xmlns:a16="http://schemas.microsoft.com/office/drawing/2014/main" val="1423308926"/>
                  </a:ext>
                </a:extLst>
              </a:tr>
            </a:tbl>
          </a:graphicData>
        </a:graphic>
      </p:graphicFrame>
      <p:sp>
        <p:nvSpPr>
          <p:cNvPr id="6" name="Rectangle 2"/>
          <p:cNvSpPr>
            <a:spLocks noChangeArrowheads="1"/>
          </p:cNvSpPr>
          <p:nvPr/>
        </p:nvSpPr>
        <p:spPr bwMode="auto">
          <a:xfrm>
            <a:off x="1144059" y="23902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KIPS After School Clubs Dates 2023/24</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74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p:txBody>
          <a:bodyPr/>
          <a:lstStyle/>
          <a:p>
            <a:r>
              <a:rPr lang="en-GB" sz="2800" dirty="0"/>
              <a:t>Information will be communicated primarily via the school app. This includes consent forms, absence forms and links to parent surveys/useful websites.</a:t>
            </a:r>
          </a:p>
          <a:p>
            <a:r>
              <a:rPr lang="en-GB" sz="2800" dirty="0"/>
              <a:t>School website has a wealth of information also.</a:t>
            </a:r>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97067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3880773"/>
          </a:xfrm>
        </p:spPr>
        <p:txBody>
          <a:bodyPr>
            <a:noAutofit/>
          </a:bodyPr>
          <a:lstStyle/>
          <a:p>
            <a:r>
              <a:rPr lang="en-GB" sz="2400" dirty="0"/>
              <a:t>School is a cash-free zone.</a:t>
            </a:r>
          </a:p>
          <a:p>
            <a:r>
              <a:rPr lang="en-GB" sz="2400" dirty="0"/>
              <a:t>Please download the app </a:t>
            </a:r>
          </a:p>
          <a:p>
            <a:r>
              <a:rPr lang="en-GB" sz="2400" dirty="0"/>
              <a:t>Parent User Guide is available via the Parents’ section of the website.</a:t>
            </a:r>
          </a:p>
          <a:p>
            <a:pPr marL="0" indent="0">
              <a:buNone/>
            </a:pPr>
            <a:r>
              <a:rPr lang="en-GB" sz="2400" dirty="0"/>
              <a:t>The school money app will be used for processing payments for:</a:t>
            </a:r>
          </a:p>
          <a:p>
            <a:pPr>
              <a:buFont typeface="+mj-lt"/>
              <a:buAutoNum type="arabicPeriod"/>
            </a:pPr>
            <a:r>
              <a:rPr lang="en-GB" sz="2400" dirty="0"/>
              <a:t>DINNERS - £2.60 – </a:t>
            </a:r>
            <a:r>
              <a:rPr lang="en-GB" sz="2400" u="sng" dirty="0"/>
              <a:t>Remember to sign-up for Free School Meals if you’re entitled. </a:t>
            </a:r>
            <a:r>
              <a:rPr lang="en-GB" sz="2400" dirty="0"/>
              <a:t>Even if you are not using it regularly it makes a difference to the money school is allocated.</a:t>
            </a:r>
          </a:p>
          <a:p>
            <a:pPr>
              <a:buFont typeface="+mj-lt"/>
              <a:buAutoNum type="arabicPeriod"/>
            </a:pPr>
            <a:r>
              <a:rPr lang="en-GB" sz="2400" dirty="0"/>
              <a:t>WRAP AROUND CARE-KIPS CARE/ BREAKFAST CLUB(including bookings)</a:t>
            </a:r>
          </a:p>
          <a:p>
            <a:pPr>
              <a:buFont typeface="+mj-lt"/>
              <a:buAutoNum type="arabicPeriod"/>
            </a:pPr>
            <a:r>
              <a:rPr lang="en-GB" sz="2400" dirty="0"/>
              <a:t>AFTER-SCHOOL CLUBS</a:t>
            </a:r>
          </a:p>
          <a:p>
            <a:pPr>
              <a:buFont typeface="+mj-lt"/>
              <a:buAutoNum type="arabicPeriod"/>
            </a:pPr>
            <a:r>
              <a:rPr lang="en-GB" sz="2400" dirty="0"/>
              <a:t>TRIPS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16630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3515843" cy="1320800"/>
          </a:xfrm>
        </p:spPr>
        <p:txBody>
          <a:bodyPr/>
          <a:lstStyle/>
          <a:p>
            <a:r>
              <a:rPr lang="en-GB" dirty="0"/>
              <a:t>School App</a:t>
            </a:r>
          </a:p>
        </p:txBody>
      </p:sp>
      <p:sp>
        <p:nvSpPr>
          <p:cNvPr id="3" name="Content Placeholder 2"/>
          <p:cNvSpPr>
            <a:spLocks noGrp="1"/>
          </p:cNvSpPr>
          <p:nvPr>
            <p:ph idx="1"/>
          </p:nvPr>
        </p:nvSpPr>
        <p:spPr/>
        <p:txBody>
          <a:bodyPr/>
          <a:lstStyle/>
          <a:p>
            <a:r>
              <a:rPr lang="en-GB" dirty="0"/>
              <a:t>Remember to change your class selection on the school app so that you get the notifications relevant to the class your child is in.</a:t>
            </a:r>
          </a:p>
          <a:p>
            <a:pPr marL="0" indent="0">
              <a:buNone/>
            </a:pPr>
            <a:r>
              <a:rPr lang="en-GB" u="sng" dirty="0"/>
              <a:t>To do this:</a:t>
            </a:r>
          </a:p>
          <a:p>
            <a:r>
              <a:rPr lang="en-GB" dirty="0"/>
              <a:t>Select Notifications</a:t>
            </a:r>
          </a:p>
          <a:p>
            <a:r>
              <a:rPr lang="en-GB" dirty="0"/>
              <a:t>Select Settings</a:t>
            </a:r>
          </a:p>
          <a:p>
            <a:r>
              <a:rPr lang="en-GB" dirty="0"/>
              <a:t>Select Message Group- P1</a:t>
            </a:r>
          </a:p>
        </p:txBody>
      </p:sp>
    </p:spTree>
    <p:extLst>
      <p:ext uri="{BB962C8B-B14F-4D97-AF65-F5344CB8AC3E}">
        <p14:creationId xmlns:p14="http://schemas.microsoft.com/office/powerpoint/2010/main" val="95683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t>Class tests in January and May.</a:t>
            </a:r>
          </a:p>
          <a:p>
            <a:r>
              <a:rPr lang="en-GB" sz="2800" dirty="0"/>
              <a:t>CLASS ASSESSMENTS- regular assessments of letter sounds and numbers.</a:t>
            </a:r>
          </a:p>
          <a:p>
            <a:r>
              <a:rPr lang="en-GB" sz="2800" dirty="0"/>
              <a:t>Comments in books</a:t>
            </a:r>
          </a:p>
          <a:p>
            <a:r>
              <a:rPr lang="en-GB" sz="2800" dirty="0"/>
              <a:t>Books will be sent home to parents (half-termly)</a:t>
            </a:r>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99616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lnSpcReduction="10000"/>
          </a:bodyPr>
          <a:lstStyle/>
          <a:p>
            <a:pPr marL="0" indent="0">
              <a:buNone/>
            </a:pPr>
            <a:r>
              <a:rPr lang="en-GB" sz="2800" dirty="0"/>
              <a:t>Contact the office to:</a:t>
            </a:r>
          </a:p>
          <a:p>
            <a:r>
              <a:rPr lang="en-GB" sz="2800" dirty="0"/>
              <a:t>Inform class teacher of any changes to collection arrangements (bus etc.).</a:t>
            </a:r>
          </a:p>
          <a:p>
            <a:r>
              <a:rPr lang="en-GB" sz="2800" dirty="0"/>
              <a:t>Inform teacher of illness (or via school app-Absence form).</a:t>
            </a:r>
          </a:p>
          <a:p>
            <a:r>
              <a:rPr lang="en-GB" sz="2800" dirty="0"/>
              <a:t>Inform school of any changes to personal details </a:t>
            </a:r>
            <a:r>
              <a:rPr lang="en-GB" sz="2800" dirty="0" err="1"/>
              <a:t>ie</a:t>
            </a:r>
            <a:r>
              <a:rPr lang="en-GB" sz="2800" dirty="0"/>
              <a:t> telephone numbers/address.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34621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57612" cy="1320800"/>
          </a:xfrm>
        </p:spPr>
        <p:txBody>
          <a:bodyPr>
            <a:normAutofit/>
          </a:bodyPr>
          <a:lstStyle/>
          <a:p>
            <a:r>
              <a:rPr lang="en-GB" dirty="0"/>
              <a:t>Attendance </a:t>
            </a:r>
          </a:p>
        </p:txBody>
      </p:sp>
      <p:sp>
        <p:nvSpPr>
          <p:cNvPr id="3" name="Content Placeholder 2"/>
          <p:cNvSpPr>
            <a:spLocks noGrp="1"/>
          </p:cNvSpPr>
          <p:nvPr>
            <p:ph idx="1"/>
          </p:nvPr>
        </p:nvSpPr>
        <p:spPr>
          <a:xfrm>
            <a:off x="566497" y="1513384"/>
            <a:ext cx="8596668" cy="4273461"/>
          </a:xfrm>
        </p:spPr>
        <p:txBody>
          <a:bodyPr>
            <a:normAutofit lnSpcReduction="10000"/>
          </a:bodyPr>
          <a:lstStyle/>
          <a:p>
            <a:r>
              <a:rPr lang="en-US" dirty="0"/>
              <a:t>It is important that your child is in school whenever possible.  If your child is suffering from fever like symptoms they should remain at home until 48 hours after symptoms have ceased. </a:t>
            </a:r>
          </a:p>
          <a:p>
            <a:r>
              <a:rPr lang="en-US" dirty="0"/>
              <a:t>Parents will receive a letter home informing them if their child’s attendance has fallen below the EA target of 95% (more than one day every four weeks). The Education Welfare Officer will also track any attendances that fall below this percentage. </a:t>
            </a:r>
            <a:r>
              <a:rPr lang="en-GB" dirty="0"/>
              <a:t> </a:t>
            </a:r>
          </a:p>
          <a:p>
            <a:endParaRPr lang="en-GB" dirty="0"/>
          </a:p>
          <a:p>
            <a:pPr marL="0" indent="0">
              <a:buNone/>
            </a:pPr>
            <a:r>
              <a:rPr lang="en-US" b="1" u="sng" dirty="0"/>
              <a:t>Holidays in Term Time</a:t>
            </a:r>
            <a:endParaRPr lang="en-GB" dirty="0"/>
          </a:p>
          <a:p>
            <a:pPr marL="0" indent="0">
              <a:buNone/>
            </a:pPr>
            <a:r>
              <a:rPr lang="en-GB" b="1" dirty="0"/>
              <a:t> </a:t>
            </a:r>
            <a:endParaRPr lang="en-GB" dirty="0"/>
          </a:p>
          <a:p>
            <a:r>
              <a:rPr lang="en-US" dirty="0"/>
              <a:t>Holidays during term time are discouraged by the school. Parents are reminded of the effect that absence can have on a pupil’s potential achievement.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66339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a:t>A summary of our new Bullying Prevention Policy is available on the school website.</a:t>
            </a:r>
          </a:p>
          <a:p>
            <a:r>
              <a:rPr lang="en-GB" sz="2800" dirty="0" err="1"/>
              <a:t>MyHappyMind</a:t>
            </a:r>
            <a:r>
              <a:rPr lang="en-GB" sz="2800" dirty="0"/>
              <a:t> programme</a:t>
            </a:r>
          </a:p>
          <a:p>
            <a:r>
              <a:rPr lang="en-GB" sz="2800" dirty="0"/>
              <a:t>Mood tracker</a:t>
            </a:r>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761392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Rewards and Sanctions</a:t>
            </a:r>
          </a:p>
        </p:txBody>
      </p:sp>
      <p:sp>
        <p:nvSpPr>
          <p:cNvPr id="3" name="Content Placeholder 2"/>
          <p:cNvSpPr>
            <a:spLocks noGrp="1"/>
          </p:cNvSpPr>
          <p:nvPr>
            <p:ph idx="1"/>
          </p:nvPr>
        </p:nvSpPr>
        <p:spPr>
          <a:xfrm>
            <a:off x="677334" y="2160589"/>
            <a:ext cx="8596668" cy="4087811"/>
          </a:xfrm>
        </p:spPr>
        <p:txBody>
          <a:bodyPr>
            <a:normAutofit fontScale="92500" lnSpcReduction="20000"/>
          </a:bodyPr>
          <a:lstStyle/>
          <a:p>
            <a:r>
              <a:rPr lang="en-GB" dirty="0"/>
              <a:t>Class rewards.</a:t>
            </a:r>
          </a:p>
          <a:p>
            <a:pPr marL="0" indent="0">
              <a:buNone/>
            </a:pPr>
            <a:r>
              <a:rPr lang="en-GB" dirty="0"/>
              <a:t>- </a:t>
            </a:r>
            <a:r>
              <a:rPr lang="en-GB" dirty="0" err="1"/>
              <a:t>Classdojo</a:t>
            </a:r>
            <a:r>
              <a:rPr lang="en-GB" dirty="0"/>
              <a:t>- earn points and the winner awarded certificate and prize weekly.</a:t>
            </a:r>
          </a:p>
          <a:p>
            <a:pPr marL="0" indent="0">
              <a:buNone/>
            </a:pPr>
            <a:endParaRPr lang="en-GB" dirty="0"/>
          </a:p>
          <a:p>
            <a:r>
              <a:rPr lang="en-GB" dirty="0"/>
              <a:t>Pupil of the week- awarded in assembly.</a:t>
            </a:r>
          </a:p>
          <a:p>
            <a:pPr marL="0" indent="0">
              <a:buNone/>
            </a:pPr>
            <a:endParaRPr lang="en-GB" dirty="0"/>
          </a:p>
          <a:p>
            <a:r>
              <a:rPr lang="en-GB" dirty="0"/>
              <a:t>Pupil Code of Conduct-displayed in classes and created by Student Council.</a:t>
            </a:r>
          </a:p>
          <a:p>
            <a:r>
              <a:rPr lang="en-GB" dirty="0"/>
              <a:t>Class Charter created with class in first week by using UN Convention on the Rights of a Child.</a:t>
            </a:r>
          </a:p>
          <a:p>
            <a:pPr>
              <a:buFontTx/>
              <a:buChar char="-"/>
            </a:pPr>
            <a:endParaRPr lang="en-GB" dirty="0"/>
          </a:p>
          <a:p>
            <a:r>
              <a:rPr lang="en-GB" dirty="0"/>
              <a:t>Sanctions:</a:t>
            </a:r>
          </a:p>
          <a:p>
            <a:pPr>
              <a:buFontTx/>
              <a:buChar char="-"/>
            </a:pPr>
            <a:r>
              <a:rPr lang="en-GB" dirty="0"/>
              <a:t>Traffic light system. </a:t>
            </a:r>
          </a:p>
          <a:p>
            <a:pPr>
              <a:buFontTx/>
              <a:buChar char="-"/>
            </a:pPr>
            <a:r>
              <a:rPr lang="en-GB" dirty="0">
                <a:solidFill>
                  <a:schemeClr val="accent5">
                    <a:lumMod val="60000"/>
                    <a:lumOff val="40000"/>
                  </a:schemeClr>
                </a:solidFill>
              </a:rPr>
              <a:t>Green</a:t>
            </a:r>
            <a:r>
              <a:rPr lang="en-GB" dirty="0"/>
              <a:t>- ready to learn. </a:t>
            </a:r>
            <a:r>
              <a:rPr lang="en-GB" dirty="0">
                <a:solidFill>
                  <a:srgbClr val="FFFF00"/>
                </a:solidFill>
              </a:rPr>
              <a:t>Yellow</a:t>
            </a:r>
            <a:r>
              <a:rPr lang="en-GB" dirty="0"/>
              <a:t>- reminder of class charter. </a:t>
            </a:r>
            <a:r>
              <a:rPr lang="en-GB" dirty="0">
                <a:solidFill>
                  <a:srgbClr val="FF0000"/>
                </a:solidFill>
              </a:rPr>
              <a:t>Red-</a:t>
            </a:r>
            <a:r>
              <a:rPr lang="en-GB" dirty="0"/>
              <a:t> Time out.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pic>
        <p:nvPicPr>
          <p:cNvPr id="5" name="Picture 4"/>
          <p:cNvPicPr>
            <a:picLocks noChangeAspect="1"/>
          </p:cNvPicPr>
          <p:nvPr/>
        </p:nvPicPr>
        <p:blipFill>
          <a:blip r:embed="rId3"/>
          <a:stretch>
            <a:fillRect/>
          </a:stretch>
        </p:blipFill>
        <p:spPr>
          <a:xfrm>
            <a:off x="8213206" y="4676876"/>
            <a:ext cx="2121592" cy="1414395"/>
          </a:xfrm>
          <a:prstGeom prst="rect">
            <a:avLst/>
          </a:prstGeom>
        </p:spPr>
      </p:pic>
      <p:pic>
        <p:nvPicPr>
          <p:cNvPr id="6" name="Picture 5"/>
          <p:cNvPicPr>
            <a:picLocks noChangeAspect="1"/>
          </p:cNvPicPr>
          <p:nvPr/>
        </p:nvPicPr>
        <p:blipFill>
          <a:blip r:embed="rId4"/>
          <a:stretch>
            <a:fillRect/>
          </a:stretch>
        </p:blipFill>
        <p:spPr>
          <a:xfrm>
            <a:off x="8053718" y="1707909"/>
            <a:ext cx="1579001" cy="1030313"/>
          </a:xfrm>
          <a:prstGeom prst="rect">
            <a:avLst/>
          </a:prstGeom>
        </p:spPr>
      </p:pic>
    </p:spTree>
    <p:extLst>
      <p:ext uri="{BB962C8B-B14F-4D97-AF65-F5344CB8AC3E}">
        <p14:creationId xmlns:p14="http://schemas.microsoft.com/office/powerpoint/2010/main" val="3048071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sp>
        <p:nvSpPr>
          <p:cNvPr id="3" name="Content Placeholder 2"/>
          <p:cNvSpPr>
            <a:spLocks noGrp="1"/>
          </p:cNvSpPr>
          <p:nvPr>
            <p:ph idx="1"/>
          </p:nvPr>
        </p:nvSpPr>
        <p:spPr>
          <a:xfrm>
            <a:off x="677334" y="1172095"/>
            <a:ext cx="8596668" cy="5411585"/>
          </a:xfrm>
        </p:spPr>
        <p:txBody>
          <a:bodyPr>
            <a:normAutofit lnSpcReduction="10000"/>
          </a:bodyPr>
          <a:lstStyle/>
          <a:p>
            <a:pPr lvl="0">
              <a:buClr>
                <a:srgbClr val="5FCBEF"/>
              </a:buClr>
            </a:pPr>
            <a:r>
              <a:rPr lang="en-GB" sz="1200" b="1" dirty="0">
                <a:solidFill>
                  <a:srgbClr val="FF0000"/>
                </a:solidFill>
              </a:rPr>
              <a:t>Talking and Listening:</a:t>
            </a:r>
          </a:p>
          <a:p>
            <a:pPr marL="0" lvl="0" indent="0">
              <a:buClr>
                <a:srgbClr val="5FCBEF"/>
              </a:buClr>
              <a:buNone/>
            </a:pPr>
            <a:r>
              <a:rPr lang="en-GB" sz="1200" dirty="0">
                <a:solidFill>
                  <a:prstClr val="black">
                    <a:lumMod val="75000"/>
                    <a:lumOff val="25000"/>
                  </a:prstClr>
                </a:solidFill>
              </a:rPr>
              <a:t>To talk and converse clearly with our peers and adults.</a:t>
            </a:r>
          </a:p>
          <a:p>
            <a:pPr marL="0" lvl="0" indent="0">
              <a:buClr>
                <a:srgbClr val="5FCBEF"/>
              </a:buClr>
              <a:buNone/>
            </a:pPr>
            <a:r>
              <a:rPr lang="en-GB" sz="1200" dirty="0">
                <a:solidFill>
                  <a:prstClr val="black">
                    <a:lumMod val="75000"/>
                    <a:lumOff val="25000"/>
                  </a:prstClr>
                </a:solidFill>
              </a:rPr>
              <a:t>To listen for longer periods of time.</a:t>
            </a:r>
            <a:endParaRPr lang="en-GB" sz="800" dirty="0">
              <a:solidFill>
                <a:prstClr val="black">
                  <a:lumMod val="75000"/>
                  <a:lumOff val="25000"/>
                </a:prstClr>
              </a:solidFill>
            </a:endParaRPr>
          </a:p>
          <a:p>
            <a:pPr marL="0" lvl="0" indent="0">
              <a:buClr>
                <a:srgbClr val="5FCBEF"/>
              </a:buClr>
              <a:buNone/>
            </a:pPr>
            <a:endParaRPr lang="en-GB" sz="800" dirty="0">
              <a:solidFill>
                <a:prstClr val="black">
                  <a:lumMod val="75000"/>
                  <a:lumOff val="25000"/>
                </a:prstClr>
              </a:solidFill>
            </a:endParaRPr>
          </a:p>
          <a:p>
            <a:pPr lvl="0">
              <a:buClr>
                <a:srgbClr val="5FCBEF"/>
              </a:buClr>
            </a:pPr>
            <a:r>
              <a:rPr lang="en-GB" sz="1400" b="1" dirty="0">
                <a:solidFill>
                  <a:srgbClr val="FF0000"/>
                </a:solidFill>
              </a:rPr>
              <a:t>Writing:</a:t>
            </a:r>
          </a:p>
          <a:p>
            <a:pPr marL="0" lvl="0" indent="0">
              <a:buClr>
                <a:srgbClr val="5FCBEF"/>
              </a:buClr>
              <a:buNone/>
            </a:pPr>
            <a:r>
              <a:rPr lang="en-GB" sz="1100" dirty="0">
                <a:solidFill>
                  <a:prstClr val="black">
                    <a:lumMod val="75000"/>
                    <a:lumOff val="25000"/>
                  </a:prstClr>
                </a:solidFill>
              </a:rPr>
              <a:t>To use a pencil to mark make.</a:t>
            </a:r>
          </a:p>
          <a:p>
            <a:pPr marL="0" lvl="0" indent="0">
              <a:buClr>
                <a:srgbClr val="5FCBEF"/>
              </a:buClr>
              <a:buNone/>
            </a:pPr>
            <a:r>
              <a:rPr lang="en-GB" sz="1100" dirty="0">
                <a:solidFill>
                  <a:prstClr val="black">
                    <a:lumMod val="75000"/>
                    <a:lumOff val="25000"/>
                  </a:prstClr>
                </a:solidFill>
              </a:rPr>
              <a:t>To hold our pencil correctly and show control.</a:t>
            </a:r>
          </a:p>
          <a:p>
            <a:pPr marL="0" lvl="0" indent="0">
              <a:buClr>
                <a:srgbClr val="5FCBEF"/>
              </a:buClr>
              <a:buNone/>
            </a:pPr>
            <a:r>
              <a:rPr lang="en-GB" sz="1100" dirty="0">
                <a:solidFill>
                  <a:prstClr val="black">
                    <a:lumMod val="75000"/>
                    <a:lumOff val="25000"/>
                  </a:prstClr>
                </a:solidFill>
              </a:rPr>
              <a:t>To form letters, words and sentences.</a:t>
            </a:r>
          </a:p>
          <a:p>
            <a:pPr lvl="0">
              <a:buClr>
                <a:srgbClr val="5FCBEF"/>
              </a:buClr>
            </a:pPr>
            <a:endParaRPr lang="en-GB" sz="800" dirty="0">
              <a:solidFill>
                <a:prstClr val="black">
                  <a:lumMod val="75000"/>
                  <a:lumOff val="25000"/>
                </a:prstClr>
              </a:solidFill>
            </a:endParaRPr>
          </a:p>
          <a:p>
            <a:pPr lvl="0">
              <a:buClr>
                <a:srgbClr val="5FCBEF"/>
              </a:buClr>
            </a:pPr>
            <a:r>
              <a:rPr lang="en-GB" sz="1400" b="1" dirty="0">
                <a:solidFill>
                  <a:srgbClr val="FF0000"/>
                </a:solidFill>
              </a:rPr>
              <a:t>Reading:</a:t>
            </a:r>
          </a:p>
          <a:p>
            <a:pPr marL="0" lvl="0" indent="0">
              <a:buClr>
                <a:srgbClr val="5FCBEF"/>
              </a:buClr>
              <a:buNone/>
            </a:pPr>
            <a:r>
              <a:rPr lang="en-GB" sz="1100" dirty="0">
                <a:solidFill>
                  <a:prstClr val="black">
                    <a:lumMod val="75000"/>
                    <a:lumOff val="25000"/>
                  </a:prstClr>
                </a:solidFill>
              </a:rPr>
              <a:t>To show good book handling skills- hold book ourselves, turn the pages, follow the story.</a:t>
            </a:r>
          </a:p>
          <a:p>
            <a:pPr marL="0" lvl="0" indent="0">
              <a:buClr>
                <a:srgbClr val="5FCBEF"/>
              </a:buClr>
              <a:buNone/>
            </a:pPr>
            <a:r>
              <a:rPr lang="en-GB" sz="1100" dirty="0">
                <a:solidFill>
                  <a:prstClr val="black">
                    <a:lumMod val="75000"/>
                    <a:lumOff val="25000"/>
                  </a:prstClr>
                </a:solidFill>
              </a:rPr>
              <a:t>To begin to read words in the environment </a:t>
            </a:r>
            <a:r>
              <a:rPr lang="en-GB" sz="1100" dirty="0" err="1">
                <a:solidFill>
                  <a:prstClr val="black">
                    <a:lumMod val="75000"/>
                    <a:lumOff val="25000"/>
                  </a:prstClr>
                </a:solidFill>
              </a:rPr>
              <a:t>ie</a:t>
            </a:r>
            <a:r>
              <a:rPr lang="en-GB" sz="1100" dirty="0">
                <a:solidFill>
                  <a:prstClr val="black">
                    <a:lumMod val="75000"/>
                    <a:lumOff val="25000"/>
                  </a:prstClr>
                </a:solidFill>
              </a:rPr>
              <a:t> our name, labels in the classroom, signs </a:t>
            </a:r>
            <a:r>
              <a:rPr lang="en-GB" sz="1100" dirty="0" err="1">
                <a:solidFill>
                  <a:prstClr val="black">
                    <a:lumMod val="75000"/>
                    <a:lumOff val="25000"/>
                  </a:prstClr>
                </a:solidFill>
              </a:rPr>
              <a:t>etc</a:t>
            </a:r>
            <a:endParaRPr lang="en-GB" sz="1100" dirty="0">
              <a:solidFill>
                <a:prstClr val="black">
                  <a:lumMod val="75000"/>
                  <a:lumOff val="25000"/>
                </a:prstClr>
              </a:solidFill>
            </a:endParaRPr>
          </a:p>
          <a:p>
            <a:pPr marL="0" lvl="0" indent="0">
              <a:buClr>
                <a:srgbClr val="5FCBEF"/>
              </a:buClr>
              <a:buNone/>
            </a:pPr>
            <a:r>
              <a:rPr lang="en-GB" sz="1100" dirty="0">
                <a:solidFill>
                  <a:prstClr val="black">
                    <a:lumMod val="75000"/>
                    <a:lumOff val="25000"/>
                  </a:prstClr>
                </a:solidFill>
              </a:rPr>
              <a:t>To read simple sentences.</a:t>
            </a:r>
          </a:p>
          <a:p>
            <a:pPr marL="0" lvl="0" indent="0">
              <a:buClr>
                <a:srgbClr val="5FCBEF"/>
              </a:buClr>
              <a:buNone/>
            </a:pPr>
            <a:r>
              <a:rPr lang="en-GB" sz="1100" dirty="0">
                <a:solidFill>
                  <a:prstClr val="black">
                    <a:lumMod val="75000"/>
                    <a:lumOff val="25000"/>
                  </a:prstClr>
                </a:solidFill>
              </a:rPr>
              <a:t>To show an understanding of reading.</a:t>
            </a:r>
          </a:p>
          <a:p>
            <a:pPr marL="0" lvl="0" indent="0">
              <a:buClr>
                <a:srgbClr val="5FCBEF"/>
              </a:buClr>
              <a:buNone/>
            </a:pPr>
            <a:endParaRPr lang="en-GB" sz="800" dirty="0">
              <a:solidFill>
                <a:prstClr val="black">
                  <a:lumMod val="75000"/>
                  <a:lumOff val="25000"/>
                </a:prstClr>
              </a:solidFill>
            </a:endParaRPr>
          </a:p>
          <a:p>
            <a:pPr lvl="0">
              <a:buClr>
                <a:srgbClr val="5FCBEF"/>
              </a:buClr>
            </a:pPr>
            <a:r>
              <a:rPr lang="en-GB" sz="1400" b="1" dirty="0">
                <a:solidFill>
                  <a:srgbClr val="FF0000"/>
                </a:solidFill>
              </a:rPr>
              <a:t>Phonological Awareness:</a:t>
            </a:r>
          </a:p>
          <a:p>
            <a:pPr marL="0" lvl="0" indent="0">
              <a:buClr>
                <a:srgbClr val="5FCBEF"/>
              </a:buClr>
              <a:buNone/>
            </a:pPr>
            <a:r>
              <a:rPr lang="en-GB" sz="1200" dirty="0">
                <a:solidFill>
                  <a:prstClr val="black">
                    <a:lumMod val="75000"/>
                    <a:lumOff val="25000"/>
                  </a:prstClr>
                </a:solidFill>
              </a:rPr>
              <a:t>To learn all letter sounds of the alphabet</a:t>
            </a:r>
          </a:p>
          <a:p>
            <a:pPr marL="0" lvl="0" indent="0">
              <a:buClr>
                <a:srgbClr val="5FCBEF"/>
              </a:buClr>
              <a:buNone/>
            </a:pPr>
            <a:r>
              <a:rPr lang="en-GB" sz="1200" dirty="0">
                <a:solidFill>
                  <a:prstClr val="black">
                    <a:lumMod val="75000"/>
                    <a:lumOff val="25000"/>
                  </a:prstClr>
                </a:solidFill>
              </a:rPr>
              <a:t>To blend letter sounds together to read words</a:t>
            </a:r>
          </a:p>
          <a:p>
            <a:pPr marL="0" lvl="0" indent="0">
              <a:buClr>
                <a:srgbClr val="5FCBEF"/>
              </a:buClr>
              <a:buNone/>
            </a:pPr>
            <a:r>
              <a:rPr lang="en-GB" sz="700" dirty="0">
                <a:solidFill>
                  <a:prstClr val="black">
                    <a:lumMod val="75000"/>
                    <a:lumOff val="25000"/>
                  </a:prstClr>
                </a:solidFill>
              </a:rPr>
              <a:t>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174509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sp>
        <p:nvSpPr>
          <p:cNvPr id="3" name="Content Placeholder 2"/>
          <p:cNvSpPr>
            <a:spLocks noGrp="1"/>
          </p:cNvSpPr>
          <p:nvPr>
            <p:ph idx="1"/>
          </p:nvPr>
        </p:nvSpPr>
        <p:spPr>
          <a:xfrm>
            <a:off x="677334" y="1047405"/>
            <a:ext cx="8596668" cy="4993958"/>
          </a:xfrm>
        </p:spPr>
        <p:txBody>
          <a:bodyPr>
            <a:noAutofit/>
          </a:bodyPr>
          <a:lstStyle/>
          <a:p>
            <a:pPr lvl="0">
              <a:buClr>
                <a:srgbClr val="5FCBEF"/>
              </a:buClr>
            </a:pPr>
            <a:r>
              <a:rPr lang="en-GB" b="1" dirty="0">
                <a:solidFill>
                  <a:srgbClr val="FF0000"/>
                </a:solidFill>
              </a:rPr>
              <a:t>Number</a:t>
            </a:r>
          </a:p>
          <a:p>
            <a:pPr marL="0" lvl="0" indent="0">
              <a:buClr>
                <a:srgbClr val="5FCBEF"/>
              </a:buClr>
              <a:buNone/>
            </a:pPr>
            <a:r>
              <a:rPr lang="en-GB" sz="1400" dirty="0">
                <a:solidFill>
                  <a:prstClr val="black">
                    <a:lumMod val="75000"/>
                    <a:lumOff val="25000"/>
                  </a:prstClr>
                </a:solidFill>
              </a:rPr>
              <a:t>Count forwards to 10 and beyond. Count backwards from 10.</a:t>
            </a:r>
          </a:p>
          <a:p>
            <a:pPr marL="0" lvl="0" indent="0">
              <a:buClr>
                <a:srgbClr val="5FCBEF"/>
              </a:buClr>
              <a:buNone/>
            </a:pPr>
            <a:r>
              <a:rPr lang="en-GB" sz="1400" dirty="0">
                <a:solidFill>
                  <a:prstClr val="black">
                    <a:lumMod val="75000"/>
                    <a:lumOff val="25000"/>
                  </a:prstClr>
                </a:solidFill>
              </a:rPr>
              <a:t>Write and form numbers correctly.</a:t>
            </a:r>
          </a:p>
          <a:p>
            <a:pPr marL="0" lvl="0" indent="0">
              <a:buClr>
                <a:srgbClr val="5FCBEF"/>
              </a:buClr>
              <a:buNone/>
            </a:pPr>
            <a:r>
              <a:rPr lang="en-GB" sz="1400" dirty="0">
                <a:solidFill>
                  <a:prstClr val="black">
                    <a:lumMod val="75000"/>
                    <a:lumOff val="25000"/>
                  </a:prstClr>
                </a:solidFill>
              </a:rPr>
              <a:t>Add and subtract within 10.</a:t>
            </a:r>
          </a:p>
          <a:p>
            <a:pPr marL="0" lvl="0" indent="0">
              <a:buClr>
                <a:srgbClr val="5FCBEF"/>
              </a:buClr>
              <a:buNone/>
            </a:pPr>
            <a:endParaRPr lang="en-GB" dirty="0">
              <a:solidFill>
                <a:prstClr val="black">
                  <a:lumMod val="75000"/>
                  <a:lumOff val="25000"/>
                </a:prstClr>
              </a:solidFill>
            </a:endParaRPr>
          </a:p>
          <a:p>
            <a:pPr lvl="0">
              <a:buClr>
                <a:srgbClr val="5FCBEF"/>
              </a:buClr>
            </a:pPr>
            <a:r>
              <a:rPr lang="en-GB" b="1" dirty="0">
                <a:solidFill>
                  <a:srgbClr val="FF0000"/>
                </a:solidFill>
              </a:rPr>
              <a:t>Shape and Space</a:t>
            </a:r>
          </a:p>
          <a:p>
            <a:pPr marL="0" lvl="0" indent="0">
              <a:buClr>
                <a:srgbClr val="5FCBEF"/>
              </a:buClr>
              <a:buNone/>
            </a:pPr>
            <a:r>
              <a:rPr lang="en-GB" sz="1400" dirty="0">
                <a:solidFill>
                  <a:prstClr val="black">
                    <a:lumMod val="75000"/>
                    <a:lumOff val="25000"/>
                  </a:prstClr>
                </a:solidFill>
              </a:rPr>
              <a:t>Identify 2D shapes and their properties </a:t>
            </a:r>
          </a:p>
          <a:p>
            <a:pPr marL="0" lvl="0" indent="0">
              <a:buClr>
                <a:srgbClr val="5FCBEF"/>
              </a:buClr>
              <a:buNone/>
            </a:pPr>
            <a:r>
              <a:rPr lang="en-GB" sz="1400" dirty="0">
                <a:solidFill>
                  <a:prstClr val="black">
                    <a:lumMod val="75000"/>
                    <a:lumOff val="25000"/>
                  </a:prstClr>
                </a:solidFill>
              </a:rPr>
              <a:t>Identify some 3D Shapes</a:t>
            </a:r>
          </a:p>
          <a:p>
            <a:pPr marL="0" lvl="0" indent="0">
              <a:buClr>
                <a:srgbClr val="5FCBEF"/>
              </a:buClr>
              <a:buNone/>
            </a:pPr>
            <a:endParaRPr lang="en-GB" dirty="0">
              <a:solidFill>
                <a:prstClr val="black">
                  <a:lumMod val="75000"/>
                  <a:lumOff val="25000"/>
                </a:prstClr>
              </a:solidFill>
            </a:endParaRPr>
          </a:p>
          <a:p>
            <a:pPr lvl="0">
              <a:buClr>
                <a:srgbClr val="5FCBEF"/>
              </a:buClr>
            </a:pPr>
            <a:r>
              <a:rPr lang="en-GB" b="1" dirty="0">
                <a:solidFill>
                  <a:srgbClr val="FF0000"/>
                </a:solidFill>
              </a:rPr>
              <a:t>Measures</a:t>
            </a:r>
          </a:p>
          <a:p>
            <a:pPr marL="0" lvl="0" indent="0">
              <a:buClr>
                <a:srgbClr val="5FCBEF"/>
              </a:buClr>
              <a:buNone/>
            </a:pPr>
            <a:r>
              <a:rPr lang="en-GB" sz="1400" dirty="0">
                <a:solidFill>
                  <a:prstClr val="black">
                    <a:lumMod val="75000"/>
                    <a:lumOff val="25000"/>
                  </a:prstClr>
                </a:solidFill>
              </a:rPr>
              <a:t>Length, weight and capacity </a:t>
            </a:r>
            <a:r>
              <a:rPr lang="en-GB" sz="1400" dirty="0" err="1">
                <a:solidFill>
                  <a:prstClr val="black">
                    <a:lumMod val="75000"/>
                    <a:lumOff val="25000"/>
                  </a:prstClr>
                </a:solidFill>
              </a:rPr>
              <a:t>ie</a:t>
            </a:r>
            <a:r>
              <a:rPr lang="en-GB" sz="1400" dirty="0">
                <a:solidFill>
                  <a:prstClr val="black">
                    <a:lumMod val="75000"/>
                    <a:lumOff val="25000"/>
                  </a:prstClr>
                </a:solidFill>
              </a:rPr>
              <a:t> longer, shorter, heavier, lighter etc. </a:t>
            </a:r>
          </a:p>
          <a:p>
            <a:pPr marL="0" lvl="0" indent="0">
              <a:buClr>
                <a:srgbClr val="5FCBEF"/>
              </a:buClr>
              <a:buNone/>
            </a:pPr>
            <a:r>
              <a:rPr lang="en-GB" sz="1400" dirty="0">
                <a:solidFill>
                  <a:prstClr val="black">
                    <a:lumMod val="75000"/>
                    <a:lumOff val="25000"/>
                  </a:prstClr>
                </a:solidFill>
              </a:rPr>
              <a:t>Time periods during the day. O’clock times on an analogue clock.</a:t>
            </a:r>
          </a:p>
          <a:p>
            <a:pPr marL="0" lvl="0" indent="0">
              <a:buClr>
                <a:srgbClr val="5FCBEF"/>
              </a:buClr>
              <a:buNone/>
            </a:pPr>
            <a:endParaRPr lang="en-GB" sz="1400" dirty="0">
              <a:solidFill>
                <a:prstClr val="black">
                  <a:lumMod val="75000"/>
                  <a:lumOff val="25000"/>
                </a:prstClr>
              </a:solidFill>
            </a:endParaRPr>
          </a:p>
          <a:p>
            <a:pPr lvl="0">
              <a:buClr>
                <a:srgbClr val="5FCBEF"/>
              </a:buClr>
            </a:pPr>
            <a:r>
              <a:rPr lang="en-GB" b="1" dirty="0">
                <a:solidFill>
                  <a:srgbClr val="FF0000"/>
                </a:solidFill>
              </a:rPr>
              <a:t>Handling Data</a:t>
            </a:r>
          </a:p>
          <a:p>
            <a:pPr marL="0" lvl="0" indent="0">
              <a:buClr>
                <a:srgbClr val="5FCBEF"/>
              </a:buClr>
              <a:buNone/>
            </a:pPr>
            <a:r>
              <a:rPr lang="en-GB" sz="1400" dirty="0">
                <a:solidFill>
                  <a:prstClr val="black">
                    <a:lumMod val="75000"/>
                    <a:lumOff val="25000"/>
                  </a:prstClr>
                </a:solidFill>
              </a:rPr>
              <a:t>Sort and collect information/ objects and present it into graphs and diagrams</a:t>
            </a:r>
            <a:r>
              <a:rPr lang="en-GB" dirty="0">
                <a:solidFill>
                  <a:prstClr val="black">
                    <a:lumMod val="75000"/>
                    <a:lumOff val="25000"/>
                  </a:prstClr>
                </a:solidFill>
              </a:rPr>
              <a:t>.</a:t>
            </a:r>
          </a:p>
          <a:p>
            <a:endParaRPr lang="en-GB"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12261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a:t>
            </a:r>
          </a:p>
        </p:txBody>
      </p:sp>
      <p:sp>
        <p:nvSpPr>
          <p:cNvPr id="3" name="Content Placeholder 2"/>
          <p:cNvSpPr>
            <a:spLocks noGrp="1"/>
          </p:cNvSpPr>
          <p:nvPr>
            <p:ph idx="1"/>
          </p:nvPr>
        </p:nvSpPr>
        <p:spPr>
          <a:xfrm>
            <a:off x="677334" y="1546167"/>
            <a:ext cx="8596668" cy="4495195"/>
          </a:xfrm>
        </p:spPr>
        <p:txBody>
          <a:bodyPr/>
          <a:lstStyle/>
          <a:p>
            <a:pPr marL="457200" indent="-457200">
              <a:buFont typeface="+mj-lt"/>
              <a:buAutoNum type="arabicPeriod"/>
            </a:pPr>
            <a:r>
              <a:rPr lang="en-GB" dirty="0"/>
              <a:t>All About Me</a:t>
            </a:r>
          </a:p>
          <a:p>
            <a:pPr marL="457200" indent="-457200">
              <a:buFont typeface="+mj-lt"/>
              <a:buAutoNum type="arabicPeriod"/>
            </a:pPr>
            <a:endParaRPr lang="en-GB" dirty="0"/>
          </a:p>
          <a:p>
            <a:pPr marL="457200" indent="-457200">
              <a:buFont typeface="+mj-lt"/>
              <a:buAutoNum type="arabicPeriod"/>
            </a:pPr>
            <a:r>
              <a:rPr lang="en-GB" dirty="0"/>
              <a:t>Toys</a:t>
            </a:r>
          </a:p>
          <a:p>
            <a:pPr marL="457200" indent="-457200">
              <a:buFont typeface="+mj-lt"/>
              <a:buAutoNum type="arabicPeriod"/>
            </a:pPr>
            <a:endParaRPr lang="en-GB" dirty="0"/>
          </a:p>
          <a:p>
            <a:pPr marL="457200" indent="-457200">
              <a:buFont typeface="+mj-lt"/>
              <a:buAutoNum type="arabicPeriod"/>
            </a:pPr>
            <a:r>
              <a:rPr lang="en-GB" dirty="0"/>
              <a:t>Building Site</a:t>
            </a:r>
          </a:p>
          <a:p>
            <a:pPr marL="457200" indent="-457200">
              <a:buFont typeface="+mj-lt"/>
              <a:buAutoNum type="arabicPeriod"/>
            </a:pPr>
            <a:endParaRPr lang="en-GB" dirty="0"/>
          </a:p>
          <a:p>
            <a:pPr marL="457200" indent="-457200">
              <a:buFont typeface="+mj-lt"/>
              <a:buAutoNum type="arabicPeriod"/>
            </a:pPr>
            <a:r>
              <a:rPr lang="en-GB" dirty="0"/>
              <a:t>Farm</a:t>
            </a:r>
          </a:p>
          <a:p>
            <a:pPr marL="457200" indent="-457200">
              <a:buFont typeface="+mj-lt"/>
              <a:buAutoNum type="arabicPeriod"/>
            </a:pPr>
            <a:endParaRPr lang="en-GB" dirty="0"/>
          </a:p>
          <a:p>
            <a:pPr marL="457200" indent="-457200">
              <a:buFont typeface="+mj-lt"/>
              <a:buAutoNum type="arabicPeriod"/>
            </a:pPr>
            <a:r>
              <a:rPr lang="en-GB" dirty="0"/>
              <a:t>Seaside</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603827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sp>
        <p:nvSpPr>
          <p:cNvPr id="3" name="Content Placeholder 2"/>
          <p:cNvSpPr>
            <a:spLocks noGrp="1"/>
          </p:cNvSpPr>
          <p:nvPr>
            <p:ph idx="1"/>
          </p:nvPr>
        </p:nvSpPr>
        <p:spPr>
          <a:xfrm>
            <a:off x="677334" y="1122219"/>
            <a:ext cx="8596668" cy="4919144"/>
          </a:xfrm>
        </p:spPr>
        <p:txBody>
          <a:bodyPr>
            <a:normAutofit/>
          </a:bodyPr>
          <a:lstStyle/>
          <a:p>
            <a:r>
              <a:rPr lang="en-GB" dirty="0"/>
              <a:t>Encourage independence </a:t>
            </a:r>
            <a:r>
              <a:rPr lang="en-GB" dirty="0" err="1"/>
              <a:t>ie</a:t>
            </a:r>
            <a:r>
              <a:rPr lang="en-GB" dirty="0"/>
              <a:t> carrying our own belongings, practicing putting on coats etc. </a:t>
            </a:r>
          </a:p>
          <a:p>
            <a:r>
              <a:rPr lang="en-GB" dirty="0"/>
              <a:t>Practise scissor control and pencil grip.</a:t>
            </a:r>
          </a:p>
          <a:p>
            <a:r>
              <a:rPr lang="en-GB" b="1" u="sng" dirty="0"/>
              <a:t>Work on recognising their name. Writing name.</a:t>
            </a:r>
          </a:p>
          <a:p>
            <a:r>
              <a:rPr lang="en-GB" dirty="0"/>
              <a:t>Be positive in your language and conversations about school</a:t>
            </a:r>
          </a:p>
          <a:p>
            <a:r>
              <a:rPr lang="en-GB" dirty="0"/>
              <a:t>Supporting with homework- reading, letter formation, assignment.</a:t>
            </a:r>
          </a:p>
          <a:p>
            <a:r>
              <a:rPr lang="en-GB" dirty="0"/>
              <a:t>Check </a:t>
            </a:r>
            <a:r>
              <a:rPr lang="en-GB" dirty="0" err="1"/>
              <a:t>homeworks</a:t>
            </a:r>
            <a:r>
              <a:rPr lang="en-GB" dirty="0"/>
              <a:t>.</a:t>
            </a:r>
          </a:p>
          <a:p>
            <a:r>
              <a:rPr lang="en-GB" dirty="0"/>
              <a:t>Look over classwork books when they are sent home.</a:t>
            </a:r>
          </a:p>
          <a:p>
            <a:r>
              <a:rPr lang="en-GB" b="1" dirty="0"/>
              <a:t>Label everything. Coats, shoes, jumpers and PE shoes.</a:t>
            </a:r>
          </a:p>
          <a:p>
            <a:r>
              <a:rPr lang="en-GB" dirty="0"/>
              <a:t>Notes clearly labelled, include the date.</a:t>
            </a:r>
          </a:p>
          <a:p>
            <a:r>
              <a:rPr lang="en-GB" dirty="0"/>
              <a:t>Read to your child. Encourage children to hold books themselves, turn pages </a:t>
            </a:r>
            <a:r>
              <a:rPr lang="en-GB" dirty="0" err="1"/>
              <a:t>etc</a:t>
            </a:r>
            <a:r>
              <a:rPr lang="en-GB" dirty="0"/>
              <a:t> and make up a story from the pictures.</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945349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lstStyle/>
          <a:p>
            <a:r>
              <a:rPr lang="en-GB" sz="2400" dirty="0"/>
              <a:t>The following will be sent home with your child at the start of the school year. Please return as soon as possible.</a:t>
            </a:r>
          </a:p>
          <a:p>
            <a:endParaRPr lang="en-GB" sz="2400" dirty="0"/>
          </a:p>
          <a:p>
            <a:r>
              <a:rPr lang="en-GB" sz="2400" dirty="0"/>
              <a:t>PERMISSION LETTERS</a:t>
            </a:r>
          </a:p>
          <a:p>
            <a:r>
              <a:rPr lang="en-GB" sz="2400" dirty="0"/>
              <a:t>MEDICAL INFORMATION </a:t>
            </a:r>
          </a:p>
          <a:p>
            <a:r>
              <a:rPr lang="en-GB" sz="2400" dirty="0"/>
              <a:t>COMMUNICATION- CONTACTS UPDATED IF NECESSARY</a:t>
            </a:r>
          </a:p>
          <a:p>
            <a:r>
              <a:rPr lang="en-GB" sz="2400" dirty="0"/>
              <a:t>DATA CAPTURE FORM(if you have not already done so)</a:t>
            </a:r>
          </a:p>
          <a:p>
            <a:endParaRPr lang="en-GB" sz="2400" dirty="0"/>
          </a:p>
          <a:p>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a:t>
            </a:r>
          </a:p>
        </p:txBody>
      </p:sp>
      <p:sp>
        <p:nvSpPr>
          <p:cNvPr id="3" name="Content Placeholder 2"/>
          <p:cNvSpPr>
            <a:spLocks noGrp="1"/>
          </p:cNvSpPr>
          <p:nvPr>
            <p:ph idx="1"/>
          </p:nvPr>
        </p:nvSpPr>
        <p:spPr/>
        <p:txBody>
          <a:bodyPr/>
          <a:lstStyle/>
          <a:p>
            <a:pPr marL="0" indent="0">
              <a:buNone/>
            </a:pPr>
            <a:endParaRPr lang="en-GB" dirty="0"/>
          </a:p>
          <a:p>
            <a:r>
              <a:rPr lang="en-GB" sz="2400" dirty="0"/>
              <a:t>HEALTHY BREAK</a:t>
            </a:r>
          </a:p>
          <a:p>
            <a:r>
              <a:rPr lang="en-GB" sz="2400" dirty="0"/>
              <a:t>NUT FREE ZONE</a:t>
            </a:r>
          </a:p>
          <a:p>
            <a:r>
              <a:rPr lang="en-GB" sz="2400" dirty="0"/>
              <a:t>NO BIRTHDAY CAKES OR CHOCOLATE TO BE SENT IN DUE TO ALLERGIES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531492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Wrap Around Care </a:t>
            </a:r>
          </a:p>
        </p:txBody>
      </p:sp>
      <p:sp>
        <p:nvSpPr>
          <p:cNvPr id="3" name="Content Placeholder 2"/>
          <p:cNvSpPr>
            <a:spLocks noGrp="1"/>
          </p:cNvSpPr>
          <p:nvPr>
            <p:ph idx="1"/>
          </p:nvPr>
        </p:nvSpPr>
        <p:spPr/>
        <p:txBody>
          <a:bodyPr>
            <a:normAutofit/>
          </a:bodyPr>
          <a:lstStyle/>
          <a:p>
            <a:pPr marL="0" indent="0">
              <a:buNone/>
            </a:pPr>
            <a:r>
              <a:rPr lang="en-GB" sz="2800" dirty="0"/>
              <a:t>Breakfast Club can now be booked for P1 pupils via School Money.  </a:t>
            </a:r>
          </a:p>
          <a:p>
            <a:pPr marL="0" indent="0">
              <a:buNone/>
            </a:pPr>
            <a:r>
              <a:rPr lang="en-GB" sz="2800" dirty="0"/>
              <a:t>KIPS Care is not available to book until October.  Please speak to the Office if you cannot make alternative arrangements. </a:t>
            </a:r>
          </a:p>
          <a:p>
            <a:pPr marL="0" indent="0">
              <a:buNone/>
            </a:pPr>
            <a:r>
              <a:rPr lang="en-GB" sz="2800" dirty="0"/>
              <a:t>School dinners will also be available to book from October.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THANK YOU!</a:t>
            </a:r>
          </a:p>
        </p:txBody>
      </p:sp>
      <p:sp>
        <p:nvSpPr>
          <p:cNvPr id="3" name="Content Placeholder 2"/>
          <p:cNvSpPr>
            <a:spLocks noGrp="1"/>
          </p:cNvSpPr>
          <p:nvPr>
            <p:ph idx="1"/>
          </p:nvPr>
        </p:nvSpPr>
        <p:spPr>
          <a:xfrm>
            <a:off x="677334" y="1795549"/>
            <a:ext cx="8596668" cy="4245813"/>
          </a:xfrm>
        </p:spPr>
        <p:txBody>
          <a:bodyPr/>
          <a:lstStyle/>
          <a:p>
            <a:r>
              <a:rPr lang="en-GB" dirty="0"/>
              <a:t>Thank you for attending today, your time is greatly appreciated. </a:t>
            </a:r>
          </a:p>
          <a:p>
            <a:endParaRPr lang="en-GB" dirty="0"/>
          </a:p>
          <a:p>
            <a:r>
              <a:rPr lang="en-GB" dirty="0"/>
              <a:t>We promise to take great care of your little ones and are excited to see what is ahead of them in their next 7 years here at KIPS!</a:t>
            </a:r>
          </a:p>
        </p:txBody>
      </p:sp>
      <p:pic>
        <p:nvPicPr>
          <p:cNvPr id="4" name="Picture 3"/>
          <p:cNvPicPr>
            <a:picLocks noChangeAspect="1"/>
          </p:cNvPicPr>
          <p:nvPr/>
        </p:nvPicPr>
        <p:blipFill>
          <a:blip r:embed="rId2"/>
          <a:stretch>
            <a:fillRect/>
          </a:stretch>
        </p:blipFill>
        <p:spPr>
          <a:xfrm>
            <a:off x="3265219" y="3373581"/>
            <a:ext cx="3601093" cy="3601093"/>
          </a:xfrm>
          <a:prstGeom prst="rect">
            <a:avLst/>
          </a:prstGeom>
        </p:spPr>
      </p:pic>
    </p:spTree>
    <p:extLst>
      <p:ext uri="{BB962C8B-B14F-4D97-AF65-F5344CB8AC3E}">
        <p14:creationId xmlns:p14="http://schemas.microsoft.com/office/powerpoint/2010/main" val="272015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a:t>
            </a:r>
            <a:r>
              <a:rPr lang="en-GB" sz="2800" dirty="0" err="1"/>
              <a:t>Kircubbin</a:t>
            </a:r>
            <a:r>
              <a:rPr lang="en-GB" sz="2800" dirty="0"/>
              <a:t> Integrated Primary School we firmly believe that we all need to love and be loved.  Through core integrated principles of equality, faith and values, parental involvement and social responsibility we aim to ensure all within our school community are valued, respected and loved.  In learning to love, our children can love to learn and achieve their full potential.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38176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4" y="1578698"/>
            <a:ext cx="8596668" cy="3880773"/>
          </a:xfrm>
        </p:spPr>
        <p:txBody>
          <a:bodyPr>
            <a:noAutofit/>
          </a:bodyPr>
          <a:lstStyle/>
          <a:p>
            <a:pPr marL="0" indent="0">
              <a:buNone/>
            </a:pPr>
            <a:r>
              <a:rPr lang="en-GB" sz="1400" dirty="0"/>
              <a:t>At KIPS we aim to create a loving, happy and stimulating environment where pupils can learn effectively by…</a:t>
            </a:r>
          </a:p>
          <a:p>
            <a:pPr marL="0" indent="0">
              <a:buNone/>
            </a:pPr>
            <a:r>
              <a:rPr lang="en-GB" sz="1400" dirty="0"/>
              <a:t>Equality</a:t>
            </a:r>
          </a:p>
          <a:p>
            <a:pPr lvl="0"/>
            <a:r>
              <a:rPr lang="en-GB" sz="1400" dirty="0"/>
              <a:t>Catering for the needs of each individual. </a:t>
            </a:r>
          </a:p>
          <a:p>
            <a:pPr marL="0" indent="0">
              <a:buNone/>
            </a:pPr>
            <a:r>
              <a:rPr lang="en-GB" sz="1400" dirty="0"/>
              <a:t>Faith and Values</a:t>
            </a:r>
          </a:p>
          <a:p>
            <a:pPr lvl="0"/>
            <a:r>
              <a:rPr lang="en-GB" sz="1400" dirty="0"/>
              <a:t>Ensuring that people from all faiths and none, are respected, acknowledged and accepted as valued members of the school community through mutual understanding.</a:t>
            </a:r>
          </a:p>
          <a:p>
            <a:pPr marL="0" indent="0">
              <a:buNone/>
            </a:pPr>
            <a:r>
              <a:rPr lang="en-GB" sz="1400" b="1" dirty="0"/>
              <a:t>Parental Involvement </a:t>
            </a:r>
            <a:endParaRPr lang="en-GB" sz="1400" dirty="0"/>
          </a:p>
          <a:p>
            <a:pPr lvl="0"/>
            <a:r>
              <a:rPr lang="en-GB" sz="1400" dirty="0"/>
              <a:t>Effectively partnering with parents and the wider community in supporting our children.</a:t>
            </a:r>
          </a:p>
          <a:p>
            <a:pPr marL="0" indent="0">
              <a:buNone/>
            </a:pPr>
            <a:r>
              <a:rPr lang="en-GB" sz="1400" b="1" dirty="0"/>
              <a:t>Social Responsibility</a:t>
            </a:r>
            <a:endParaRPr lang="en-GB" sz="1400" dirty="0"/>
          </a:p>
          <a:p>
            <a:pPr lvl="0"/>
            <a:r>
              <a:rPr lang="en-GB" sz="1400" dirty="0"/>
              <a:t>developing a sense of responsibility and a belief that we can all make a positive difference with ourselves and others, locally, internationally and to the planet.</a:t>
            </a:r>
          </a:p>
          <a:p>
            <a:pPr marL="0" indent="0">
              <a:buNone/>
            </a:pPr>
            <a:endParaRPr lang="en-GB"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887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7864"/>
          </a:xfrm>
        </p:spPr>
        <p:txBody>
          <a:bodyPr>
            <a:normAutofit/>
          </a:bodyPr>
          <a:lstStyle/>
          <a:p>
            <a:r>
              <a:rPr lang="en-GB" sz="4000" dirty="0"/>
              <a:t>Supporting Us Supporting your child </a:t>
            </a:r>
          </a:p>
        </p:txBody>
      </p:sp>
      <p:sp>
        <p:nvSpPr>
          <p:cNvPr id="3" name="Content Placeholder 2"/>
          <p:cNvSpPr>
            <a:spLocks noGrp="1"/>
          </p:cNvSpPr>
          <p:nvPr>
            <p:ph idx="1"/>
          </p:nvPr>
        </p:nvSpPr>
        <p:spPr>
          <a:xfrm>
            <a:off x="601833" y="1627464"/>
            <a:ext cx="8596668" cy="3880773"/>
          </a:xfrm>
        </p:spPr>
        <p:txBody>
          <a:bodyPr>
            <a:noAutofit/>
          </a:bodyPr>
          <a:lstStyle/>
          <a:p>
            <a:pPr marL="0" indent="0">
              <a:buNone/>
            </a:pPr>
            <a:r>
              <a:rPr lang="en-GB" sz="4000" dirty="0"/>
              <a:t>- Trust Us </a:t>
            </a:r>
          </a:p>
          <a:p>
            <a:pPr>
              <a:buFontTx/>
              <a:buChar char="-"/>
            </a:pPr>
            <a:endParaRPr lang="en-GB" sz="4000" dirty="0"/>
          </a:p>
          <a:p>
            <a:pPr>
              <a:buFontTx/>
              <a:buChar char="-"/>
            </a:pPr>
            <a:r>
              <a:rPr lang="en-GB" sz="4000" dirty="0"/>
              <a:t>Teach your child </a:t>
            </a:r>
            <a:r>
              <a:rPr lang="en-GB" sz="4000" dirty="0">
                <a:hlinkClick r:id="rId2"/>
              </a:rPr>
              <a:t>resilience </a:t>
            </a:r>
            <a:endParaRPr lang="en-GB" sz="4000" dirty="0"/>
          </a:p>
          <a:p>
            <a:pPr>
              <a:buFontTx/>
              <a:buChar char="-"/>
            </a:pPr>
            <a:endParaRPr lang="en-GB"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74999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4" y="1559697"/>
            <a:ext cx="8596668" cy="4231503"/>
          </a:xfrm>
        </p:spPr>
        <p:txBody>
          <a:bodyPr>
            <a:normAutofit fontScale="92500" lnSpcReduction="10000"/>
          </a:bodyPr>
          <a:lstStyle/>
          <a:p>
            <a:r>
              <a:rPr lang="de-DE" sz="2800" b="1" dirty="0"/>
              <a:t>Drop-off arrangements remain the same as last year - No pupils to be in school before 8.45am. </a:t>
            </a:r>
          </a:p>
          <a:p>
            <a:r>
              <a:rPr lang="de-DE" sz="2800" b="1" dirty="0"/>
              <a:t>Parking is available for P1 parents.</a:t>
            </a:r>
          </a:p>
          <a:p>
            <a:r>
              <a:rPr lang="de-DE" sz="2800" b="1" dirty="0"/>
              <a:t>Pupils enter via this building‘s main door.</a:t>
            </a:r>
          </a:p>
          <a:p>
            <a:r>
              <a:rPr lang="de-DE" sz="2800" b="1" dirty="0"/>
              <a:t>Collection Point- Fire Exit door of the Hall. </a:t>
            </a:r>
          </a:p>
          <a:p>
            <a:r>
              <a:rPr lang="de-DE" sz="2800" b="1" dirty="0"/>
              <a:t>Staggered </a:t>
            </a:r>
            <a:r>
              <a:rPr lang="en-GB" sz="2800" b="1" dirty="0"/>
              <a:t>pick-up times for P2-7 to relieve car park congestion.</a:t>
            </a:r>
          </a:p>
          <a:p>
            <a:pPr marL="0" indent="0">
              <a:buNone/>
            </a:pPr>
            <a:r>
              <a:rPr lang="en-GB" sz="2800" b="1" dirty="0">
                <a:solidFill>
                  <a:srgbClr val="FF0000"/>
                </a:solidFill>
              </a:rPr>
              <a:t>Pick-up for P1- 12noon in September</a:t>
            </a:r>
          </a:p>
          <a:p>
            <a:pPr marL="0" indent="0">
              <a:buNone/>
            </a:pPr>
            <a:r>
              <a:rPr lang="en-GB" sz="2800" b="1" dirty="0">
                <a:solidFill>
                  <a:srgbClr val="FF0000"/>
                </a:solidFill>
              </a:rPr>
              <a:t>					1:50pm from October onwards.</a:t>
            </a:r>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 </a:t>
            </a:r>
          </a:p>
        </p:txBody>
      </p:sp>
      <p:sp>
        <p:nvSpPr>
          <p:cNvPr id="3" name="Content Placeholder 2"/>
          <p:cNvSpPr>
            <a:spLocks noGrp="1"/>
          </p:cNvSpPr>
          <p:nvPr>
            <p:ph idx="1"/>
          </p:nvPr>
        </p:nvSpPr>
        <p:spPr>
          <a:xfrm>
            <a:off x="560614" y="1311730"/>
            <a:ext cx="8813141" cy="4777938"/>
          </a:xfrm>
        </p:spPr>
        <p:txBody>
          <a:bodyPr>
            <a:normAutofit lnSpcReduction="10000"/>
          </a:bodyPr>
          <a:lstStyle/>
          <a:p>
            <a:r>
              <a:rPr lang="en-GB" sz="2800" dirty="0"/>
              <a:t>Mrs Tammy Vickers – class teacher.</a:t>
            </a:r>
          </a:p>
          <a:p>
            <a:r>
              <a:rPr lang="en-GB" sz="2800" dirty="0"/>
              <a:t>Mrs Cheryl McManus - class teacher (returning after Christmas).</a:t>
            </a:r>
          </a:p>
          <a:p>
            <a:r>
              <a:rPr lang="en-GB" sz="2800" dirty="0"/>
              <a:t>Mrs Kate Clarke, Mrs Kelly Adair and Miss Christina </a:t>
            </a:r>
            <a:r>
              <a:rPr lang="en-GB" sz="2800" dirty="0" err="1"/>
              <a:t>Denness</a:t>
            </a:r>
            <a:r>
              <a:rPr lang="en-GB" sz="2800" dirty="0"/>
              <a:t> (September)</a:t>
            </a:r>
          </a:p>
          <a:p>
            <a:r>
              <a:rPr lang="en-GB" sz="2800" dirty="0"/>
              <a:t>26 children in P1. Due to GDPR we cannot send home class lists.</a:t>
            </a:r>
          </a:p>
          <a:p>
            <a:r>
              <a:rPr lang="en-GB" sz="2800" dirty="0"/>
              <a:t>Assembly-celebrate achievements. Pupils may bring in medals/certificates from outside sporting events.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50389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Lunch- from October onwards</a:t>
            </a:r>
          </a:p>
          <a:p>
            <a:r>
              <a:rPr lang="en-GB" sz="2000" b="1" dirty="0"/>
              <a:t>Filled water bottle</a:t>
            </a:r>
          </a:p>
          <a:p>
            <a:r>
              <a:rPr lang="en-GB" sz="2000" b="1" dirty="0"/>
              <a:t>Book Bag</a:t>
            </a:r>
          </a:p>
          <a:p>
            <a:endParaRPr lang="en-GB" sz="2000" b="1" dirty="0"/>
          </a:p>
          <a:p>
            <a:pPr marL="0" indent="0">
              <a:buNone/>
            </a:pPr>
            <a:r>
              <a:rPr lang="en-GB" sz="2000" b="1" u="sng" dirty="0"/>
              <a:t>To stay in school/book bag:</a:t>
            </a:r>
          </a:p>
          <a:p>
            <a:r>
              <a:rPr lang="en-GB" sz="2000" b="1" dirty="0"/>
              <a:t>Over the ear headphones- send in, when you’re able to, labelled headphones.</a:t>
            </a:r>
          </a:p>
          <a:p>
            <a:r>
              <a:rPr lang="en-GB" sz="2000" b="1" dirty="0"/>
              <a:t>Wellington boots for Outdoor Learning/Play.</a:t>
            </a:r>
          </a:p>
          <a:p>
            <a:endParaRPr lang="de-DE" sz="1400" b="1" dirty="0"/>
          </a:p>
          <a:p>
            <a:pPr marL="0" indent="0">
              <a:buNone/>
            </a:pPr>
            <a:endParaRPr lang="de-DE" sz="1050" b="1" dirty="0"/>
          </a:p>
          <a:p>
            <a:pPr marL="0" indent="0">
              <a:buNone/>
            </a:pPr>
            <a:endParaRPr lang="de-DE" sz="1050" b="1" dirty="0"/>
          </a:p>
          <a:p>
            <a:pPr marL="0" indent="0">
              <a:buNone/>
            </a:pPr>
            <a:endParaRPr lang="en-GB" sz="1050" dirty="0"/>
          </a:p>
          <a:p>
            <a:pPr marL="0" indent="0">
              <a:buNone/>
            </a:pPr>
            <a:endParaRPr lang="en-GB" sz="1050" dirty="0"/>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Tree>
    <p:extLst>
      <p:ext uri="{BB962C8B-B14F-4D97-AF65-F5344CB8AC3E}">
        <p14:creationId xmlns:p14="http://schemas.microsoft.com/office/powerpoint/2010/main" val="341063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4" y="1559697"/>
            <a:ext cx="10399969" cy="3880773"/>
          </a:xfrm>
        </p:spPr>
        <p:txBody>
          <a:bodyPr/>
          <a:lstStyle/>
          <a:p>
            <a:r>
              <a:rPr lang="en-GB" sz="2800" b="1" dirty="0"/>
              <a:t>PE- all pupils will be required to wear outdoor games kit (white polo shirt, black/red shorts, red hoodie, black tracksuit bottoms/leggings and trainers) for the </a:t>
            </a:r>
            <a:r>
              <a:rPr lang="en-GB" sz="2800" b="1" u="sng" dirty="0"/>
              <a:t>whole</a:t>
            </a:r>
            <a:r>
              <a:rPr lang="en-GB" sz="2800" b="1" dirty="0"/>
              <a:t> school day.</a:t>
            </a:r>
            <a:endParaRPr lang="de-DE" sz="2800" b="1" dirty="0"/>
          </a:p>
          <a:p>
            <a:r>
              <a:rPr lang="de-DE" sz="2800" b="1" dirty="0"/>
              <a:t>Friday 15th September.</a:t>
            </a:r>
          </a:p>
          <a:p>
            <a:pPr marL="0" indent="0">
              <a:buNone/>
            </a:pPr>
            <a:endParaRPr lang="de-DE" sz="2800" b="1" dirty="0"/>
          </a:p>
          <a:p>
            <a:pPr marL="0" indent="0" algn="ctr">
              <a:buNone/>
            </a:pPr>
            <a:r>
              <a:rPr lang="de-DE" sz="4000" b="1" dirty="0">
                <a:solidFill>
                  <a:srgbClr val="FF0000"/>
                </a:solidFill>
              </a:rPr>
              <a:t>P1 PE day is Friday.</a:t>
            </a:r>
            <a:endParaRPr lang="en-GB" sz="2800" dirty="0">
              <a:solidFill>
                <a:srgbClr val="FF0000"/>
              </a:solidFill>
            </a:endParaRPr>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212402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10712</TotalTime>
  <Words>1844</Words>
  <Application>Microsoft Office PowerPoint</Application>
  <PresentationFormat>Widescreen</PresentationFormat>
  <Paragraphs>349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Bradley Hand ITC</vt:lpstr>
      <vt:lpstr>Calibri</vt:lpstr>
      <vt:lpstr>Times New Roman</vt:lpstr>
      <vt:lpstr>Trebuchet MS</vt:lpstr>
      <vt:lpstr>Wingdings 3</vt:lpstr>
      <vt:lpstr>Facet</vt:lpstr>
      <vt:lpstr>PowerPoint Presentation</vt:lpstr>
      <vt:lpstr>AIMS </vt:lpstr>
      <vt:lpstr>School Vision</vt:lpstr>
      <vt:lpstr>School Aims </vt:lpstr>
      <vt:lpstr>Supporting Us Supporting your child </vt:lpstr>
      <vt:lpstr>Drop Off/Collections</vt:lpstr>
      <vt:lpstr>CLASS INFORMATION </vt:lpstr>
      <vt:lpstr>SCHOOL EQUIPMENT</vt:lpstr>
      <vt:lpstr>PE</vt:lpstr>
      <vt:lpstr>Homework</vt:lpstr>
      <vt:lpstr>Homework</vt:lpstr>
      <vt:lpstr>DATES FOR YOUR DIARY</vt:lpstr>
      <vt:lpstr>DATES FOR YOUR DIARY</vt:lpstr>
      <vt:lpstr>SCHOOL APP</vt:lpstr>
      <vt:lpstr>SCHOOL MONEY APP</vt:lpstr>
      <vt:lpstr>School App</vt:lpstr>
      <vt:lpstr>ASSESSMENT</vt:lpstr>
      <vt:lpstr>COMMUNICATION</vt:lpstr>
      <vt:lpstr>Attendance </vt:lpstr>
      <vt:lpstr>HEALTH AND WELL-BEING</vt:lpstr>
      <vt:lpstr>Rewards and Sanctions</vt:lpstr>
      <vt:lpstr>LANGUAGE AND LITERACY</vt:lpstr>
      <vt:lpstr>USING MATHS</vt:lpstr>
      <vt:lpstr>TOPICS </vt:lpstr>
      <vt:lpstr>HOW YOU CAN HELP?</vt:lpstr>
      <vt:lpstr>ADMINISTRATION</vt:lpstr>
      <vt:lpstr>HEALTHY EATING</vt:lpstr>
      <vt:lpstr>Wrap Around Care </vt:lpstr>
      <vt:lpstr>THANK YOU!</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R Irvine</cp:lastModifiedBy>
  <cp:revision>94</cp:revision>
  <dcterms:created xsi:type="dcterms:W3CDTF">2019-09-12T11:07:37Z</dcterms:created>
  <dcterms:modified xsi:type="dcterms:W3CDTF">2023-09-07T14:36:11Z</dcterms:modified>
</cp:coreProperties>
</file>