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312" r:id="rId4"/>
    <p:sldId id="313" r:id="rId5"/>
    <p:sldId id="263" r:id="rId6"/>
    <p:sldId id="288" r:id="rId7"/>
    <p:sldId id="286" r:id="rId8"/>
    <p:sldId id="298" r:id="rId9"/>
    <p:sldId id="317" r:id="rId10"/>
    <p:sldId id="321" r:id="rId11"/>
    <p:sldId id="318" r:id="rId12"/>
    <p:sldId id="320" r:id="rId13"/>
    <p:sldId id="319" r:id="rId14"/>
    <p:sldId id="316" r:id="rId15"/>
    <p:sldId id="291" r:id="rId16"/>
    <p:sldId id="292" r:id="rId17"/>
    <p:sldId id="297" r:id="rId18"/>
    <p:sldId id="280" r:id="rId19"/>
    <p:sldId id="314" r:id="rId20"/>
    <p:sldId id="289" r:id="rId21"/>
    <p:sldId id="265" r:id="rId22"/>
    <p:sldId id="271" r:id="rId23"/>
    <p:sldId id="299" r:id="rId24"/>
    <p:sldId id="309" r:id="rId25"/>
    <p:sldId id="304" r:id="rId26"/>
    <p:sldId id="323" r:id="rId27"/>
    <p:sldId id="322" r:id="rId28"/>
    <p:sldId id="290" r:id="rId29"/>
    <p:sldId id="305" r:id="rId30"/>
    <p:sldId id="268" r:id="rId31"/>
    <p:sldId id="269" r:id="rId32"/>
    <p:sldId id="324" r:id="rId33"/>
    <p:sldId id="279" r:id="rId34"/>
    <p:sldId id="311" r:id="rId35"/>
    <p:sldId id="272" r:id="rId36"/>
    <p:sldId id="275" r:id="rId37"/>
    <p:sldId id="276" r:id="rId38"/>
    <p:sldId id="27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88" d="100"/>
          <a:sy n="88" d="100"/>
        </p:scale>
        <p:origin x="33"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822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1982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65405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93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45901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0673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7453895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708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8339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261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059449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5986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808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807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8/30/2023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940314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8/30/2023</a:t>
            </a:fld>
            <a:endParaRPr lang="en-US" dirty="0"/>
          </a:p>
        </p:txBody>
      </p:sp>
    </p:spTree>
    <p:extLst>
      <p:ext uri="{BB962C8B-B14F-4D97-AF65-F5344CB8AC3E}">
        <p14:creationId xmlns:p14="http://schemas.microsoft.com/office/powerpoint/2010/main" val="48401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8/30/2023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639570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imagineif.org.uk/primary-school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2815" y="5320482"/>
            <a:ext cx="9235440" cy="1096899"/>
          </a:xfrm>
        </p:spPr>
        <p:txBody>
          <a:bodyPr>
            <a:normAutofit/>
          </a:bodyPr>
          <a:lstStyle/>
          <a:p>
            <a:pPr algn="ctr"/>
            <a:r>
              <a:rPr lang="en-GB" sz="3200" dirty="0"/>
              <a:t>Parents’ Information Session 2023</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535" y="-789335"/>
            <a:ext cx="6858000" cy="6858000"/>
          </a:xfrm>
          <a:prstGeom prst="rect">
            <a:avLst/>
          </a:prstGeom>
        </p:spPr>
      </p:pic>
    </p:spTree>
    <p:extLst>
      <p:ext uri="{BB962C8B-B14F-4D97-AF65-F5344CB8AC3E}">
        <p14:creationId xmlns:p14="http://schemas.microsoft.com/office/powerpoint/2010/main" val="85354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8"/>
            <a:ext cx="9293981" cy="814614"/>
          </a:xfrm>
        </p:spPr>
        <p:txBody>
          <a:bodyPr>
            <a:normAutofit fontScale="90000"/>
          </a:bodyPr>
          <a:lstStyle/>
          <a:p>
            <a:pPr marL="0" indent="0">
              <a:buNone/>
            </a:pPr>
            <a:r>
              <a:rPr lang="en-GB" sz="3600" b="1" dirty="0"/>
              <a:t>Accelerated Reader data from the P5 class in the 2022-23 academic year.</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198362" y="1129711"/>
            <a:ext cx="10622037" cy="5516018"/>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GB" sz="2800" b="1" dirty="0"/>
          </a:p>
          <a:p>
            <a:pPr marL="0" indent="0">
              <a:buNone/>
            </a:pPr>
            <a:endParaRPr lang="en-GB" sz="2800" b="1" dirty="0"/>
          </a:p>
          <a:p>
            <a:pPr marL="0" indent="0">
              <a:buNone/>
            </a:pPr>
            <a:endParaRPr lang="en-GB" sz="2800" b="1" dirty="0"/>
          </a:p>
          <a:p>
            <a:pPr marL="0" indent="0">
              <a:buNone/>
            </a:pPr>
            <a:endParaRPr lang="en-GB" sz="2000" b="1" dirty="0"/>
          </a:p>
          <a:p>
            <a:pPr marL="0" indent="0">
              <a:buNone/>
            </a:pPr>
            <a:r>
              <a:rPr lang="en-GB" b="1" dirty="0"/>
              <a:t>Pupil A met all 5 reading targets with significant improvements in their reading while Pupils B didn’t meet their reading targets. The difference between the two pupils reduced from 2 years and 4 months to 2 months in one academic year. </a:t>
            </a:r>
          </a:p>
          <a:p>
            <a:pPr marL="0" indent="0">
              <a:buNone/>
            </a:pPr>
            <a:endParaRPr lang="en-GB" b="1" dirty="0"/>
          </a:p>
          <a:p>
            <a:pPr marL="0" indent="0">
              <a:buNone/>
            </a:pPr>
            <a:endParaRPr lang="en-GB" b="1" dirty="0"/>
          </a:p>
          <a:p>
            <a:pPr marL="0" indent="0">
              <a:buNone/>
            </a:pPr>
            <a:endParaRPr lang="en-GB" b="1" dirty="0"/>
          </a:p>
          <a:p>
            <a:pPr marL="0" indent="0">
              <a:buNone/>
            </a:pPr>
            <a:endParaRPr lang="en-GB" b="1" dirty="0"/>
          </a:p>
          <a:p>
            <a:pPr marL="0" indent="0">
              <a:buNone/>
            </a:pPr>
            <a:endParaRPr lang="en-GB" b="1" dirty="0"/>
          </a:p>
          <a:p>
            <a:pPr marL="0" indent="0">
              <a:buNone/>
            </a:pPr>
            <a:r>
              <a:rPr lang="en-GB" b="1" dirty="0"/>
              <a:t>Pupil C and Pupil D started the year around the same level in their reading and were in the same reading group. Pupil C met one of their reading targets while Pupil D met all of their reading targets. At the end of the year the gap between the two pupils was 2 years and </a:t>
            </a:r>
            <a:r>
              <a:rPr lang="en-GB" b="1"/>
              <a:t>3 months and </a:t>
            </a:r>
            <a:r>
              <a:rPr lang="en-GB" b="1" dirty="0"/>
              <a:t>Pupil D had progressed to two reading groups above Pupil C. </a:t>
            </a:r>
            <a:endParaRPr lang="en-GB" sz="2000" b="1" dirty="0"/>
          </a:p>
          <a:p>
            <a:pPr marL="0" indent="0">
              <a:buNone/>
            </a:pPr>
            <a:r>
              <a:rPr lang="en-GB" sz="2800" b="1" dirty="0">
                <a:solidFill>
                  <a:schemeClr val="accent1"/>
                </a:solidFill>
              </a:rPr>
              <a:t>      Last year in P3-7 only 53% of all AR targets were met.</a:t>
            </a:r>
          </a:p>
          <a:p>
            <a:endParaRPr lang="en-GB" dirty="0"/>
          </a:p>
          <a:p>
            <a:pPr marL="0" indent="0">
              <a:buFont typeface="Wingdings 3" charset="2"/>
              <a:buNone/>
            </a:pPr>
            <a:endParaRPr lang="en-GB" dirty="0"/>
          </a:p>
          <a:p>
            <a:endParaRPr lang="en-GB" dirty="0"/>
          </a:p>
        </p:txBody>
      </p:sp>
      <p:graphicFrame>
        <p:nvGraphicFramePr>
          <p:cNvPr id="4" name="Table 6">
            <a:extLst>
              <a:ext uri="{FF2B5EF4-FFF2-40B4-BE49-F238E27FC236}">
                <a16:creationId xmlns:a16="http://schemas.microsoft.com/office/drawing/2014/main" id="{F4CE2657-8FAA-6247-3511-D421800E0C0B}"/>
              </a:ext>
            </a:extLst>
          </p:cNvPr>
          <p:cNvGraphicFramePr>
            <a:graphicFrameLocks noGrp="1"/>
          </p:cNvGraphicFramePr>
          <p:nvPr>
            <p:extLst>
              <p:ext uri="{D42A27DB-BD31-4B8C-83A1-F6EECF244321}">
                <p14:modId xmlns:p14="http://schemas.microsoft.com/office/powerpoint/2010/main" val="1973230255"/>
              </p:ext>
            </p:extLst>
          </p:nvPr>
        </p:nvGraphicFramePr>
        <p:xfrm>
          <a:off x="245170" y="3508466"/>
          <a:ext cx="10622039" cy="1554480"/>
        </p:xfrm>
        <a:graphic>
          <a:graphicData uri="http://schemas.openxmlformats.org/drawingml/2006/table">
            <a:tbl>
              <a:tblPr firstRow="1" bandRow="1">
                <a:tableStyleId>{5C22544A-7EE6-4342-B048-85BDC9FD1C3A}</a:tableStyleId>
              </a:tblPr>
              <a:tblGrid>
                <a:gridCol w="1794011">
                  <a:extLst>
                    <a:ext uri="{9D8B030D-6E8A-4147-A177-3AD203B41FA5}">
                      <a16:colId xmlns:a16="http://schemas.microsoft.com/office/drawing/2014/main" val="2484350845"/>
                    </a:ext>
                  </a:extLst>
                </a:gridCol>
                <a:gridCol w="1794011">
                  <a:extLst>
                    <a:ext uri="{9D8B030D-6E8A-4147-A177-3AD203B41FA5}">
                      <a16:colId xmlns:a16="http://schemas.microsoft.com/office/drawing/2014/main" val="3047384617"/>
                    </a:ext>
                  </a:extLst>
                </a:gridCol>
                <a:gridCol w="1794011">
                  <a:extLst>
                    <a:ext uri="{9D8B030D-6E8A-4147-A177-3AD203B41FA5}">
                      <a16:colId xmlns:a16="http://schemas.microsoft.com/office/drawing/2014/main" val="1097246992"/>
                    </a:ext>
                  </a:extLst>
                </a:gridCol>
                <a:gridCol w="1794011">
                  <a:extLst>
                    <a:ext uri="{9D8B030D-6E8A-4147-A177-3AD203B41FA5}">
                      <a16:colId xmlns:a16="http://schemas.microsoft.com/office/drawing/2014/main" val="2940138547"/>
                    </a:ext>
                  </a:extLst>
                </a:gridCol>
                <a:gridCol w="1794011">
                  <a:extLst>
                    <a:ext uri="{9D8B030D-6E8A-4147-A177-3AD203B41FA5}">
                      <a16:colId xmlns:a16="http://schemas.microsoft.com/office/drawing/2014/main" val="1993888518"/>
                    </a:ext>
                  </a:extLst>
                </a:gridCol>
                <a:gridCol w="1651984">
                  <a:extLst>
                    <a:ext uri="{9D8B030D-6E8A-4147-A177-3AD203B41FA5}">
                      <a16:colId xmlns:a16="http://schemas.microsoft.com/office/drawing/2014/main" val="1966432357"/>
                    </a:ext>
                  </a:extLst>
                </a:gridCol>
              </a:tblGrid>
              <a:tr h="753035">
                <a:tc>
                  <a:txBody>
                    <a:bodyPr/>
                    <a:lstStyle/>
                    <a:p>
                      <a:r>
                        <a:rPr lang="en-GB" b="1" dirty="0">
                          <a:solidFill>
                            <a:schemeClr val="tx1"/>
                          </a:solidFill>
                        </a:rPr>
                        <a:t>Pupil C</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7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9 years 3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7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9 months</a:t>
                      </a:r>
                    </a:p>
                    <a:p>
                      <a:endParaRPr lang="en-GB" b="1"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9 months</a:t>
                      </a:r>
                    </a:p>
                  </a:txBody>
                  <a:tcPr/>
                </a:tc>
                <a:extLst>
                  <a:ext uri="{0D108BD9-81ED-4DB2-BD59-A6C34878D82A}">
                    <a16:rowId xmlns:a16="http://schemas.microsoft.com/office/drawing/2014/main" val="1777698012"/>
                  </a:ext>
                </a:extLst>
              </a:tr>
              <a:tr h="527125">
                <a:tc>
                  <a:txBody>
                    <a:bodyPr/>
                    <a:lstStyle/>
                    <a:p>
                      <a:r>
                        <a:rPr lang="en-GB" b="1" dirty="0">
                          <a:solidFill>
                            <a:schemeClr val="tx1"/>
                          </a:solidFill>
                        </a:rPr>
                        <a:t>Pupil D</a:t>
                      </a:r>
                    </a:p>
                  </a:txBody>
                  <a:tcPr/>
                </a:tc>
                <a:tc>
                  <a:txBody>
                    <a:bodyPr/>
                    <a:lstStyle/>
                    <a:p>
                      <a:r>
                        <a:rPr lang="en-GB" b="1" dirty="0">
                          <a:solidFill>
                            <a:schemeClr val="tx1"/>
                          </a:solidFill>
                        </a:rPr>
                        <a:t>8 years 5 months</a:t>
                      </a:r>
                    </a:p>
                  </a:txBody>
                  <a:tcPr/>
                </a:tc>
                <a:tc>
                  <a:txBody>
                    <a:bodyPr/>
                    <a:lstStyle/>
                    <a:p>
                      <a:r>
                        <a:rPr lang="en-GB" b="1" dirty="0">
                          <a:solidFill>
                            <a:schemeClr val="tx1"/>
                          </a:solidFill>
                        </a:rPr>
                        <a:t>9 years 11 months</a:t>
                      </a:r>
                    </a:p>
                  </a:txBody>
                  <a:tcPr/>
                </a:tc>
                <a:tc>
                  <a:txBody>
                    <a:bodyPr/>
                    <a:lstStyle/>
                    <a:p>
                      <a:r>
                        <a:rPr lang="en-GB" b="1" dirty="0">
                          <a:solidFill>
                            <a:schemeClr val="tx1"/>
                          </a:solidFill>
                        </a:rPr>
                        <a:t>10 years 1 month</a:t>
                      </a:r>
                    </a:p>
                  </a:txBody>
                  <a:tcPr/>
                </a:tc>
                <a:tc>
                  <a:txBody>
                    <a:bodyPr/>
                    <a:lstStyle/>
                    <a:p>
                      <a:r>
                        <a:rPr lang="en-GB" b="1" dirty="0">
                          <a:solidFill>
                            <a:schemeClr val="tx1"/>
                          </a:solidFill>
                        </a:rPr>
                        <a:t>10 years 10 months</a:t>
                      </a:r>
                    </a:p>
                  </a:txBody>
                  <a:tcPr/>
                </a:tc>
                <a:tc>
                  <a:txBody>
                    <a:bodyPr/>
                    <a:lstStyle/>
                    <a:p>
                      <a:r>
                        <a:rPr lang="en-GB" b="1" dirty="0">
                          <a:solidFill>
                            <a:schemeClr val="tx1"/>
                          </a:solidFill>
                        </a:rPr>
                        <a:t>11 years</a:t>
                      </a:r>
                    </a:p>
                  </a:txBody>
                  <a:tcPr/>
                </a:tc>
                <a:extLst>
                  <a:ext uri="{0D108BD9-81ED-4DB2-BD59-A6C34878D82A}">
                    <a16:rowId xmlns:a16="http://schemas.microsoft.com/office/drawing/2014/main" val="585171217"/>
                  </a:ext>
                </a:extLst>
              </a:tr>
            </a:tbl>
          </a:graphicData>
        </a:graphic>
      </p:graphicFrame>
      <p:graphicFrame>
        <p:nvGraphicFramePr>
          <p:cNvPr id="7" name="Table 6">
            <a:extLst>
              <a:ext uri="{FF2B5EF4-FFF2-40B4-BE49-F238E27FC236}">
                <a16:creationId xmlns:a16="http://schemas.microsoft.com/office/drawing/2014/main" id="{7BF53F63-7CF6-FD24-B121-2BABEDC6A16A}"/>
              </a:ext>
            </a:extLst>
          </p:cNvPr>
          <p:cNvGraphicFramePr>
            <a:graphicFrameLocks noGrp="1"/>
          </p:cNvGraphicFramePr>
          <p:nvPr>
            <p:extLst>
              <p:ext uri="{D42A27DB-BD31-4B8C-83A1-F6EECF244321}">
                <p14:modId xmlns:p14="http://schemas.microsoft.com/office/powerpoint/2010/main" val="2608440407"/>
              </p:ext>
            </p:extLst>
          </p:nvPr>
        </p:nvGraphicFramePr>
        <p:xfrm>
          <a:off x="245170" y="1347426"/>
          <a:ext cx="10055982" cy="1280160"/>
        </p:xfrm>
        <a:graphic>
          <a:graphicData uri="http://schemas.openxmlformats.org/drawingml/2006/table">
            <a:tbl>
              <a:tblPr firstRow="1" bandRow="1">
                <a:tableStyleId>{5C22544A-7EE6-4342-B048-85BDC9FD1C3A}</a:tableStyleId>
              </a:tblPr>
              <a:tblGrid>
                <a:gridCol w="1675997">
                  <a:extLst>
                    <a:ext uri="{9D8B030D-6E8A-4147-A177-3AD203B41FA5}">
                      <a16:colId xmlns:a16="http://schemas.microsoft.com/office/drawing/2014/main" val="2484350845"/>
                    </a:ext>
                  </a:extLst>
                </a:gridCol>
                <a:gridCol w="1675997">
                  <a:extLst>
                    <a:ext uri="{9D8B030D-6E8A-4147-A177-3AD203B41FA5}">
                      <a16:colId xmlns:a16="http://schemas.microsoft.com/office/drawing/2014/main" val="3047384617"/>
                    </a:ext>
                  </a:extLst>
                </a:gridCol>
                <a:gridCol w="1675997">
                  <a:extLst>
                    <a:ext uri="{9D8B030D-6E8A-4147-A177-3AD203B41FA5}">
                      <a16:colId xmlns:a16="http://schemas.microsoft.com/office/drawing/2014/main" val="1097246992"/>
                    </a:ext>
                  </a:extLst>
                </a:gridCol>
                <a:gridCol w="1675997">
                  <a:extLst>
                    <a:ext uri="{9D8B030D-6E8A-4147-A177-3AD203B41FA5}">
                      <a16:colId xmlns:a16="http://schemas.microsoft.com/office/drawing/2014/main" val="2940138547"/>
                    </a:ext>
                  </a:extLst>
                </a:gridCol>
                <a:gridCol w="1675997">
                  <a:extLst>
                    <a:ext uri="{9D8B030D-6E8A-4147-A177-3AD203B41FA5}">
                      <a16:colId xmlns:a16="http://schemas.microsoft.com/office/drawing/2014/main" val="1993888518"/>
                    </a:ext>
                  </a:extLst>
                </a:gridCol>
                <a:gridCol w="1675997">
                  <a:extLst>
                    <a:ext uri="{9D8B030D-6E8A-4147-A177-3AD203B41FA5}">
                      <a16:colId xmlns:a16="http://schemas.microsoft.com/office/drawing/2014/main" val="1966432357"/>
                    </a:ext>
                  </a:extLst>
                </a:gridCol>
              </a:tblGrid>
              <a:tr h="545246">
                <a:tc>
                  <a:txBody>
                    <a:bodyPr/>
                    <a:lstStyle/>
                    <a:p>
                      <a:r>
                        <a:rPr lang="en-GB" b="1" dirty="0">
                          <a:solidFill>
                            <a:schemeClr val="tx1"/>
                          </a:solidFill>
                        </a:rPr>
                        <a:t>Pupil 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6 years 8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7 years 7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1 month</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8 years 3 months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b="1" dirty="0">
                          <a:solidFill>
                            <a:schemeClr val="tx1"/>
                          </a:solidFill>
                        </a:rPr>
                        <a:t>9 years 2 months</a:t>
                      </a:r>
                    </a:p>
                  </a:txBody>
                  <a:tcPr/>
                </a:tc>
                <a:extLst>
                  <a:ext uri="{0D108BD9-81ED-4DB2-BD59-A6C34878D82A}">
                    <a16:rowId xmlns:a16="http://schemas.microsoft.com/office/drawing/2014/main" val="389494321"/>
                  </a:ext>
                </a:extLst>
              </a:tr>
              <a:tr h="545246">
                <a:tc>
                  <a:txBody>
                    <a:bodyPr/>
                    <a:lstStyle/>
                    <a:p>
                      <a:r>
                        <a:rPr lang="en-GB" b="1" dirty="0">
                          <a:solidFill>
                            <a:schemeClr val="tx1"/>
                          </a:solidFill>
                        </a:rPr>
                        <a:t>Pupil B</a:t>
                      </a:r>
                    </a:p>
                  </a:txBody>
                  <a:tcPr/>
                </a:tc>
                <a:tc>
                  <a:txBody>
                    <a:bodyPr/>
                    <a:lstStyle/>
                    <a:p>
                      <a:r>
                        <a:rPr lang="en-GB" b="1" dirty="0">
                          <a:solidFill>
                            <a:schemeClr val="tx1"/>
                          </a:solidFill>
                        </a:rPr>
                        <a:t>9 years</a:t>
                      </a:r>
                    </a:p>
                  </a:txBody>
                  <a:tcPr/>
                </a:tc>
                <a:tc>
                  <a:txBody>
                    <a:bodyPr/>
                    <a:lstStyle/>
                    <a:p>
                      <a:r>
                        <a:rPr lang="en-GB" b="1" dirty="0">
                          <a:solidFill>
                            <a:schemeClr val="tx1"/>
                          </a:solidFill>
                        </a:rPr>
                        <a:t>9 years 2 months</a:t>
                      </a:r>
                    </a:p>
                  </a:txBody>
                  <a:tcPr/>
                </a:tc>
                <a:tc>
                  <a:txBody>
                    <a:bodyPr/>
                    <a:lstStyle/>
                    <a:p>
                      <a:r>
                        <a:rPr lang="en-GB" b="1" dirty="0">
                          <a:solidFill>
                            <a:schemeClr val="tx1"/>
                          </a:solidFill>
                        </a:rPr>
                        <a:t>9 years 7 months</a:t>
                      </a:r>
                    </a:p>
                  </a:txBody>
                  <a:tcPr/>
                </a:tc>
                <a:tc>
                  <a:txBody>
                    <a:bodyPr/>
                    <a:lstStyle/>
                    <a:p>
                      <a:r>
                        <a:rPr lang="en-GB" b="1" dirty="0">
                          <a:solidFill>
                            <a:schemeClr val="tx1"/>
                          </a:solidFill>
                        </a:rPr>
                        <a:t>9 years 5 months</a:t>
                      </a:r>
                    </a:p>
                  </a:txBody>
                  <a:tcPr/>
                </a:tc>
                <a:tc>
                  <a:txBody>
                    <a:bodyPr/>
                    <a:lstStyle/>
                    <a:p>
                      <a:r>
                        <a:rPr lang="en-GB" b="1" dirty="0">
                          <a:solidFill>
                            <a:schemeClr val="tx1"/>
                          </a:solidFill>
                        </a:rPr>
                        <a:t>9 years 4 months</a:t>
                      </a:r>
                    </a:p>
                  </a:txBody>
                  <a:tcPr/>
                </a:tc>
                <a:extLst>
                  <a:ext uri="{0D108BD9-81ED-4DB2-BD59-A6C34878D82A}">
                    <a16:rowId xmlns:a16="http://schemas.microsoft.com/office/drawing/2014/main" val="3988982688"/>
                  </a:ext>
                </a:extLst>
              </a:tr>
            </a:tbl>
          </a:graphicData>
        </a:graphic>
      </p:graphicFrame>
    </p:spTree>
    <p:extLst>
      <p:ext uri="{BB962C8B-B14F-4D97-AF65-F5344CB8AC3E}">
        <p14:creationId xmlns:p14="http://schemas.microsoft.com/office/powerpoint/2010/main" val="4156869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50763" y="1162368"/>
            <a:ext cx="10247568" cy="502071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800" b="1" u="sng" dirty="0"/>
              <a:t>How we will address this:</a:t>
            </a:r>
          </a:p>
          <a:p>
            <a:r>
              <a:rPr lang="en-GB" sz="2800" b="1" dirty="0"/>
              <a:t>Nightly completion of home spellings and tables.</a:t>
            </a:r>
          </a:p>
          <a:p>
            <a:r>
              <a:rPr lang="en-GB" sz="2800" b="1" dirty="0"/>
              <a:t>Increased levels of reward for completion of AR and Mathletics.</a:t>
            </a:r>
          </a:p>
          <a:p>
            <a:r>
              <a:rPr lang="en-GB" sz="2800" b="1" dirty="0"/>
              <a:t>Continue to inform parents of pupils who have achieved less than 75% of their target during a testing period.</a:t>
            </a:r>
          </a:p>
          <a:p>
            <a:r>
              <a:rPr lang="en-GB" sz="2800" b="1" dirty="0"/>
              <a:t>Class records of homework completion kept and reported on during parent teacher interviews and annual report.</a:t>
            </a:r>
          </a:p>
          <a:p>
            <a:r>
              <a:rPr lang="en-GB" sz="2800" b="1" dirty="0"/>
              <a:t>Parent Workshops/Video tutorials shared.</a:t>
            </a:r>
          </a:p>
          <a:p>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607555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88863" y="1258525"/>
            <a:ext cx="10247568" cy="5332774"/>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GB" sz="2800" b="1" u="sng" dirty="0"/>
              <a:t>How you can support your child:</a:t>
            </a:r>
          </a:p>
          <a:p>
            <a:r>
              <a:rPr lang="en-GB" sz="2800" b="1" dirty="0"/>
              <a:t>Encouraging your child to complete their homework.</a:t>
            </a:r>
          </a:p>
          <a:p>
            <a:r>
              <a:rPr lang="en-GB" sz="2800" b="1" dirty="0"/>
              <a:t>Checking and signing completed homework.</a:t>
            </a:r>
          </a:p>
          <a:p>
            <a:r>
              <a:rPr lang="en-GB" sz="2800" b="1" dirty="0"/>
              <a:t>Encouraging reading (reading to/reading with your child, questioning your child about what they’ve read etc.)</a:t>
            </a:r>
          </a:p>
          <a:p>
            <a:r>
              <a:rPr lang="en-GB" sz="2800" b="1" dirty="0"/>
              <a:t>Establishing a homework routine- E.g. Eat the frog first</a:t>
            </a:r>
          </a:p>
          <a:p>
            <a:r>
              <a:rPr lang="en-GB" sz="2800" b="1" dirty="0"/>
              <a:t>Creating the right environment- E.g. Removing distractions, technology etc.</a:t>
            </a:r>
          </a:p>
          <a:p>
            <a:r>
              <a:rPr lang="en-GB" sz="2800" b="1" dirty="0"/>
              <a:t>Rewards at home?</a:t>
            </a:r>
          </a:p>
          <a:p>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2126351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350763" y="1162368"/>
            <a:ext cx="9446380" cy="569563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dirty="0"/>
              <a:t>AR targets, Mathletics activities and homework will be differentiated and therefore achievable for all pupils.</a:t>
            </a:r>
          </a:p>
          <a:p>
            <a:endParaRPr lang="en-GB" sz="2800" b="1" dirty="0"/>
          </a:p>
          <a:p>
            <a:r>
              <a:rPr lang="en-GB" sz="2800" b="1" dirty="0"/>
              <a:t>At KIPS we want to develop a love of learning and if your child is finding an element of their homework difficult and/or stressful we encourage you to speak to the class teacher.</a:t>
            </a:r>
          </a:p>
          <a:p>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642069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7" name="Content Placeholder 2">
            <a:extLst>
              <a:ext uri="{FF2B5EF4-FFF2-40B4-BE49-F238E27FC236}">
                <a16:creationId xmlns:a16="http://schemas.microsoft.com/office/drawing/2014/main" id="{3D65E05D-E815-9F44-B4D4-D7D9D637D971}"/>
              </a:ext>
            </a:extLst>
          </p:cNvPr>
          <p:cNvSpPr txBox="1">
            <a:spLocks/>
          </p:cNvSpPr>
          <p:nvPr/>
        </p:nvSpPr>
        <p:spPr>
          <a:xfrm>
            <a:off x="198362" y="1080814"/>
            <a:ext cx="10399969" cy="317578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r>
              <a:rPr lang="en-GB" sz="2000" dirty="0"/>
              <a:t>Homework given out at the start of the week.</a:t>
            </a:r>
          </a:p>
          <a:p>
            <a:pPr lvl="1"/>
            <a:r>
              <a:rPr lang="en-GB" sz="2000" dirty="0"/>
              <a:t>Numeracy and Literacy homework (to be completed for Thursday).</a:t>
            </a:r>
          </a:p>
          <a:p>
            <a:pPr lvl="1"/>
            <a:r>
              <a:rPr lang="en-GB" sz="2000" dirty="0"/>
              <a:t>Spellings- look/cover/write/check. Complete learning element at home each night with revision on Thursday night.</a:t>
            </a:r>
          </a:p>
          <a:p>
            <a:pPr lvl="1"/>
            <a:r>
              <a:rPr lang="en-GB" sz="2000" dirty="0"/>
              <a:t>Tables- learning homework each week for Friday test.</a:t>
            </a:r>
          </a:p>
          <a:p>
            <a:pPr lvl="1"/>
            <a:r>
              <a:rPr lang="en-GB" sz="2000" dirty="0" err="1"/>
              <a:t>Mathletics</a:t>
            </a:r>
            <a:r>
              <a:rPr lang="en-GB" sz="2000" dirty="0"/>
              <a:t>- weekly activities set.</a:t>
            </a:r>
          </a:p>
          <a:p>
            <a:pPr lvl="1"/>
            <a:r>
              <a:rPr lang="en-GB" sz="2000" dirty="0"/>
              <a:t>Reading- 15 minutes per night. Aim to meet AR target!</a:t>
            </a:r>
          </a:p>
          <a:p>
            <a:pPr marL="0" indent="0">
              <a:buFont typeface="Wingdings 3" charset="2"/>
              <a:buNone/>
            </a:pPr>
            <a:endParaRPr lang="en-GB" sz="2400" dirty="0"/>
          </a:p>
          <a:p>
            <a:endParaRPr lang="en-GB" sz="2400" dirty="0"/>
          </a:p>
        </p:txBody>
      </p:sp>
      <p:pic>
        <p:nvPicPr>
          <p:cNvPr id="8" name="Picture 7">
            <a:extLst>
              <a:ext uri="{FF2B5EF4-FFF2-40B4-BE49-F238E27FC236}">
                <a16:creationId xmlns:a16="http://schemas.microsoft.com/office/drawing/2014/main" id="{F69C990B-D608-4943-8237-2442F70E96B3}"/>
              </a:ext>
            </a:extLst>
          </p:cNvPr>
          <p:cNvPicPr>
            <a:picLocks noChangeAspect="1"/>
          </p:cNvPicPr>
          <p:nvPr/>
        </p:nvPicPr>
        <p:blipFill>
          <a:blip r:embed="rId3"/>
          <a:stretch>
            <a:fillRect/>
          </a:stretch>
        </p:blipFill>
        <p:spPr>
          <a:xfrm>
            <a:off x="1114697" y="4118624"/>
            <a:ext cx="9205358" cy="2660547"/>
          </a:xfrm>
          <a:prstGeom prst="rect">
            <a:avLst/>
          </a:prstGeom>
        </p:spPr>
      </p:pic>
    </p:spTree>
    <p:extLst>
      <p:ext uri="{BB962C8B-B14F-4D97-AF65-F5344CB8AC3E}">
        <p14:creationId xmlns:p14="http://schemas.microsoft.com/office/powerpoint/2010/main" val="3402795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Homework</a:t>
            </a:r>
          </a:p>
        </p:txBody>
      </p:sp>
      <p:sp>
        <p:nvSpPr>
          <p:cNvPr id="3" name="Content Placeholder 2"/>
          <p:cNvSpPr>
            <a:spLocks noGrp="1"/>
          </p:cNvSpPr>
          <p:nvPr>
            <p:ph idx="1"/>
          </p:nvPr>
        </p:nvSpPr>
        <p:spPr>
          <a:xfrm>
            <a:off x="677334" y="1559697"/>
            <a:ext cx="10399969" cy="3880773"/>
          </a:xfrm>
        </p:spPr>
        <p:txBody>
          <a:bodyPr/>
          <a:lstStyle/>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691784311"/>
              </p:ext>
            </p:extLst>
          </p:nvPr>
        </p:nvGraphicFramePr>
        <p:xfrm>
          <a:off x="769302" y="1442683"/>
          <a:ext cx="8596315" cy="4114800"/>
        </p:xfrm>
        <a:graphic>
          <a:graphicData uri="http://schemas.openxmlformats.org/drawingml/2006/table">
            <a:tbl>
              <a:tblPr firstRow="1" firstCol="1" lastRow="1" lastCol="1" bandRow="1" bandCol="1">
                <a:tableStyleId>{5C22544A-7EE6-4342-B048-85BDC9FD1C3A}</a:tableStyleId>
              </a:tblPr>
              <a:tblGrid>
                <a:gridCol w="1157173">
                  <a:extLst>
                    <a:ext uri="{9D8B030D-6E8A-4147-A177-3AD203B41FA5}">
                      <a16:colId xmlns:a16="http://schemas.microsoft.com/office/drawing/2014/main" val="1736679855"/>
                    </a:ext>
                  </a:extLst>
                </a:gridCol>
                <a:gridCol w="990996">
                  <a:extLst>
                    <a:ext uri="{9D8B030D-6E8A-4147-A177-3AD203B41FA5}">
                      <a16:colId xmlns:a16="http://schemas.microsoft.com/office/drawing/2014/main" val="3582215436"/>
                    </a:ext>
                  </a:extLst>
                </a:gridCol>
                <a:gridCol w="1074691">
                  <a:extLst>
                    <a:ext uri="{9D8B030D-6E8A-4147-A177-3AD203B41FA5}">
                      <a16:colId xmlns:a16="http://schemas.microsoft.com/office/drawing/2014/main" val="1064589759"/>
                    </a:ext>
                  </a:extLst>
                </a:gridCol>
                <a:gridCol w="1074691">
                  <a:extLst>
                    <a:ext uri="{9D8B030D-6E8A-4147-A177-3AD203B41FA5}">
                      <a16:colId xmlns:a16="http://schemas.microsoft.com/office/drawing/2014/main" val="1250944717"/>
                    </a:ext>
                  </a:extLst>
                </a:gridCol>
                <a:gridCol w="1074691">
                  <a:extLst>
                    <a:ext uri="{9D8B030D-6E8A-4147-A177-3AD203B41FA5}">
                      <a16:colId xmlns:a16="http://schemas.microsoft.com/office/drawing/2014/main" val="1916955113"/>
                    </a:ext>
                  </a:extLst>
                </a:gridCol>
                <a:gridCol w="1074691">
                  <a:extLst>
                    <a:ext uri="{9D8B030D-6E8A-4147-A177-3AD203B41FA5}">
                      <a16:colId xmlns:a16="http://schemas.microsoft.com/office/drawing/2014/main" val="1381887267"/>
                    </a:ext>
                  </a:extLst>
                </a:gridCol>
                <a:gridCol w="1074691">
                  <a:extLst>
                    <a:ext uri="{9D8B030D-6E8A-4147-A177-3AD203B41FA5}">
                      <a16:colId xmlns:a16="http://schemas.microsoft.com/office/drawing/2014/main" val="1598270441"/>
                    </a:ext>
                  </a:extLst>
                </a:gridCol>
                <a:gridCol w="1074691">
                  <a:extLst>
                    <a:ext uri="{9D8B030D-6E8A-4147-A177-3AD203B41FA5}">
                      <a16:colId xmlns:a16="http://schemas.microsoft.com/office/drawing/2014/main" val="3480649632"/>
                    </a:ext>
                  </a:extLst>
                </a:gridCol>
              </a:tblGrid>
              <a:tr h="145556">
                <a:tc>
                  <a:txBody>
                    <a:bodyPr/>
                    <a:lstStyle/>
                    <a:p>
                      <a:pPr algn="ctr">
                        <a:spcAft>
                          <a:spcPts val="0"/>
                        </a:spcAft>
                      </a:pPr>
                      <a:r>
                        <a:rPr lang="en-GB" sz="1000">
                          <a:effectLst/>
                        </a:rPr>
                        <a:t>Titles / Year Groups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1</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2</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3</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4</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5</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6</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7</a:t>
                      </a:r>
                      <a:endParaRPr lang="en-GB" sz="1100">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4004276900"/>
                  </a:ext>
                </a:extLst>
              </a:tr>
              <a:tr h="436669">
                <a:tc>
                  <a:txBody>
                    <a:bodyPr/>
                    <a:lstStyle/>
                    <a:p>
                      <a:pPr algn="ctr">
                        <a:spcAft>
                          <a:spcPts val="0"/>
                        </a:spcAft>
                      </a:pPr>
                      <a:r>
                        <a:rPr lang="en-GB" sz="1000">
                          <a:effectLst/>
                        </a:rPr>
                        <a:t>Time Spent per night</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25-30mins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30-40mins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a:effectLst/>
                        </a:rPr>
                        <a:t>Up to 40-45mins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lgn="ctr">
                        <a:spcAft>
                          <a:spcPts val="0"/>
                        </a:spcAft>
                      </a:pPr>
                      <a:r>
                        <a:rPr lang="en-GB" sz="1000" b="0">
                          <a:solidFill>
                            <a:schemeClr val="tx1"/>
                          </a:solidFill>
                          <a:effectLst/>
                        </a:rPr>
                        <a:t>Up to 40-45mins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241445424"/>
                  </a:ext>
                </a:extLst>
              </a:tr>
              <a:tr h="436669">
                <a:tc>
                  <a:txBody>
                    <a:bodyPr/>
                    <a:lstStyle/>
                    <a:p>
                      <a:pPr algn="ctr">
                        <a:spcAft>
                          <a:spcPts val="0"/>
                        </a:spcAft>
                      </a:pPr>
                      <a:r>
                        <a:rPr lang="en-GB" sz="1000">
                          <a:effectLst/>
                        </a:rPr>
                        <a:t>Spellings</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N/A</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N/A</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Daily (learning and written)</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Daily (learning and written)</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802983632"/>
                  </a:ext>
                </a:extLst>
              </a:tr>
              <a:tr h="727781">
                <a:tc>
                  <a:txBody>
                    <a:bodyPr/>
                    <a:lstStyle/>
                    <a:p>
                      <a:pPr algn="ctr">
                        <a:spcAft>
                          <a:spcPts val="0"/>
                        </a:spcAft>
                      </a:pPr>
                      <a:r>
                        <a:rPr lang="en-GB" sz="1000">
                          <a:effectLst/>
                        </a:rPr>
                        <a:t>Guided Reading/Accelerated Reader</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As reading emerges, Reading 4 nights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Reading 4 nights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dirty="0">
                          <a:effectLst/>
                        </a:rPr>
                        <a:t>(15mins)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Reading 4 nights</a:t>
                      </a:r>
                      <a:endParaRPr lang="en-GB" sz="1100" dirty="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Reading 4 nights</a:t>
                      </a:r>
                      <a:endParaRPr lang="en-GB" sz="1100">
                        <a:effectLst/>
                      </a:endParaRPr>
                    </a:p>
                    <a:p>
                      <a:pPr>
                        <a:spcAft>
                          <a:spcPts val="0"/>
                        </a:spcAft>
                      </a:pPr>
                      <a:r>
                        <a:rPr lang="en-GB" sz="1000">
                          <a:effectLst/>
                        </a:rPr>
                        <a:t>(20mins)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a:solidFill>
                            <a:schemeClr val="tx1"/>
                          </a:solidFill>
                          <a:effectLst/>
                        </a:rPr>
                        <a:t>Reading 4 nights</a:t>
                      </a:r>
                      <a:endParaRPr lang="en-GB" sz="1100" b="0">
                        <a:solidFill>
                          <a:schemeClr val="tx1"/>
                        </a:solidFill>
                        <a:effectLst/>
                      </a:endParaRPr>
                    </a:p>
                    <a:p>
                      <a:pPr>
                        <a:spcAft>
                          <a:spcPts val="0"/>
                        </a:spcAft>
                      </a:pPr>
                      <a:r>
                        <a:rPr lang="en-GB" sz="1000" b="0">
                          <a:solidFill>
                            <a:schemeClr val="tx1"/>
                          </a:solidFill>
                          <a:effectLst/>
                        </a:rPr>
                        <a:t>(20mins)</a:t>
                      </a:r>
                      <a:endParaRPr lang="en-GB" sz="1100" b="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325198297"/>
                  </a:ext>
                </a:extLst>
              </a:tr>
              <a:tr h="727781">
                <a:tc>
                  <a:txBody>
                    <a:bodyPr/>
                    <a:lstStyle/>
                    <a:p>
                      <a:pPr algn="ctr">
                        <a:spcAft>
                          <a:spcPts val="0"/>
                        </a:spcAft>
                      </a:pPr>
                      <a:r>
                        <a:rPr lang="en-GB" sz="1000">
                          <a:effectLst/>
                        </a:rPr>
                        <a:t>Written</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gridSpan="2">
                  <a:txBody>
                    <a:bodyPr/>
                    <a:lstStyle/>
                    <a:p>
                      <a:pPr>
                        <a:spcAft>
                          <a:spcPts val="0"/>
                        </a:spcAft>
                      </a:pPr>
                      <a:r>
                        <a:rPr lang="en-GB" sz="1000" dirty="0">
                          <a:effectLst/>
                        </a:rPr>
                        <a:t>Literacy/Numeracy </a:t>
                      </a:r>
                    </a:p>
                    <a:p>
                      <a:pPr>
                        <a:spcAft>
                          <a:spcPts val="0"/>
                        </a:spcAft>
                      </a:pPr>
                      <a:r>
                        <a:rPr lang="en-GB" sz="1000" dirty="0">
                          <a:effectLst/>
                        </a:rPr>
                        <a:t>(To include topic related </a:t>
                      </a:r>
                      <a:r>
                        <a:rPr lang="en-GB" sz="1000" dirty="0" err="1">
                          <a:effectLst/>
                        </a:rPr>
                        <a:t>homeworks</a:t>
                      </a:r>
                      <a:r>
                        <a:rPr lang="en-GB" sz="1000" dirty="0">
                          <a:effectLst/>
                        </a:rPr>
                        <a:t>)</a:t>
                      </a:r>
                      <a:endParaRPr lang="en-GB" sz="1100" dirty="0">
                        <a:effectLst/>
                      </a:endParaRPr>
                    </a:p>
                  </a:txBody>
                  <a:tcPr marL="65500" marR="65500" marT="0" marB="0"/>
                </a:tc>
                <a:tc hMerge="1">
                  <a:txBody>
                    <a:bodyPr/>
                    <a:lstStyle/>
                    <a:p>
                      <a:endParaRPr lang="en-GB"/>
                    </a:p>
                  </a:txBody>
                  <a:tcPr/>
                </a:tc>
                <a:tc gridSpan="5">
                  <a:txBody>
                    <a:bodyPr/>
                    <a:lstStyle/>
                    <a:p>
                      <a:pPr>
                        <a:spcAft>
                          <a:spcPts val="0"/>
                        </a:spcAft>
                      </a:pPr>
                      <a:r>
                        <a:rPr lang="en-GB" sz="1000" b="0" dirty="0">
                          <a:solidFill>
                            <a:schemeClr val="tx1"/>
                          </a:solidFill>
                          <a:effectLst/>
                        </a:rPr>
                        <a:t>Literacy/Numeracy </a:t>
                      </a:r>
                    </a:p>
                    <a:p>
                      <a:pPr>
                        <a:spcAft>
                          <a:spcPts val="0"/>
                        </a:spcAft>
                      </a:pPr>
                      <a:r>
                        <a:rPr lang="en-GB" sz="1000" b="0" dirty="0">
                          <a:solidFill>
                            <a:schemeClr val="tx1"/>
                          </a:solidFill>
                          <a:effectLst/>
                        </a:rPr>
                        <a:t>(To include</a:t>
                      </a:r>
                      <a:r>
                        <a:rPr lang="en-GB" sz="1000" b="0" baseline="0" dirty="0">
                          <a:solidFill>
                            <a:schemeClr val="tx1"/>
                          </a:solidFill>
                          <a:effectLst/>
                        </a:rPr>
                        <a:t> topic related </a:t>
                      </a:r>
                      <a:r>
                        <a:rPr lang="en-GB" sz="1000" b="0" baseline="0" dirty="0" err="1">
                          <a:solidFill>
                            <a:schemeClr val="tx1"/>
                          </a:solidFill>
                          <a:effectLst/>
                        </a:rPr>
                        <a:t>homeworks</a:t>
                      </a:r>
                      <a:r>
                        <a:rPr lang="en-GB" sz="1000" b="0" baseline="0" dirty="0">
                          <a:solidFill>
                            <a:schemeClr val="tx1"/>
                          </a:solidFill>
                          <a:effectLst/>
                        </a:rPr>
                        <a:t>)</a:t>
                      </a:r>
                      <a:endParaRPr lang="en-GB" sz="1100" b="0" dirty="0">
                        <a:solidFill>
                          <a:schemeClr val="tx1"/>
                        </a:solidFill>
                        <a:effectLst/>
                      </a:endParaRPr>
                    </a:p>
                  </a:txBody>
                  <a:tcPr marL="65500" marR="6550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555004963"/>
                  </a:ext>
                </a:extLst>
              </a:tr>
              <a:tr h="582225">
                <a:tc>
                  <a:txBody>
                    <a:bodyPr/>
                    <a:lstStyle/>
                    <a:p>
                      <a:pPr algn="ctr">
                        <a:spcAft>
                          <a:spcPts val="0"/>
                        </a:spcAft>
                      </a:pPr>
                      <a:r>
                        <a:rPr lang="en-GB" sz="1000">
                          <a:effectLst/>
                        </a:rPr>
                        <a:t>Learning</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Reinforcement of letters, words and numbers</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Sounds and tricky words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 </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dirty="0">
                          <a:effectLst/>
                        </a:rPr>
                        <a:t>Tables</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b="0" dirty="0">
                          <a:solidFill>
                            <a:schemeClr val="tx1"/>
                          </a:solidFill>
                          <a:effectLst/>
                        </a:rPr>
                        <a:t>Tables</a:t>
                      </a:r>
                      <a:endParaRPr lang="en-GB" sz="1100" b="0" dirty="0">
                        <a:solidFill>
                          <a:schemeClr val="tx1"/>
                        </a:solidFill>
                        <a:effectLst/>
                        <a:latin typeface="Times New Roman" panose="02020603050405020304" pitchFamily="18" charset="0"/>
                        <a:ea typeface="Times New Roman" panose="02020603050405020304" pitchFamily="18" charset="0"/>
                      </a:endParaRPr>
                    </a:p>
                  </a:txBody>
                  <a:tcPr marL="65500" marR="65500" marT="0" marB="0"/>
                </a:tc>
                <a:extLst>
                  <a:ext uri="{0D108BD9-81ED-4DB2-BD59-A6C34878D82A}">
                    <a16:rowId xmlns:a16="http://schemas.microsoft.com/office/drawing/2014/main" val="1495230195"/>
                  </a:ext>
                </a:extLst>
              </a:tr>
              <a:tr h="582225">
                <a:tc>
                  <a:txBody>
                    <a:bodyPr/>
                    <a:lstStyle/>
                    <a:p>
                      <a:pPr algn="ctr">
                        <a:spcAft>
                          <a:spcPts val="0"/>
                        </a:spcAft>
                      </a:pPr>
                      <a:r>
                        <a:rPr lang="en-GB" sz="1000">
                          <a:effectLst/>
                        </a:rPr>
                        <a:t>Mathletics</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endParaRPr>
                    </a:p>
                    <a:p>
                      <a:pPr algn="ctr">
                        <a:spcAft>
                          <a:spcPts val="0"/>
                        </a:spcAft>
                      </a:pPr>
                      <a:r>
                        <a:rPr lang="en-GB" sz="1000">
                          <a:effectLst/>
                        </a:rPr>
                        <a:t> </a:t>
                      </a:r>
                      <a:endParaRPr lang="en-GB" sz="1100">
                        <a:effectLst/>
                        <a:latin typeface="Times New Roman" panose="02020603050405020304" pitchFamily="18" charset="0"/>
                        <a:ea typeface="Times New Roman" panose="02020603050405020304" pitchFamily="18" charset="0"/>
                      </a:endParaRPr>
                    </a:p>
                  </a:txBody>
                  <a:tcPr marL="65500" marR="65500" marT="0" marB="0"/>
                </a:tc>
                <a:tc>
                  <a:txBody>
                    <a:bodyPr/>
                    <a:lstStyle/>
                    <a:p>
                      <a:pPr>
                        <a:spcAft>
                          <a:spcPts val="0"/>
                        </a:spcAft>
                      </a:pPr>
                      <a:r>
                        <a:rPr lang="en-GB" sz="1000">
                          <a:effectLst/>
                        </a:rPr>
                        <a:t> (Term 2)</a:t>
                      </a:r>
                      <a:endParaRPr lang="en-GB" sz="1100">
                        <a:effectLst/>
                        <a:latin typeface="Times New Roman" panose="02020603050405020304" pitchFamily="18" charset="0"/>
                        <a:ea typeface="Times New Roman" panose="02020603050405020304" pitchFamily="18" charset="0"/>
                      </a:endParaRPr>
                    </a:p>
                  </a:txBody>
                  <a:tcPr marL="65500" marR="65500" marT="0" marB="0"/>
                </a:tc>
                <a:tc gridSpan="6">
                  <a:txBody>
                    <a:bodyPr/>
                    <a:lstStyle/>
                    <a:p>
                      <a:pPr>
                        <a:spcAft>
                          <a:spcPts val="0"/>
                        </a:spcAft>
                      </a:pPr>
                      <a:r>
                        <a:rPr lang="en-GB" sz="1000" dirty="0">
                          <a:effectLst/>
                        </a:rPr>
                        <a:t>Tasks set weekly</a:t>
                      </a:r>
                      <a:endParaRPr lang="en-GB" sz="1100" dirty="0">
                        <a:effectLst/>
                      </a:endParaRPr>
                    </a:p>
                    <a:p>
                      <a:pPr>
                        <a:spcAft>
                          <a:spcPts val="0"/>
                        </a:spcAft>
                      </a:pPr>
                      <a:r>
                        <a:rPr lang="en-GB" sz="1000" dirty="0">
                          <a:effectLst/>
                        </a:rPr>
                        <a:t>1000pt target per week</a:t>
                      </a:r>
                      <a:endParaRPr lang="en-GB" sz="1100" dirty="0">
                        <a:effectLst/>
                        <a:latin typeface="Times New Roman" panose="02020603050405020304" pitchFamily="18" charset="0"/>
                        <a:ea typeface="Times New Roman" panose="02020603050405020304" pitchFamily="18" charset="0"/>
                      </a:endParaRPr>
                    </a:p>
                  </a:txBody>
                  <a:tcPr marL="65500" marR="6550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92370817"/>
                  </a:ext>
                </a:extLst>
              </a:tr>
            </a:tbl>
          </a:graphicData>
        </a:graphic>
      </p:graphicFrame>
    </p:spTree>
    <p:extLst>
      <p:ext uri="{BB962C8B-B14F-4D97-AF65-F5344CB8AC3E}">
        <p14:creationId xmlns:p14="http://schemas.microsoft.com/office/powerpoint/2010/main" val="976078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ACCELERATED READER P3-7</a:t>
            </a:r>
          </a:p>
        </p:txBody>
      </p:sp>
      <p:sp>
        <p:nvSpPr>
          <p:cNvPr id="3" name="Content Placeholder 2"/>
          <p:cNvSpPr>
            <a:spLocks noGrp="1"/>
          </p:cNvSpPr>
          <p:nvPr>
            <p:ph idx="1"/>
          </p:nvPr>
        </p:nvSpPr>
        <p:spPr>
          <a:xfrm>
            <a:off x="677334" y="1559697"/>
            <a:ext cx="8434009" cy="4394789"/>
          </a:xfrm>
        </p:spPr>
        <p:txBody>
          <a:bodyPr/>
          <a:lstStyle/>
          <a:p>
            <a:pPr marL="0" indent="0">
              <a:buNone/>
            </a:pPr>
            <a:endParaRPr lang="en-GB" dirty="0"/>
          </a:p>
          <a:p>
            <a:r>
              <a:rPr lang="en-GB" dirty="0"/>
              <a:t>Please encourage reading as much as possible.</a:t>
            </a:r>
          </a:p>
          <a:p>
            <a:r>
              <a:rPr lang="en-GB" dirty="0"/>
              <a:t>Pupil targets – child specific and achievable. Targets set throughout the year (approx. every 8-9 weeks). All pupils are expected to meet their target. </a:t>
            </a:r>
          </a:p>
          <a:p>
            <a:r>
              <a:rPr lang="en-GB" dirty="0"/>
              <a:t>STAR Test.</a:t>
            </a:r>
          </a:p>
          <a:p>
            <a:r>
              <a:rPr lang="en-GB" dirty="0"/>
              <a:t>AR letters will be sent home to parents of any pupil achieving under 75% of their target. </a:t>
            </a:r>
          </a:p>
          <a:p>
            <a:r>
              <a:rPr lang="en-GB" dirty="0"/>
              <a:t>The number of targets reached at the end of the year will be recorded on the annual report.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59039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Mathletics</a:t>
            </a:r>
            <a:endParaRPr lang="en-GB" dirty="0"/>
          </a:p>
        </p:txBody>
      </p:sp>
      <p:sp>
        <p:nvSpPr>
          <p:cNvPr id="3" name="Content Placeholder 2"/>
          <p:cNvSpPr>
            <a:spLocks noGrp="1"/>
          </p:cNvSpPr>
          <p:nvPr>
            <p:ph idx="1"/>
          </p:nvPr>
        </p:nvSpPr>
        <p:spPr>
          <a:xfrm>
            <a:off x="677334" y="1559697"/>
            <a:ext cx="10399969" cy="3880773"/>
          </a:xfrm>
        </p:spPr>
        <p:txBody>
          <a:bodyPr/>
          <a:lstStyle/>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4" y="1712097"/>
            <a:ext cx="10399969" cy="423981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dirty="0"/>
              <a:t>P2-7 pupils will complete activities on </a:t>
            </a:r>
            <a:r>
              <a:rPr lang="en-GB" sz="2800" dirty="0" err="1"/>
              <a:t>Mathletics</a:t>
            </a:r>
            <a:r>
              <a:rPr lang="en-GB" sz="2800" dirty="0"/>
              <a:t> on a weekly basis in class and for homework.</a:t>
            </a:r>
          </a:p>
          <a:p>
            <a:r>
              <a:rPr lang="en-GB" sz="2800" dirty="0"/>
              <a:t>The aim for the week is to complete the assigned homework activities.</a:t>
            </a:r>
          </a:p>
          <a:p>
            <a:r>
              <a:rPr lang="en-GB" sz="2800" dirty="0"/>
              <a:t>Every time a pupil achieves 1000 points in a week on Mathletics they will be entered into a prize draw.</a:t>
            </a:r>
          </a:p>
          <a:p>
            <a:r>
              <a:rPr lang="en-GB" sz="2800" dirty="0"/>
              <a:t>Gold Certificate for 20 weeks of 1000 points.</a:t>
            </a:r>
          </a:p>
          <a:p>
            <a:r>
              <a:rPr lang="en-GB" sz="2800" dirty="0"/>
              <a:t>Mathletics Badge for 25 weeks of 1000 points.</a:t>
            </a:r>
          </a:p>
          <a:p>
            <a:endParaRPr lang="en-GB" dirty="0"/>
          </a:p>
        </p:txBody>
      </p:sp>
    </p:spTree>
    <p:extLst>
      <p:ext uri="{BB962C8B-B14F-4D97-AF65-F5344CB8AC3E}">
        <p14:creationId xmlns:p14="http://schemas.microsoft.com/office/powerpoint/2010/main" val="4143901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sp>
        <p:nvSpPr>
          <p:cNvPr id="3" name="Content Placeholder 2"/>
          <p:cNvSpPr>
            <a:spLocks noGrp="1"/>
          </p:cNvSpPr>
          <p:nvPr>
            <p:ph idx="1"/>
          </p:nvPr>
        </p:nvSpPr>
        <p:spPr/>
        <p:txBody>
          <a:bodyPr>
            <a:normAutofit/>
          </a:bodyPr>
          <a:lstStyle/>
          <a:p>
            <a:r>
              <a:rPr lang="en-GB" sz="2800" dirty="0"/>
              <a:t>Parental Consultations–</a:t>
            </a:r>
          </a:p>
          <a:p>
            <a:pPr marL="0" indent="0">
              <a:buNone/>
            </a:pPr>
            <a:r>
              <a:rPr lang="en-GB" sz="2800" b="1" dirty="0"/>
              <a:t>23</a:t>
            </a:r>
            <a:r>
              <a:rPr lang="en-GB" sz="2800" b="1" baseline="30000" dirty="0"/>
              <a:t>rd </a:t>
            </a:r>
            <a:r>
              <a:rPr lang="en-US" sz="2800" b="1" dirty="0"/>
              <a:t>-27</a:t>
            </a:r>
            <a:r>
              <a:rPr lang="en-US" sz="2800" b="1" baseline="30000" dirty="0"/>
              <a:t>th</a:t>
            </a:r>
            <a:r>
              <a:rPr lang="en-US" sz="2800" b="1" dirty="0"/>
              <a:t> October 2023 </a:t>
            </a:r>
          </a:p>
          <a:p>
            <a:pPr marL="0" indent="0">
              <a:buNone/>
            </a:pPr>
            <a:r>
              <a:rPr lang="en-US" sz="2800" b="1" dirty="0"/>
              <a:t>26</a:t>
            </a:r>
            <a:r>
              <a:rPr lang="en-US" sz="2800" b="1" baseline="30000" dirty="0"/>
              <a:t>th</a:t>
            </a:r>
            <a:r>
              <a:rPr lang="en-US" sz="2800" b="1" dirty="0"/>
              <a:t> February – 1</a:t>
            </a:r>
            <a:r>
              <a:rPr lang="en-US" sz="2800" b="1" baseline="30000" dirty="0"/>
              <a:t>st</a:t>
            </a:r>
            <a:r>
              <a:rPr lang="en-US" sz="2800" b="1" dirty="0"/>
              <a:t> March 2024</a:t>
            </a:r>
          </a:p>
          <a:p>
            <a:pPr marL="0" indent="0">
              <a:buNone/>
            </a:pPr>
            <a:endParaRPr lang="en-US" sz="2800" b="1" dirty="0"/>
          </a:p>
          <a:p>
            <a:pPr marL="0" indent="0">
              <a:buNone/>
            </a:pPr>
            <a:r>
              <a:rPr lang="en-GB" sz="2800" b="1" dirty="0"/>
              <a:t>We will be encouraging face to face meetings.  Phone calls may be arranged if preferred. </a:t>
            </a: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668896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DATES FOR YOUR DIARY</a:t>
            </a:r>
          </a:p>
        </p:txBody>
      </p:sp>
      <p:sp>
        <p:nvSpPr>
          <p:cNvPr id="3" name="Content Placeholder 2"/>
          <p:cNvSpPr>
            <a:spLocks noGrp="1"/>
          </p:cNvSpPr>
          <p:nvPr>
            <p:ph idx="1"/>
          </p:nvPr>
        </p:nvSpPr>
        <p:spPr/>
        <p:txBody>
          <a:bodyPr>
            <a:normAutofit/>
          </a:bodyPr>
          <a:lstStyle/>
          <a:p>
            <a:endParaRPr lang="de-DE" b="1" dirty="0"/>
          </a:p>
          <a:p>
            <a:r>
              <a:rPr lang="de-DE" sz="2400" b="1" dirty="0"/>
              <a:t>Further dates and </a:t>
            </a:r>
            <a:r>
              <a:rPr lang="en-GB" sz="2400" b="1" dirty="0"/>
              <a:t>details of clubs will follow shortly.</a:t>
            </a:r>
          </a:p>
          <a:p>
            <a:r>
              <a:rPr lang="en-GB" sz="2400" b="1" dirty="0"/>
              <a:t>Term 1 clubs will commence week beginning 2</a:t>
            </a:r>
            <a:r>
              <a:rPr lang="en-GB" sz="2400" b="1" baseline="30000" dirty="0"/>
              <a:t>nd</a:t>
            </a:r>
            <a:r>
              <a:rPr lang="en-GB" sz="2400" b="1" dirty="0"/>
              <a:t> October.</a:t>
            </a:r>
            <a:endParaRPr lang="en-GB" sz="2400"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7" name="Rectangle 3"/>
          <p:cNvSpPr>
            <a:spLocks noChangeArrowheads="1"/>
          </p:cNvSpPr>
          <p:nvPr/>
        </p:nvSpPr>
        <p:spPr bwMode="auto">
          <a:xfrm>
            <a:off x="1033992" y="1468735"/>
            <a:ext cx="828964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KIPS After School Clubs Dates 2023/24</a:t>
            </a:r>
            <a:endParaRPr kumimoji="0" lang="en-GB" altLang="en-US" sz="800" b="0" i="0" u="none"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1502744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AIMS</a:t>
            </a:r>
            <a:r>
              <a:rPr lang="en-GB" dirty="0"/>
              <a:t> </a:t>
            </a:r>
          </a:p>
        </p:txBody>
      </p:sp>
      <p:sp>
        <p:nvSpPr>
          <p:cNvPr id="3" name="Content Placeholder 2"/>
          <p:cNvSpPr>
            <a:spLocks noGrp="1"/>
          </p:cNvSpPr>
          <p:nvPr>
            <p:ph idx="1"/>
          </p:nvPr>
        </p:nvSpPr>
        <p:spPr/>
        <p:txBody>
          <a:bodyPr>
            <a:normAutofit/>
          </a:bodyPr>
          <a:lstStyle/>
          <a:p>
            <a:r>
              <a:rPr lang="en-GB" sz="4400" dirty="0"/>
              <a:t>INTRODUCTION</a:t>
            </a:r>
          </a:p>
          <a:p>
            <a:r>
              <a:rPr lang="en-GB" sz="4400" dirty="0"/>
              <a:t>SETTING THE SCENE</a:t>
            </a:r>
          </a:p>
          <a:p>
            <a:r>
              <a:rPr lang="en-GB" sz="4400" dirty="0"/>
              <a:t>AGENDA FOR THE YEAR</a:t>
            </a:r>
          </a:p>
          <a:p>
            <a:r>
              <a:rPr lang="en-GB" sz="4400" dirty="0"/>
              <a:t>FORGING LINKS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572574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APP</a:t>
            </a:r>
          </a:p>
        </p:txBody>
      </p:sp>
      <p:sp>
        <p:nvSpPr>
          <p:cNvPr id="3" name="Content Placeholder 2"/>
          <p:cNvSpPr>
            <a:spLocks noGrp="1"/>
          </p:cNvSpPr>
          <p:nvPr>
            <p:ph idx="1"/>
          </p:nvPr>
        </p:nvSpPr>
        <p:spPr>
          <a:xfrm>
            <a:off x="737205" y="1447574"/>
            <a:ext cx="9059938" cy="5345112"/>
          </a:xfrm>
        </p:spPr>
        <p:txBody>
          <a:bodyPr>
            <a:normAutofit/>
          </a:bodyPr>
          <a:lstStyle/>
          <a:p>
            <a:r>
              <a:rPr lang="en-GB" sz="2800" dirty="0"/>
              <a:t>Information will be communicated primarily via the school app. This includes consent forms, absence forms and links to parent surveys/useful websites.</a:t>
            </a:r>
          </a:p>
          <a:p>
            <a:r>
              <a:rPr lang="en-GB" sz="2800" dirty="0"/>
              <a:t>Remember to change your class selection on the school app so that you get the notifications relevant to the class your child is in.</a:t>
            </a:r>
          </a:p>
          <a:p>
            <a:pPr marL="0" indent="0">
              <a:buNone/>
            </a:pPr>
            <a:r>
              <a:rPr lang="en-GB" sz="2800" u="sng" dirty="0"/>
              <a:t>To do this:</a:t>
            </a:r>
          </a:p>
          <a:p>
            <a:r>
              <a:rPr lang="en-GB" sz="2800" dirty="0"/>
              <a:t>Select Notifications</a:t>
            </a:r>
          </a:p>
          <a:p>
            <a:r>
              <a:rPr lang="en-GB" sz="2800" dirty="0"/>
              <a:t>Select Settings</a:t>
            </a:r>
          </a:p>
          <a:p>
            <a:r>
              <a:rPr lang="en-GB" sz="2800" dirty="0"/>
              <a:t>Select Message Group- P4</a:t>
            </a:r>
          </a:p>
          <a:p>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970676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MONEY APP</a:t>
            </a:r>
          </a:p>
        </p:txBody>
      </p:sp>
      <p:sp>
        <p:nvSpPr>
          <p:cNvPr id="3" name="Content Placeholder 2"/>
          <p:cNvSpPr>
            <a:spLocks noGrp="1"/>
          </p:cNvSpPr>
          <p:nvPr>
            <p:ph idx="1"/>
          </p:nvPr>
        </p:nvSpPr>
        <p:spPr>
          <a:xfrm>
            <a:off x="677334" y="1162066"/>
            <a:ext cx="10747198" cy="3880773"/>
          </a:xfrm>
        </p:spPr>
        <p:txBody>
          <a:bodyPr>
            <a:noAutofit/>
          </a:bodyPr>
          <a:lstStyle/>
          <a:p>
            <a:r>
              <a:rPr lang="en-GB" sz="2800" dirty="0"/>
              <a:t>School is a cash-free zone.</a:t>
            </a:r>
          </a:p>
          <a:p>
            <a:r>
              <a:rPr lang="en-GB" sz="2800" dirty="0"/>
              <a:t>Please download the School Money app </a:t>
            </a:r>
          </a:p>
          <a:p>
            <a:pPr marL="0" indent="0">
              <a:buNone/>
            </a:pPr>
            <a:endParaRPr lang="en-GB" sz="2800" dirty="0"/>
          </a:p>
          <a:p>
            <a:pPr marL="0" indent="0">
              <a:buNone/>
            </a:pPr>
            <a:r>
              <a:rPr lang="en-GB" sz="2800" dirty="0"/>
              <a:t>The school money app will be used for processing payments for:</a:t>
            </a:r>
          </a:p>
          <a:p>
            <a:pPr>
              <a:buFont typeface="+mj-lt"/>
              <a:buAutoNum type="arabicPeriod"/>
            </a:pPr>
            <a:r>
              <a:rPr lang="en-GB" sz="2800" dirty="0">
                <a:solidFill>
                  <a:srgbClr val="FF0000"/>
                </a:solidFill>
              </a:rPr>
              <a:t>DINNERS - £2.60 </a:t>
            </a:r>
            <a:r>
              <a:rPr lang="en-GB" sz="2800" dirty="0"/>
              <a:t>– </a:t>
            </a:r>
            <a:r>
              <a:rPr lang="en-GB" sz="2800" u="sng" dirty="0"/>
              <a:t>Remember to sign-up for Free School Meals if you’re entitled. </a:t>
            </a:r>
            <a:r>
              <a:rPr lang="en-GB" sz="2800" dirty="0"/>
              <a:t>Even if you are not using it regularly it makes a difference to the money school is allocated.</a:t>
            </a:r>
          </a:p>
          <a:p>
            <a:pPr>
              <a:buFont typeface="+mj-lt"/>
              <a:buAutoNum type="arabicPeriod"/>
            </a:pPr>
            <a:r>
              <a:rPr lang="en-GB" sz="2800" dirty="0"/>
              <a:t>WRAP AROUND CARE (including bookings)</a:t>
            </a:r>
          </a:p>
          <a:p>
            <a:pPr>
              <a:buFont typeface="+mj-lt"/>
              <a:buAutoNum type="arabicPeriod"/>
            </a:pPr>
            <a:r>
              <a:rPr lang="en-GB" sz="2800" dirty="0"/>
              <a:t>AFTER-SCHOOL CLUBS</a:t>
            </a:r>
          </a:p>
          <a:p>
            <a:pPr>
              <a:buFont typeface="+mj-lt"/>
              <a:buAutoNum type="arabicPeriod"/>
            </a:pPr>
            <a:r>
              <a:rPr lang="en-GB" sz="2800" dirty="0"/>
              <a:t>TRIPS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166309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ASSESSMENT</a:t>
            </a:r>
          </a:p>
        </p:txBody>
      </p:sp>
      <p:sp>
        <p:nvSpPr>
          <p:cNvPr id="3" name="Content Placeholder 2"/>
          <p:cNvSpPr>
            <a:spLocks noGrp="1"/>
          </p:cNvSpPr>
          <p:nvPr>
            <p:ph idx="1"/>
          </p:nvPr>
        </p:nvSpPr>
        <p:spPr/>
        <p:txBody>
          <a:bodyPr>
            <a:normAutofit/>
          </a:bodyPr>
          <a:lstStyle/>
          <a:p>
            <a:r>
              <a:rPr lang="en-GB" sz="2800" dirty="0"/>
              <a:t>PTE/PTM STANDARDISED TESTS (every May)</a:t>
            </a:r>
          </a:p>
          <a:p>
            <a:r>
              <a:rPr lang="en-GB" sz="2800" dirty="0"/>
              <a:t>CLASS ASSESSMENTS- Weekly Friday tests</a:t>
            </a:r>
          </a:p>
          <a:p>
            <a:r>
              <a:rPr lang="en-GB" sz="2800" dirty="0"/>
              <a:t>Comments in books</a:t>
            </a:r>
          </a:p>
          <a:p>
            <a:r>
              <a:rPr lang="en-GB" sz="2800" dirty="0"/>
              <a:t>AR STAR TESTS (every 9 school weeks </a:t>
            </a:r>
            <a:r>
              <a:rPr lang="en-GB" sz="2800" dirty="0" err="1"/>
              <a:t>approx</a:t>
            </a:r>
            <a:r>
              <a:rPr lang="en-GB" sz="2800" dirty="0"/>
              <a:t>)</a:t>
            </a:r>
          </a:p>
          <a:p>
            <a:r>
              <a:rPr lang="en-GB" sz="2800" dirty="0"/>
              <a:t>Books will be sent home to parents (half-termly) to be signed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99616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a:t>
            </a:r>
          </a:p>
        </p:txBody>
      </p:sp>
      <p:sp>
        <p:nvSpPr>
          <p:cNvPr id="3" name="Content Placeholder 2"/>
          <p:cNvSpPr>
            <a:spLocks noGrp="1"/>
          </p:cNvSpPr>
          <p:nvPr>
            <p:ph idx="1"/>
          </p:nvPr>
        </p:nvSpPr>
        <p:spPr>
          <a:xfrm>
            <a:off x="677334" y="1379193"/>
            <a:ext cx="8596668" cy="4664159"/>
          </a:xfrm>
        </p:spPr>
        <p:txBody>
          <a:bodyPr>
            <a:normAutofit/>
          </a:bodyPr>
          <a:lstStyle/>
          <a:p>
            <a:pPr marL="0" indent="0">
              <a:buNone/>
            </a:pPr>
            <a:r>
              <a:rPr lang="en-GB" sz="2800" dirty="0"/>
              <a:t>Contact the office to:</a:t>
            </a:r>
          </a:p>
          <a:p>
            <a:r>
              <a:rPr lang="en-GB" sz="2800" dirty="0"/>
              <a:t>Inform class teacher of any changes to collection arrangements (bus etc.).</a:t>
            </a:r>
          </a:p>
          <a:p>
            <a:r>
              <a:rPr lang="en-GB" sz="2800" dirty="0"/>
              <a:t>Inform teacher of illness (or via school app).</a:t>
            </a:r>
          </a:p>
          <a:p>
            <a:r>
              <a:rPr lang="en-GB" sz="2800" dirty="0"/>
              <a:t>Inform school of any changes to personal details.</a:t>
            </a:r>
          </a:p>
          <a:p>
            <a:r>
              <a:rPr lang="en-GB" sz="2800" dirty="0"/>
              <a:t>Arrange an appointment or phone call with a class teacher.</a:t>
            </a:r>
          </a:p>
          <a:p>
            <a:r>
              <a:rPr lang="en-GB" sz="2800" dirty="0"/>
              <a:t>Inform school if you require dual communication.</a:t>
            </a:r>
          </a:p>
          <a:p>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434621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757612" cy="1320800"/>
          </a:xfrm>
        </p:spPr>
        <p:txBody>
          <a:bodyPr>
            <a:normAutofit/>
          </a:bodyPr>
          <a:lstStyle/>
          <a:p>
            <a:r>
              <a:rPr lang="en-GB" dirty="0"/>
              <a:t>Attendance </a:t>
            </a:r>
          </a:p>
        </p:txBody>
      </p:sp>
      <p:sp>
        <p:nvSpPr>
          <p:cNvPr id="3" name="Content Placeholder 2"/>
          <p:cNvSpPr>
            <a:spLocks noGrp="1"/>
          </p:cNvSpPr>
          <p:nvPr>
            <p:ph idx="1"/>
          </p:nvPr>
        </p:nvSpPr>
        <p:spPr>
          <a:xfrm>
            <a:off x="566497" y="1513384"/>
            <a:ext cx="8596668" cy="4273461"/>
          </a:xfrm>
        </p:spPr>
        <p:txBody>
          <a:bodyPr>
            <a:normAutofit lnSpcReduction="10000"/>
          </a:bodyPr>
          <a:lstStyle/>
          <a:p>
            <a:r>
              <a:rPr lang="en-US" dirty="0"/>
              <a:t>It is important that your child is in school whenever possible.  If your child is suffering from fever like symptoms they should remain at home until 48 hours after symptoms have ceased. </a:t>
            </a:r>
          </a:p>
          <a:p>
            <a:r>
              <a:rPr lang="en-US" dirty="0">
                <a:solidFill>
                  <a:srgbClr val="FF0000"/>
                </a:solidFill>
              </a:rPr>
              <a:t>Parents will receive a letter home informing them if their child’s attendance has fallen below the EA target of 95% (more than one day every four weeks). The Education Welfare Officer will also track any attendances that fall below this percentage. </a:t>
            </a:r>
            <a:r>
              <a:rPr lang="en-GB" dirty="0">
                <a:solidFill>
                  <a:srgbClr val="FF0000"/>
                </a:solidFill>
              </a:rPr>
              <a:t> </a:t>
            </a:r>
          </a:p>
          <a:p>
            <a:endParaRPr lang="en-GB" dirty="0"/>
          </a:p>
          <a:p>
            <a:pPr marL="0" indent="0">
              <a:buNone/>
            </a:pPr>
            <a:r>
              <a:rPr lang="en-US" b="1" u="sng" dirty="0"/>
              <a:t>Holidays in Term Time</a:t>
            </a:r>
            <a:endParaRPr lang="en-GB" dirty="0"/>
          </a:p>
          <a:p>
            <a:pPr marL="0" indent="0">
              <a:buNone/>
            </a:pPr>
            <a:r>
              <a:rPr lang="en-GB" b="1" dirty="0"/>
              <a:t> </a:t>
            </a:r>
            <a:endParaRPr lang="en-GB" dirty="0"/>
          </a:p>
          <a:p>
            <a:r>
              <a:rPr lang="en-US" dirty="0"/>
              <a:t>Holidays during term time are discouraged by the school. Parents are reminded of the effect that absence can have on a pupil’s potential achievement.  </a:t>
            </a: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663395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AND WELL-BEING</a:t>
            </a:r>
          </a:p>
        </p:txBody>
      </p:sp>
      <p:sp>
        <p:nvSpPr>
          <p:cNvPr id="3" name="Content Placeholder 2"/>
          <p:cNvSpPr>
            <a:spLocks noGrp="1"/>
          </p:cNvSpPr>
          <p:nvPr>
            <p:ph idx="1"/>
          </p:nvPr>
        </p:nvSpPr>
        <p:spPr>
          <a:xfrm>
            <a:off x="677334" y="1695077"/>
            <a:ext cx="8596668" cy="4664159"/>
          </a:xfrm>
        </p:spPr>
        <p:txBody>
          <a:bodyPr>
            <a:normAutofit/>
          </a:bodyPr>
          <a:lstStyle/>
          <a:p>
            <a:r>
              <a:rPr lang="en-GB" sz="2800" dirty="0"/>
              <a:t>A summary of important child protection and safeguarding policies will be sent home later this term.</a:t>
            </a:r>
          </a:p>
          <a:p>
            <a:endParaRPr lang="en-GB" sz="2800" dirty="0"/>
          </a:p>
          <a:p>
            <a:r>
              <a:rPr lang="en-GB" sz="2800" dirty="0" err="1"/>
              <a:t>MyHappyMind</a:t>
            </a:r>
            <a:r>
              <a:rPr lang="en-GB" sz="2800" dirty="0"/>
              <a:t>.</a:t>
            </a:r>
          </a:p>
          <a:p>
            <a:endParaRPr lang="en-GB" sz="2800" dirty="0"/>
          </a:p>
          <a:p>
            <a:r>
              <a:rPr lang="en-GB" sz="2800" dirty="0"/>
              <a:t>Mood tracker.</a:t>
            </a:r>
          </a:p>
          <a:p>
            <a:pPr marL="0" indent="0">
              <a:buNone/>
            </a:pPr>
            <a:endParaRPr lang="en-GB" sz="2800" dirty="0"/>
          </a:p>
          <a:p>
            <a:pPr marL="0" indent="0">
              <a:buNone/>
            </a:pPr>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761392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HEALTHY EATING </a:t>
            </a:r>
          </a:p>
        </p:txBody>
      </p:sp>
      <p:sp>
        <p:nvSpPr>
          <p:cNvPr id="3" name="Content Placeholder 2"/>
          <p:cNvSpPr>
            <a:spLocks noGrp="1"/>
          </p:cNvSpPr>
          <p:nvPr>
            <p:ph idx="1"/>
          </p:nvPr>
        </p:nvSpPr>
        <p:spPr>
          <a:xfrm>
            <a:off x="677334" y="1695077"/>
            <a:ext cx="8596668" cy="4664159"/>
          </a:xfrm>
        </p:spPr>
        <p:txBody>
          <a:bodyPr>
            <a:normAutofit/>
          </a:bodyPr>
          <a:lstStyle/>
          <a:p>
            <a:pPr marL="0" indent="0">
              <a:buNone/>
            </a:pPr>
            <a:r>
              <a:rPr lang="en-GB" sz="2800" dirty="0"/>
              <a:t>As a school we promote healthy eating and a balanced diet.  Please note the following –</a:t>
            </a:r>
          </a:p>
          <a:p>
            <a:r>
              <a:rPr lang="en-GB" sz="2800" dirty="0"/>
              <a:t>Nut free zone (please do not send any cakes into school for sharing).</a:t>
            </a:r>
          </a:p>
          <a:p>
            <a:r>
              <a:rPr lang="en-GB" sz="2800" dirty="0"/>
              <a:t>Water bottles (should contain water only – advice from dentist)</a:t>
            </a:r>
          </a:p>
          <a:p>
            <a:r>
              <a:rPr lang="en-GB" sz="2800" dirty="0"/>
              <a:t>Items such as crisps, sweets and chocolate should be kept to a minimum as treats</a:t>
            </a:r>
          </a:p>
          <a:p>
            <a:pPr marL="0" indent="0">
              <a:buNone/>
            </a:pPr>
            <a:endParaRPr lang="en-GB" sz="2800" dirty="0"/>
          </a:p>
          <a:p>
            <a:pPr marL="0" indent="0" algn="ctr">
              <a:buNone/>
            </a:pPr>
            <a:endParaRPr lang="de-DE" sz="2800" b="1" dirty="0"/>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913614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CB62E-C690-0FA9-C630-F84FDCF367C9}"/>
              </a:ext>
            </a:extLst>
          </p:cNvPr>
          <p:cNvSpPr>
            <a:spLocks noGrp="1"/>
          </p:cNvSpPr>
          <p:nvPr>
            <p:ph type="title"/>
          </p:nvPr>
        </p:nvSpPr>
        <p:spPr/>
        <p:txBody>
          <a:bodyPr/>
          <a:lstStyle/>
          <a:p>
            <a:r>
              <a:rPr lang="en-GB" dirty="0"/>
              <a:t>IMAGINE IF</a:t>
            </a:r>
          </a:p>
        </p:txBody>
      </p:sp>
      <p:sp>
        <p:nvSpPr>
          <p:cNvPr id="3" name="Content Placeholder 2">
            <a:extLst>
              <a:ext uri="{FF2B5EF4-FFF2-40B4-BE49-F238E27FC236}">
                <a16:creationId xmlns:a16="http://schemas.microsoft.com/office/drawing/2014/main" id="{9A7ED739-3790-369D-AFB3-143C73A97AC6}"/>
              </a:ext>
            </a:extLst>
          </p:cNvPr>
          <p:cNvSpPr>
            <a:spLocks noGrp="1"/>
          </p:cNvSpPr>
          <p:nvPr>
            <p:ph idx="1"/>
          </p:nvPr>
        </p:nvSpPr>
        <p:spPr>
          <a:xfrm>
            <a:off x="331399" y="1488613"/>
            <a:ext cx="9288537" cy="3880773"/>
          </a:xfrm>
        </p:spPr>
        <p:txBody>
          <a:bodyPr>
            <a:normAutofit fontScale="92500" lnSpcReduction="10000"/>
          </a:bodyPr>
          <a:lstStyle/>
          <a:p>
            <a:r>
              <a:rPr lang="en-GB" sz="2400" dirty="0"/>
              <a:t>As a school we </a:t>
            </a:r>
            <a:r>
              <a:rPr lang="en-GB" sz="2400"/>
              <a:t>recognise the benefit </a:t>
            </a:r>
            <a:r>
              <a:rPr lang="en-GB" sz="2400" dirty="0"/>
              <a:t>of our weekly counselling sessions and have decided to continue with the service at a cost to the school.</a:t>
            </a:r>
          </a:p>
          <a:p>
            <a:pPr marL="0" indent="0">
              <a:buNone/>
            </a:pPr>
            <a:endParaRPr lang="en-GB" sz="2400" dirty="0"/>
          </a:p>
          <a:p>
            <a:r>
              <a:rPr lang="en-GB" sz="2400" dirty="0"/>
              <a:t>This will consist of two weekly school counselling sessions providing support to two individual pupils each half-term.</a:t>
            </a:r>
          </a:p>
          <a:p>
            <a:pPr marL="0" indent="0">
              <a:buNone/>
            </a:pPr>
            <a:endParaRPr lang="en-GB" sz="2400" dirty="0"/>
          </a:p>
          <a:p>
            <a:r>
              <a:rPr lang="en-GB" sz="2400" dirty="0"/>
              <a:t>If you feel that your child would benefit from these sessions please complete a referral form online </a:t>
            </a:r>
            <a:r>
              <a:rPr lang="en-GB" sz="2400" dirty="0">
                <a:hlinkClick r:id="rId2"/>
              </a:rPr>
              <a:t>https://imagineif.org.uk/primary-schools</a:t>
            </a:r>
            <a:endParaRPr lang="en-GB" sz="2400" dirty="0"/>
          </a:p>
        </p:txBody>
      </p:sp>
    </p:spTree>
    <p:extLst>
      <p:ext uri="{BB962C8B-B14F-4D97-AF65-F5344CB8AC3E}">
        <p14:creationId xmlns:p14="http://schemas.microsoft.com/office/powerpoint/2010/main" val="3720318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CLASS INFORMATION </a:t>
            </a:r>
          </a:p>
        </p:txBody>
      </p:sp>
      <p:sp>
        <p:nvSpPr>
          <p:cNvPr id="3" name="Content Placeholder 2"/>
          <p:cNvSpPr>
            <a:spLocks noGrp="1"/>
          </p:cNvSpPr>
          <p:nvPr>
            <p:ph idx="1"/>
          </p:nvPr>
        </p:nvSpPr>
        <p:spPr>
          <a:xfrm>
            <a:off x="677334" y="2160589"/>
            <a:ext cx="8596668" cy="4070394"/>
          </a:xfrm>
        </p:spPr>
        <p:txBody>
          <a:bodyPr>
            <a:normAutofit/>
          </a:bodyPr>
          <a:lstStyle/>
          <a:p>
            <a:endParaRPr lang="en-GB" sz="2800" dirty="0"/>
          </a:p>
          <a:p>
            <a:endParaRPr lang="en-GB"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Rectangle 5">
            <a:extLst>
              <a:ext uri="{FF2B5EF4-FFF2-40B4-BE49-F238E27FC236}">
                <a16:creationId xmlns:a16="http://schemas.microsoft.com/office/drawing/2014/main" id="{4C7F033A-C1E9-174F-BCAE-C05097566C88}"/>
              </a:ext>
            </a:extLst>
          </p:cNvPr>
          <p:cNvSpPr/>
          <p:nvPr/>
        </p:nvSpPr>
        <p:spPr>
          <a:xfrm>
            <a:off x="761999" y="1393827"/>
            <a:ext cx="9442267" cy="4524315"/>
          </a:xfrm>
          <a:prstGeom prst="rect">
            <a:avLst/>
          </a:prstGeom>
        </p:spPr>
        <p:txBody>
          <a:bodyPr wrap="square">
            <a:spAutoFit/>
          </a:bodyPr>
          <a:lstStyle/>
          <a:p>
            <a:r>
              <a:rPr lang="en-GB" sz="2400" dirty="0"/>
              <a:t>Now pupils are in P4 we encourage independence within the classroom, we will be helping the children become more independent with their classwork:</a:t>
            </a:r>
          </a:p>
          <a:p>
            <a:pPr marL="285750" indent="-285750">
              <a:buFont typeface="Arial" panose="020B0604020202020204" pitchFamily="34" charset="0"/>
              <a:buChar char="•"/>
            </a:pPr>
            <a:r>
              <a:rPr lang="en-GB" sz="2400" dirty="0"/>
              <a:t>Remaining in their seat during lessons</a:t>
            </a:r>
          </a:p>
          <a:p>
            <a:pPr marL="285750" indent="-285750">
              <a:buFont typeface="Arial" panose="020B0604020202020204" pitchFamily="34" charset="0"/>
              <a:buChar char="•"/>
            </a:pPr>
            <a:r>
              <a:rPr lang="en-GB" sz="2400" dirty="0"/>
              <a:t>Putting their hand up when they require help</a:t>
            </a:r>
          </a:p>
          <a:p>
            <a:pPr marL="285750" indent="-285750">
              <a:buFont typeface="Arial" panose="020B0604020202020204" pitchFamily="34" charset="0"/>
              <a:buChar char="•"/>
            </a:pPr>
            <a:r>
              <a:rPr lang="en-GB" sz="2400" dirty="0"/>
              <a:t>Setting work out in their books</a:t>
            </a:r>
          </a:p>
          <a:p>
            <a:endParaRPr lang="en-GB" sz="2400" dirty="0"/>
          </a:p>
          <a:p>
            <a:r>
              <a:rPr lang="en-GB" sz="2400" dirty="0"/>
              <a:t>They are encouraged to become resilient with their work and know it’s ok to make mistakes so long as we are trying hard.  </a:t>
            </a:r>
          </a:p>
          <a:p>
            <a:endParaRPr lang="en-GB" sz="2400" dirty="0"/>
          </a:p>
          <a:p>
            <a:r>
              <a:rPr lang="en-GB" sz="2400" dirty="0"/>
              <a:t>Afternoon lessons- Spanish and Music will be taught by other teachers in the school. </a:t>
            </a:r>
          </a:p>
        </p:txBody>
      </p:sp>
    </p:spTree>
    <p:extLst>
      <p:ext uri="{BB962C8B-B14F-4D97-AF65-F5344CB8AC3E}">
        <p14:creationId xmlns:p14="http://schemas.microsoft.com/office/powerpoint/2010/main" val="422743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Rewards and Sanctions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TextBox 5">
            <a:extLst>
              <a:ext uri="{FF2B5EF4-FFF2-40B4-BE49-F238E27FC236}">
                <a16:creationId xmlns:a16="http://schemas.microsoft.com/office/drawing/2014/main" id="{DFBF29F2-6FFB-364D-AA49-3A96F0CAB7BE}"/>
              </a:ext>
            </a:extLst>
          </p:cNvPr>
          <p:cNvSpPr txBox="1"/>
          <p:nvPr/>
        </p:nvSpPr>
        <p:spPr>
          <a:xfrm>
            <a:off x="785648" y="1462474"/>
            <a:ext cx="8596668" cy="4154984"/>
          </a:xfrm>
          <a:prstGeom prst="rect">
            <a:avLst/>
          </a:prstGeom>
          <a:noFill/>
        </p:spPr>
        <p:txBody>
          <a:bodyPr wrap="square">
            <a:spAutoFit/>
          </a:bodyPr>
          <a:lstStyle/>
          <a:p>
            <a:r>
              <a:rPr lang="en-GB" sz="2400" b="1" dirty="0"/>
              <a:t>Rewards:</a:t>
            </a:r>
          </a:p>
          <a:p>
            <a:pPr marL="285750" indent="-285750">
              <a:buFont typeface="Arial" panose="020B0604020202020204" pitchFamily="34" charset="0"/>
              <a:buChar char="•"/>
            </a:pPr>
            <a:r>
              <a:rPr lang="en-GB" sz="2000" dirty="0"/>
              <a:t>Class Dojo</a:t>
            </a:r>
          </a:p>
          <a:p>
            <a:pPr marL="285750" indent="-285750">
              <a:buFont typeface="Arial" panose="020B0604020202020204" pitchFamily="34" charset="0"/>
              <a:buChar char="•"/>
            </a:pPr>
            <a:r>
              <a:rPr lang="en-GB" sz="2000" dirty="0"/>
              <a:t>Merit point for every 10 dojo points.</a:t>
            </a:r>
          </a:p>
          <a:p>
            <a:pPr marL="285750" indent="-285750">
              <a:buFont typeface="Arial" panose="020B0604020202020204" pitchFamily="34" charset="0"/>
              <a:buChar char="•"/>
            </a:pPr>
            <a:r>
              <a:rPr lang="en-GB" sz="2000" dirty="0"/>
              <a:t>Thumbs up for Golden Time</a:t>
            </a:r>
          </a:p>
          <a:p>
            <a:pPr marL="285750" indent="-285750">
              <a:buFont typeface="Arial" panose="020B0604020202020204" pitchFamily="34" charset="0"/>
              <a:buChar char="•"/>
            </a:pPr>
            <a:r>
              <a:rPr lang="en-GB" sz="2000" dirty="0"/>
              <a:t>Stars of the Week (certificate) awarded in assembly</a:t>
            </a:r>
          </a:p>
          <a:p>
            <a:pPr marL="285750" indent="-285750">
              <a:buFont typeface="Arial" panose="020B0604020202020204" pitchFamily="34" charset="0"/>
              <a:buChar char="•"/>
            </a:pPr>
            <a:r>
              <a:rPr lang="en-GB" sz="2000" dirty="0"/>
              <a:t>Mathletics- Gold certificate for achieving 1000 points for 20 weeks Mathletics Badge for achieving 1000 points for 25 weeks.</a:t>
            </a:r>
          </a:p>
          <a:p>
            <a:pPr marL="285750" indent="-285750">
              <a:buFont typeface="Arial" panose="020B0604020202020204" pitchFamily="34" charset="0"/>
              <a:buChar char="•"/>
            </a:pPr>
            <a:r>
              <a:rPr lang="en-GB" sz="2000" dirty="0"/>
              <a:t>Accelerated Reader- personalised targets and millionaire reader badge</a:t>
            </a:r>
          </a:p>
          <a:p>
            <a:pPr marL="285750" indent="-285750">
              <a:buFont typeface="Arial" panose="020B0604020202020204" pitchFamily="34" charset="0"/>
              <a:buChar char="•"/>
            </a:pPr>
            <a:r>
              <a:rPr lang="en-GB" sz="2000" dirty="0"/>
              <a:t>Healthy Snack chart</a:t>
            </a:r>
          </a:p>
          <a:p>
            <a:pPr marL="285750" indent="-285750">
              <a:buFont typeface="Arial" panose="020B0604020202020204" pitchFamily="34" charset="0"/>
              <a:buChar char="•"/>
            </a:pPr>
            <a:r>
              <a:rPr lang="en-GB" sz="2000" dirty="0"/>
              <a:t>Line points</a:t>
            </a:r>
          </a:p>
          <a:p>
            <a:pPr marL="285750" indent="-285750">
              <a:buFont typeface="Arial" panose="020B0604020202020204" pitchFamily="34" charset="0"/>
              <a:buChar char="•"/>
            </a:pPr>
            <a:endParaRPr lang="en-GB" sz="2000" dirty="0"/>
          </a:p>
          <a:p>
            <a:r>
              <a:rPr lang="en-GB" sz="2000" b="1" dirty="0"/>
              <a:t>Sanctions:</a:t>
            </a:r>
          </a:p>
          <a:p>
            <a:pPr marL="342900" indent="-342900">
              <a:buFont typeface="Arial" panose="020B0604020202020204" pitchFamily="34" charset="0"/>
              <a:buChar char="•"/>
            </a:pPr>
            <a:r>
              <a:rPr lang="en-GB" sz="2000" dirty="0">
                <a:solidFill>
                  <a:schemeClr val="tx1"/>
                </a:solidFill>
              </a:rPr>
              <a:t>Traffic light system</a:t>
            </a:r>
            <a:endParaRPr lang="en-GB" dirty="0">
              <a:solidFill>
                <a:schemeClr val="tx1"/>
              </a:solidFill>
            </a:endParaRPr>
          </a:p>
        </p:txBody>
      </p:sp>
    </p:spTree>
    <p:extLst>
      <p:ext uri="{BB962C8B-B14F-4D97-AF65-F5344CB8AC3E}">
        <p14:creationId xmlns:p14="http://schemas.microsoft.com/office/powerpoint/2010/main" val="3048071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Vision</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At </a:t>
            </a:r>
            <a:r>
              <a:rPr lang="en-GB" sz="2800" dirty="0" err="1"/>
              <a:t>Kircubbin</a:t>
            </a:r>
            <a:r>
              <a:rPr lang="en-GB" sz="2800" dirty="0"/>
              <a:t> Integrated Primary School we firmly believe that we all need to love and be loved.  Through core integrated principles of equality, faith and values, parental involvement and social responsibility we aim to ensure all within our school community are valued, respected and loved.  In learning to love, our children can love to learn and achieve their full potential. </a:t>
            </a:r>
          </a:p>
          <a:p>
            <a:pPr marL="0" indent="0">
              <a:buNone/>
            </a:pPr>
            <a:endParaRPr lang="en-GB" sz="4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23817643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LANGUAGE AND LITERACY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a:extLst>
              <a:ext uri="{FF2B5EF4-FFF2-40B4-BE49-F238E27FC236}">
                <a16:creationId xmlns:a16="http://schemas.microsoft.com/office/drawing/2014/main" id="{640A7DB8-B9AB-4D4C-88F5-2D615819A1DE}"/>
              </a:ext>
            </a:extLst>
          </p:cNvPr>
          <p:cNvSpPr>
            <a:spLocks noGrp="1"/>
          </p:cNvSpPr>
          <p:nvPr>
            <p:ph idx="1"/>
          </p:nvPr>
        </p:nvSpPr>
        <p:spPr>
          <a:xfrm>
            <a:off x="677334" y="1383508"/>
            <a:ext cx="9633314" cy="5269539"/>
          </a:xfrm>
        </p:spPr>
        <p:txBody>
          <a:bodyPr>
            <a:normAutofit/>
          </a:bodyPr>
          <a:lstStyle/>
          <a:p>
            <a:pPr marL="0" indent="0">
              <a:buNone/>
            </a:pPr>
            <a:r>
              <a:rPr lang="en-GB" sz="1600" dirty="0"/>
              <a:t>Writing</a:t>
            </a:r>
          </a:p>
          <a:p>
            <a:r>
              <a:rPr lang="en-GB" sz="1600" dirty="0"/>
              <a:t>At the end of Key stage 1 we assess </a:t>
            </a:r>
            <a:r>
              <a:rPr lang="en-GB" sz="1600" dirty="0" err="1"/>
              <a:t>pur</a:t>
            </a:r>
            <a:r>
              <a:rPr lang="en-GB" sz="1600" dirty="0"/>
              <a:t> children’s ability to use capital letters and full stops independently. During P4 we spend lots of time on activities to improve this skill.  </a:t>
            </a:r>
          </a:p>
          <a:p>
            <a:r>
              <a:rPr lang="en-GB" sz="1600" dirty="0"/>
              <a:t>To help with this children will cover a range of writing styles beginning with Narrative writing in Autumn 1, followed by:</a:t>
            </a:r>
          </a:p>
          <a:p>
            <a:pPr lvl="1"/>
            <a:r>
              <a:rPr lang="en-GB" dirty="0"/>
              <a:t>Autumn 2- Report writing </a:t>
            </a:r>
          </a:p>
          <a:p>
            <a:pPr lvl="1"/>
            <a:r>
              <a:rPr lang="en-GB" dirty="0"/>
              <a:t>Spring 1- Poetry</a:t>
            </a:r>
          </a:p>
          <a:p>
            <a:pPr lvl="1"/>
            <a:r>
              <a:rPr lang="en-GB" dirty="0"/>
              <a:t>Spring 2- Recount writing </a:t>
            </a:r>
          </a:p>
          <a:p>
            <a:pPr lvl="1"/>
            <a:r>
              <a:rPr lang="en-GB" dirty="0"/>
              <a:t>Summer- Explanation and Procedural writing </a:t>
            </a:r>
          </a:p>
          <a:p>
            <a:pPr marL="0" indent="0">
              <a:buNone/>
            </a:pPr>
            <a:r>
              <a:rPr lang="en-GB" sz="1600" dirty="0"/>
              <a:t>Reading </a:t>
            </a:r>
          </a:p>
          <a:p>
            <a:r>
              <a:rPr lang="en-GB" sz="1600" dirty="0"/>
              <a:t>Children will enjoy listening to class novels throughout the year including; The Giraffe, the Pelly and Me, The BFG, Flat </a:t>
            </a:r>
            <a:r>
              <a:rPr lang="en-GB" sz="1600" dirty="0" err="1"/>
              <a:t>Stanely</a:t>
            </a:r>
            <a:r>
              <a:rPr lang="en-GB" sz="1600" dirty="0"/>
              <a:t>, Lion and the Unicorn and Friend or Foe. </a:t>
            </a:r>
          </a:p>
          <a:p>
            <a:r>
              <a:rPr lang="en-GB" sz="1600" dirty="0"/>
              <a:t>Children will take part in guided reading sessions 2/3 times each week. This is when they read in their group and use reciprocal reading to aid discussion of the book. Reading homework will be set from their guided reading book.  </a:t>
            </a:r>
          </a:p>
          <a:p>
            <a:r>
              <a:rPr lang="en-GB" sz="1600" dirty="0"/>
              <a:t>In addition, children will be reading independently using Accelerated reader. </a:t>
            </a:r>
          </a:p>
          <a:p>
            <a:pPr marL="0" indent="0">
              <a:buNone/>
            </a:pPr>
            <a:endParaRPr lang="en-GB" dirty="0"/>
          </a:p>
        </p:txBody>
      </p:sp>
    </p:spTree>
    <p:extLst>
      <p:ext uri="{BB962C8B-B14F-4D97-AF65-F5344CB8AC3E}">
        <p14:creationId xmlns:p14="http://schemas.microsoft.com/office/powerpoint/2010/main" val="21745097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USING MATHS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a:extLst>
              <a:ext uri="{FF2B5EF4-FFF2-40B4-BE49-F238E27FC236}">
                <a16:creationId xmlns:a16="http://schemas.microsoft.com/office/drawing/2014/main" id="{D4E48B1D-64AE-BD46-9297-6578DC8662DC}"/>
              </a:ext>
            </a:extLst>
          </p:cNvPr>
          <p:cNvSpPr>
            <a:spLocks noGrp="1"/>
          </p:cNvSpPr>
          <p:nvPr>
            <p:ph idx="1"/>
          </p:nvPr>
        </p:nvSpPr>
        <p:spPr>
          <a:xfrm>
            <a:off x="677334" y="1270000"/>
            <a:ext cx="8596668" cy="3880773"/>
          </a:xfrm>
        </p:spPr>
        <p:txBody>
          <a:bodyPr>
            <a:noAutofit/>
          </a:bodyPr>
          <a:lstStyle/>
          <a:p>
            <a:r>
              <a:rPr lang="en-GB" dirty="0"/>
              <a:t>Maths</a:t>
            </a:r>
          </a:p>
          <a:p>
            <a:pPr lvl="1"/>
            <a:r>
              <a:rPr lang="en-GB" dirty="0"/>
              <a:t>Children in P4 will begin by revising many numeracy and mental maths topics covered in P3 such as </a:t>
            </a:r>
            <a:r>
              <a:rPr lang="en-GB" b="1" dirty="0"/>
              <a:t>2 digit numbers</a:t>
            </a:r>
            <a:r>
              <a:rPr lang="en-GB" dirty="0"/>
              <a:t>, </a:t>
            </a:r>
            <a:r>
              <a:rPr lang="en-GB" b="1" dirty="0"/>
              <a:t>adding 9 and 11</a:t>
            </a:r>
            <a:r>
              <a:rPr lang="en-GB" dirty="0"/>
              <a:t>, </a:t>
            </a:r>
            <a:r>
              <a:rPr lang="en-GB" b="1" dirty="0"/>
              <a:t>subtracting 9 and 11</a:t>
            </a:r>
            <a:r>
              <a:rPr lang="en-GB" dirty="0"/>
              <a:t>, </a:t>
            </a:r>
            <a:r>
              <a:rPr lang="en-GB" b="1" dirty="0"/>
              <a:t>doubles</a:t>
            </a:r>
            <a:r>
              <a:rPr lang="en-GB" dirty="0"/>
              <a:t> and </a:t>
            </a:r>
            <a:r>
              <a:rPr lang="en-GB" b="1" dirty="0"/>
              <a:t>halves</a:t>
            </a:r>
            <a:r>
              <a:rPr lang="en-GB" dirty="0"/>
              <a:t>. </a:t>
            </a:r>
          </a:p>
          <a:p>
            <a:pPr lvl="1"/>
            <a:r>
              <a:rPr lang="en-GB" dirty="0"/>
              <a:t>We will then focus on </a:t>
            </a:r>
            <a:r>
              <a:rPr lang="en-GB" b="1" dirty="0"/>
              <a:t>place value </a:t>
            </a:r>
            <a:r>
              <a:rPr lang="en-GB" dirty="0"/>
              <a:t>up to </a:t>
            </a:r>
            <a:r>
              <a:rPr lang="en-GB" b="1" dirty="0"/>
              <a:t>3 digits</a:t>
            </a:r>
            <a:r>
              <a:rPr lang="en-GB" dirty="0"/>
              <a:t>, </a:t>
            </a:r>
            <a:r>
              <a:rPr lang="en-GB" b="1" dirty="0"/>
              <a:t>written methods for vertical addition</a:t>
            </a:r>
            <a:r>
              <a:rPr lang="en-GB" dirty="0"/>
              <a:t> and </a:t>
            </a:r>
            <a:r>
              <a:rPr lang="en-GB" b="1" dirty="0"/>
              <a:t>subtraction</a:t>
            </a:r>
            <a:r>
              <a:rPr lang="en-GB" dirty="0"/>
              <a:t> and beginning to learn our </a:t>
            </a:r>
            <a:r>
              <a:rPr lang="en-GB" b="1" dirty="0"/>
              <a:t>times tables </a:t>
            </a:r>
            <a:r>
              <a:rPr lang="en-GB" dirty="0"/>
              <a:t>(2,3,4,5 and 10). </a:t>
            </a:r>
          </a:p>
          <a:p>
            <a:pPr lvl="1"/>
            <a:r>
              <a:rPr lang="en-GB" dirty="0"/>
              <a:t>With many new concepts being taught in P4 we will use </a:t>
            </a:r>
            <a:r>
              <a:rPr lang="en-GB" b="1" dirty="0"/>
              <a:t>concrete apparatus </a:t>
            </a:r>
            <a:r>
              <a:rPr lang="en-GB" dirty="0"/>
              <a:t>such as base ten and cubes to help consolidate learning. </a:t>
            </a:r>
          </a:p>
          <a:p>
            <a:r>
              <a:rPr lang="en-GB" dirty="0" err="1"/>
              <a:t>Mathletics</a:t>
            </a:r>
            <a:endParaRPr lang="en-GB" dirty="0"/>
          </a:p>
          <a:p>
            <a:pPr lvl="1"/>
            <a:r>
              <a:rPr lang="en-GB" dirty="0"/>
              <a:t>Children will also have the opportunity to use </a:t>
            </a:r>
            <a:r>
              <a:rPr lang="en-GB" dirty="0" err="1"/>
              <a:t>Mathletics</a:t>
            </a:r>
            <a:r>
              <a:rPr lang="en-GB" dirty="0"/>
              <a:t> to consolidate all areas of the numeracy curriculum. </a:t>
            </a:r>
          </a:p>
          <a:p>
            <a:pPr lvl="1"/>
            <a:r>
              <a:rPr lang="en-GB" dirty="0"/>
              <a:t>Activities will be assigned for pupils to complete as challenges. Children are also able to access these at home using their username and password. </a:t>
            </a:r>
          </a:p>
          <a:p>
            <a:pPr lvl="1"/>
            <a:r>
              <a:rPr lang="en-GB" dirty="0"/>
              <a:t>1000 points in a week will give the pupils a bronze certificate, 4 bronze certificates awards a silver certificate. This is then repeated over the course of 20 weeks. If pupils achieve 1000 points for 20 weeks in the year they will earn a gold certificate. </a:t>
            </a:r>
          </a:p>
          <a:p>
            <a:endParaRPr lang="en-GB" sz="2400" dirty="0"/>
          </a:p>
        </p:txBody>
      </p:sp>
    </p:spTree>
    <p:extLst>
      <p:ext uri="{BB962C8B-B14F-4D97-AF65-F5344CB8AC3E}">
        <p14:creationId xmlns:p14="http://schemas.microsoft.com/office/powerpoint/2010/main" val="3122615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TOPICS </a:t>
            </a:r>
          </a:p>
        </p:txBody>
      </p:sp>
      <p:sp>
        <p:nvSpPr>
          <p:cNvPr id="3" name="Content Placeholder 2"/>
          <p:cNvSpPr>
            <a:spLocks noGrp="1"/>
          </p:cNvSpPr>
          <p:nvPr>
            <p:ph idx="1"/>
          </p:nvPr>
        </p:nvSpPr>
        <p:spPr>
          <a:xfrm>
            <a:off x="383043" y="1403845"/>
            <a:ext cx="9821223" cy="4844555"/>
          </a:xfrm>
        </p:spPr>
        <p:txBody>
          <a:bodyPr>
            <a:normAutofit/>
          </a:bodyPr>
          <a:lstStyle/>
          <a:p>
            <a:pPr lvl="1"/>
            <a:r>
              <a:rPr lang="en-GB" sz="2800" dirty="0"/>
              <a:t>Water- lessons will cover areas such as the importance of water for us and people around the world, how water has been used throughout history and the stages of the water cycle. </a:t>
            </a:r>
          </a:p>
          <a:p>
            <a:pPr lvl="1"/>
            <a:r>
              <a:rPr lang="en-GB" sz="2800" dirty="0"/>
              <a:t>Our World- lessons will cover continents, countries, capitals,  flags, bodies of water and mountains. </a:t>
            </a:r>
          </a:p>
          <a:p>
            <a:pPr lvl="1"/>
            <a:r>
              <a:rPr lang="en-GB" sz="2800" dirty="0"/>
              <a:t>WW2-  lessons will cover areas such as evacuation, the Blitz, rationing and how to stay safe in the war.  </a:t>
            </a:r>
          </a:p>
          <a:p>
            <a:pPr lvl="1"/>
            <a:r>
              <a:rPr lang="en-GB" sz="2800" dirty="0"/>
              <a:t>Mighty Me- lessons will cover bones, muscles and teeth. </a:t>
            </a:r>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3219332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POSITIVE BEHAVIOUR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5" name="Content Placeholder 2">
            <a:extLst>
              <a:ext uri="{FF2B5EF4-FFF2-40B4-BE49-F238E27FC236}">
                <a16:creationId xmlns:a16="http://schemas.microsoft.com/office/drawing/2014/main" id="{F7E29ADD-B612-D446-A3F2-BC6384D1AA32}"/>
              </a:ext>
            </a:extLst>
          </p:cNvPr>
          <p:cNvSpPr>
            <a:spLocks noGrp="1"/>
          </p:cNvSpPr>
          <p:nvPr>
            <p:ph idx="1"/>
          </p:nvPr>
        </p:nvSpPr>
        <p:spPr>
          <a:xfrm>
            <a:off x="677334" y="1593030"/>
            <a:ext cx="8596668" cy="3880773"/>
          </a:xfrm>
        </p:spPr>
        <p:txBody>
          <a:bodyPr>
            <a:normAutofit/>
          </a:bodyPr>
          <a:lstStyle/>
          <a:p>
            <a:r>
              <a:rPr lang="en-GB" sz="3200" dirty="0"/>
              <a:t>Merit Points</a:t>
            </a:r>
          </a:p>
          <a:p>
            <a:endParaRPr lang="en-GB" sz="3200" dirty="0"/>
          </a:p>
          <a:p>
            <a:r>
              <a:rPr lang="en-GB" sz="3200" dirty="0"/>
              <a:t>Star of the Week</a:t>
            </a:r>
          </a:p>
          <a:p>
            <a:endParaRPr lang="en-GB" sz="3200" dirty="0"/>
          </a:p>
          <a:p>
            <a:r>
              <a:rPr lang="en-GB" sz="3200" dirty="0"/>
              <a:t>Healthy Snack</a:t>
            </a:r>
          </a:p>
          <a:p>
            <a:pPr marL="0" indent="0">
              <a:buNone/>
            </a:pPr>
            <a:endParaRPr lang="en-GB" sz="3200" dirty="0"/>
          </a:p>
        </p:txBody>
      </p:sp>
    </p:spTree>
    <p:extLst>
      <p:ext uri="{BB962C8B-B14F-4D97-AF65-F5344CB8AC3E}">
        <p14:creationId xmlns:p14="http://schemas.microsoft.com/office/powerpoint/2010/main" val="567271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820452" cy="1320800"/>
          </a:xfrm>
        </p:spPr>
        <p:txBody>
          <a:bodyPr/>
          <a:lstStyle/>
          <a:p>
            <a:r>
              <a:rPr lang="en-GB" dirty="0"/>
              <a:t>Internet Safety</a:t>
            </a:r>
          </a:p>
        </p:txBody>
      </p:sp>
      <p:sp>
        <p:nvSpPr>
          <p:cNvPr id="3" name="Content Placeholder 2"/>
          <p:cNvSpPr>
            <a:spLocks noGrp="1"/>
          </p:cNvSpPr>
          <p:nvPr>
            <p:ph idx="1"/>
          </p:nvPr>
        </p:nvSpPr>
        <p:spPr>
          <a:xfrm>
            <a:off x="677334" y="1492898"/>
            <a:ext cx="8112104" cy="4865705"/>
          </a:xfrm>
        </p:spPr>
        <p:txBody>
          <a:bodyPr>
            <a:normAutofit/>
          </a:bodyPr>
          <a:lstStyle/>
          <a:p>
            <a:r>
              <a:rPr lang="en-GB" dirty="0"/>
              <a:t>Many children are using video sharing platforms, social media and messaging apps such as:</a:t>
            </a:r>
          </a:p>
          <a:p>
            <a:pPr>
              <a:buFontTx/>
              <a:buChar char="-"/>
            </a:pPr>
            <a:r>
              <a:rPr lang="en-GB" dirty="0" err="1"/>
              <a:t>Whatsapp</a:t>
            </a:r>
            <a:r>
              <a:rPr lang="en-GB" dirty="0"/>
              <a:t> groups etc.  </a:t>
            </a:r>
          </a:p>
          <a:p>
            <a:pPr>
              <a:buFontTx/>
              <a:buChar char="-"/>
            </a:pPr>
            <a:r>
              <a:rPr lang="en-GB" dirty="0"/>
              <a:t>Snapchat, </a:t>
            </a:r>
            <a:r>
              <a:rPr lang="en-GB" dirty="0" err="1"/>
              <a:t>Tiktok</a:t>
            </a:r>
            <a:r>
              <a:rPr lang="en-GB" dirty="0"/>
              <a:t> etc.</a:t>
            </a:r>
          </a:p>
          <a:p>
            <a:pPr>
              <a:buFontTx/>
              <a:buChar char="-"/>
            </a:pPr>
            <a:r>
              <a:rPr lang="en-GB" dirty="0"/>
              <a:t>Online gaming</a:t>
            </a:r>
          </a:p>
          <a:p>
            <a:pPr>
              <a:buFontTx/>
              <a:buChar char="-"/>
            </a:pPr>
            <a:r>
              <a:rPr lang="en-GB" dirty="0" err="1"/>
              <a:t>Youtube</a:t>
            </a:r>
            <a:r>
              <a:rPr lang="en-GB" dirty="0"/>
              <a:t> </a:t>
            </a:r>
          </a:p>
          <a:p>
            <a:pPr>
              <a:buFontTx/>
              <a:buChar char="-"/>
            </a:pPr>
            <a:endParaRPr lang="en-GB" dirty="0"/>
          </a:p>
          <a:p>
            <a:r>
              <a:rPr lang="en-GB" dirty="0"/>
              <a:t>Issues can arise when using these apps. It is so important to monitor what your child does online.</a:t>
            </a:r>
          </a:p>
          <a:p>
            <a:r>
              <a:rPr lang="en-GB" dirty="0"/>
              <a:t>You can download the ‘Safer Schools NI’ app for guidance on parental controls, making devices safer and how these apps are used. </a:t>
            </a:r>
          </a:p>
        </p:txBody>
      </p:sp>
    </p:spTree>
    <p:extLst>
      <p:ext uri="{BB962C8B-B14F-4D97-AF65-F5344CB8AC3E}">
        <p14:creationId xmlns:p14="http://schemas.microsoft.com/office/powerpoint/2010/main" val="3375335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YOU CAN HELP?</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8" name="Content Placeholder 2">
            <a:extLst>
              <a:ext uri="{FF2B5EF4-FFF2-40B4-BE49-F238E27FC236}">
                <a16:creationId xmlns:a16="http://schemas.microsoft.com/office/drawing/2014/main" id="{FECFF971-31F6-F840-95F4-B31BA1DB7558}"/>
              </a:ext>
            </a:extLst>
          </p:cNvPr>
          <p:cNvSpPr>
            <a:spLocks noGrp="1"/>
          </p:cNvSpPr>
          <p:nvPr>
            <p:ph idx="1"/>
          </p:nvPr>
        </p:nvSpPr>
        <p:spPr>
          <a:xfrm>
            <a:off x="677334" y="1603540"/>
            <a:ext cx="8596668" cy="4471439"/>
          </a:xfrm>
        </p:spPr>
        <p:txBody>
          <a:bodyPr>
            <a:normAutofit/>
          </a:bodyPr>
          <a:lstStyle/>
          <a:p>
            <a:r>
              <a:rPr lang="en-GB" sz="2800" dirty="0"/>
              <a:t>Supporting with homework- reading, tables, spellings etc. Checking/signing on completion.</a:t>
            </a:r>
          </a:p>
          <a:p>
            <a:endParaRPr lang="en-GB" sz="2800" dirty="0"/>
          </a:p>
          <a:p>
            <a:r>
              <a:rPr lang="en-GB" sz="2800" dirty="0"/>
              <a:t>Encouraging regular reading which will help pupils reach their AR target.</a:t>
            </a:r>
          </a:p>
          <a:p>
            <a:endParaRPr lang="en-GB" sz="2800" dirty="0"/>
          </a:p>
          <a:p>
            <a:r>
              <a:rPr lang="en-GB" sz="2800" dirty="0"/>
              <a:t>Looking over classwork books when they are sent home.</a:t>
            </a:r>
          </a:p>
          <a:p>
            <a:pPr marL="0" indent="0">
              <a:buNone/>
            </a:pPr>
            <a:endParaRPr lang="en-GB" sz="2800" dirty="0"/>
          </a:p>
        </p:txBody>
      </p:sp>
    </p:spTree>
    <p:extLst>
      <p:ext uri="{BB962C8B-B14F-4D97-AF65-F5344CB8AC3E}">
        <p14:creationId xmlns:p14="http://schemas.microsoft.com/office/powerpoint/2010/main" val="3945349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ADMINISTRATION</a:t>
            </a:r>
          </a:p>
        </p:txBody>
      </p:sp>
      <p:sp>
        <p:nvSpPr>
          <p:cNvPr id="3" name="Content Placeholder 2"/>
          <p:cNvSpPr>
            <a:spLocks noGrp="1"/>
          </p:cNvSpPr>
          <p:nvPr>
            <p:ph idx="1"/>
          </p:nvPr>
        </p:nvSpPr>
        <p:spPr/>
        <p:txBody>
          <a:bodyPr/>
          <a:lstStyle/>
          <a:p>
            <a:r>
              <a:rPr lang="en-GB" sz="2400" dirty="0"/>
              <a:t>The following will be sent home with your child at the start of the school year. Please return as soon as possible.</a:t>
            </a:r>
          </a:p>
          <a:p>
            <a:endParaRPr lang="en-GB" sz="2400" dirty="0"/>
          </a:p>
          <a:p>
            <a:r>
              <a:rPr lang="en-GB" sz="2400" dirty="0"/>
              <a:t>PERMISSION LETTERS</a:t>
            </a:r>
          </a:p>
          <a:p>
            <a:r>
              <a:rPr lang="en-GB" sz="2400" dirty="0"/>
              <a:t>MEDICAL INFORMATION </a:t>
            </a:r>
          </a:p>
          <a:p>
            <a:r>
              <a:rPr lang="en-GB" sz="2400" dirty="0"/>
              <a:t>DATA CAPTURE FORM</a:t>
            </a:r>
          </a:p>
          <a:p>
            <a:r>
              <a:rPr lang="en-GB" sz="2400" dirty="0"/>
              <a:t>COMMUNICATION- CONTACTS UPDATED IF NECESSARY</a:t>
            </a:r>
          </a:p>
          <a:p>
            <a:endParaRPr lang="en-GB" dirty="0"/>
          </a:p>
          <a:p>
            <a:pPr marL="0" indent="0">
              <a:buNone/>
            </a:pPr>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095928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HEALTHY EATING</a:t>
            </a:r>
          </a:p>
        </p:txBody>
      </p:sp>
      <p:sp>
        <p:nvSpPr>
          <p:cNvPr id="3" name="Content Placeholder 2"/>
          <p:cNvSpPr>
            <a:spLocks noGrp="1"/>
          </p:cNvSpPr>
          <p:nvPr>
            <p:ph idx="1"/>
          </p:nvPr>
        </p:nvSpPr>
        <p:spPr>
          <a:xfrm>
            <a:off x="677334" y="1488613"/>
            <a:ext cx="8596668" cy="3880773"/>
          </a:xfrm>
        </p:spPr>
        <p:txBody>
          <a:bodyPr/>
          <a:lstStyle/>
          <a:p>
            <a:pPr marL="0" indent="0">
              <a:buNone/>
            </a:pPr>
            <a:endParaRPr lang="en-GB" dirty="0"/>
          </a:p>
          <a:p>
            <a:r>
              <a:rPr lang="en-GB" sz="2400" dirty="0"/>
              <a:t>HEALTHY BREAK</a:t>
            </a:r>
          </a:p>
          <a:p>
            <a:endParaRPr lang="en-GB" sz="2400" dirty="0"/>
          </a:p>
          <a:p>
            <a:r>
              <a:rPr lang="en-GB" sz="2400" dirty="0"/>
              <a:t>NUT FREE ZONE</a:t>
            </a:r>
          </a:p>
          <a:p>
            <a:endParaRPr lang="en-GB" sz="2400" dirty="0"/>
          </a:p>
          <a:p>
            <a:r>
              <a:rPr lang="en-GB" sz="2400" dirty="0"/>
              <a:t>NO BIRTHDAY CAKES OR CHOCOLATE TO BE SENT IN DUE TO ALLERGIES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25314925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KIPS +</a:t>
            </a:r>
          </a:p>
        </p:txBody>
      </p:sp>
      <p:sp>
        <p:nvSpPr>
          <p:cNvPr id="3" name="Content Placeholder 2"/>
          <p:cNvSpPr>
            <a:spLocks noGrp="1"/>
          </p:cNvSpPr>
          <p:nvPr>
            <p:ph idx="1"/>
          </p:nvPr>
        </p:nvSpPr>
        <p:spPr/>
        <p:txBody>
          <a:bodyPr>
            <a:normAutofit/>
          </a:bodyPr>
          <a:lstStyle/>
          <a:p>
            <a:pPr marL="0" indent="0">
              <a:buNone/>
            </a:pPr>
            <a:r>
              <a:rPr lang="en-GB" sz="2800" dirty="0"/>
              <a:t>KIPS+ is the name of our school Parents’/Teachers’ Association (PTA).</a:t>
            </a:r>
          </a:p>
          <a:p>
            <a:pPr marL="0" indent="0">
              <a:buNone/>
            </a:pPr>
            <a:endParaRPr lang="en-GB" sz="2800" dirty="0"/>
          </a:p>
          <a:p>
            <a:pPr marL="0" indent="0">
              <a:buNone/>
            </a:pPr>
            <a:r>
              <a:rPr lang="en-GB" sz="2800" dirty="0"/>
              <a:t>If you would like to be involved please phone the school office for further details.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3037929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a:t>School Aims </a:t>
            </a:r>
            <a:endParaRPr lang="en-GB" dirty="0"/>
          </a:p>
        </p:txBody>
      </p:sp>
      <p:sp>
        <p:nvSpPr>
          <p:cNvPr id="3" name="Content Placeholder 2"/>
          <p:cNvSpPr>
            <a:spLocks noGrp="1"/>
          </p:cNvSpPr>
          <p:nvPr>
            <p:ph idx="1"/>
          </p:nvPr>
        </p:nvSpPr>
        <p:spPr>
          <a:xfrm>
            <a:off x="677334" y="1578698"/>
            <a:ext cx="8596668" cy="3880773"/>
          </a:xfrm>
        </p:spPr>
        <p:txBody>
          <a:bodyPr>
            <a:noAutofit/>
          </a:bodyPr>
          <a:lstStyle/>
          <a:p>
            <a:pPr marL="0" indent="0">
              <a:buNone/>
            </a:pPr>
            <a:r>
              <a:rPr lang="en-GB" sz="1400" dirty="0"/>
              <a:t>At KIPS we aim to create a loving, happy and stimulating environment where pupils can learn effectively by…</a:t>
            </a:r>
          </a:p>
          <a:p>
            <a:pPr marL="0" indent="0">
              <a:buNone/>
            </a:pPr>
            <a:r>
              <a:rPr lang="en-GB" sz="1400" b="1" dirty="0"/>
              <a:t>Equality</a:t>
            </a:r>
          </a:p>
          <a:p>
            <a:pPr lvl="0"/>
            <a:r>
              <a:rPr lang="en-GB" sz="1400" dirty="0"/>
              <a:t>Catering for the needs of each individual. </a:t>
            </a:r>
          </a:p>
          <a:p>
            <a:pPr marL="0" indent="0">
              <a:buNone/>
            </a:pPr>
            <a:r>
              <a:rPr lang="en-GB" sz="1400" b="1" dirty="0"/>
              <a:t>Faith and Values</a:t>
            </a:r>
          </a:p>
          <a:p>
            <a:pPr lvl="0"/>
            <a:r>
              <a:rPr lang="en-GB" sz="1400" dirty="0"/>
              <a:t>Ensuring that people from all faiths and none, are respected, acknowledged and accepted as valued members of the school community through mutual understanding.</a:t>
            </a:r>
          </a:p>
          <a:p>
            <a:pPr marL="0" indent="0">
              <a:buNone/>
            </a:pPr>
            <a:r>
              <a:rPr lang="en-GB" sz="1400" b="1" dirty="0"/>
              <a:t>Parental Involvement </a:t>
            </a:r>
            <a:endParaRPr lang="en-GB" sz="1400" dirty="0"/>
          </a:p>
          <a:p>
            <a:pPr lvl="0"/>
            <a:r>
              <a:rPr lang="en-GB" sz="1400" dirty="0"/>
              <a:t>Effectively partnering with parents and the wider community in supporting our children.</a:t>
            </a:r>
          </a:p>
          <a:p>
            <a:pPr marL="0" indent="0">
              <a:buNone/>
            </a:pPr>
            <a:r>
              <a:rPr lang="en-GB" sz="1400" b="1" dirty="0"/>
              <a:t>Social Responsibility</a:t>
            </a:r>
            <a:endParaRPr lang="en-GB" sz="1400" dirty="0"/>
          </a:p>
          <a:p>
            <a:pPr lvl="0"/>
            <a:r>
              <a:rPr lang="en-GB" sz="1400" dirty="0"/>
              <a:t>developing a sense of responsibility and a belief that we can all make a positive difference with ourselves and others, locally, internationally and to the planet.</a:t>
            </a:r>
          </a:p>
          <a:p>
            <a:pPr marL="0" indent="0">
              <a:buNone/>
            </a:pPr>
            <a:endParaRPr lang="en-GB" sz="1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4" name="TextBox 3"/>
          <p:cNvSpPr txBox="1"/>
          <p:nvPr/>
        </p:nvSpPr>
        <p:spPr>
          <a:xfrm>
            <a:off x="9873673" y="255657"/>
            <a:ext cx="2071401" cy="707886"/>
          </a:xfrm>
          <a:prstGeom prst="rect">
            <a:avLst/>
          </a:prstGeom>
          <a:noFill/>
        </p:spPr>
        <p:txBody>
          <a:bodyPr wrap="none" rtlCol="0">
            <a:spAutoFit/>
          </a:bodyPr>
          <a:lstStyle/>
          <a:p>
            <a:r>
              <a:rPr lang="en-GB" sz="2000" b="1" dirty="0">
                <a:latin typeface="Bradley Hand ITC" panose="03070402050302030203" pitchFamily="66" charset="0"/>
              </a:rPr>
              <a:t>Learning to Love,</a:t>
            </a:r>
          </a:p>
          <a:p>
            <a:r>
              <a:rPr lang="en-GB" sz="2000" b="1" dirty="0">
                <a:latin typeface="Bradley Hand ITC" panose="03070402050302030203" pitchFamily="66" charset="0"/>
              </a:rPr>
              <a:t>Loving to Learn </a:t>
            </a:r>
          </a:p>
        </p:txBody>
      </p:sp>
    </p:spTree>
    <p:extLst>
      <p:ext uri="{BB962C8B-B14F-4D97-AF65-F5344CB8AC3E}">
        <p14:creationId xmlns:p14="http://schemas.microsoft.com/office/powerpoint/2010/main" val="28876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Drop Off/Collections</a:t>
            </a:r>
          </a:p>
        </p:txBody>
      </p:sp>
      <p:sp>
        <p:nvSpPr>
          <p:cNvPr id="3" name="Content Placeholder 2"/>
          <p:cNvSpPr>
            <a:spLocks noGrp="1"/>
          </p:cNvSpPr>
          <p:nvPr>
            <p:ph idx="1"/>
          </p:nvPr>
        </p:nvSpPr>
        <p:spPr>
          <a:xfrm>
            <a:off x="677334" y="1559697"/>
            <a:ext cx="9114848" cy="4887402"/>
          </a:xfrm>
        </p:spPr>
        <p:txBody>
          <a:bodyPr>
            <a:normAutofit/>
          </a:bodyPr>
          <a:lstStyle/>
          <a:p>
            <a:r>
              <a:rPr lang="de-DE" sz="2800" b="1" dirty="0"/>
              <a:t>Drop-off arrangements remain the same - No pupils to be in school before 8.45am. </a:t>
            </a:r>
          </a:p>
          <a:p>
            <a:r>
              <a:rPr lang="de-DE" sz="2800" b="1" dirty="0"/>
              <a:t>All pupils should be left off at the main entrance where they will be directed to their </a:t>
            </a:r>
            <a:r>
              <a:rPr lang="en-GB" sz="2800" b="1" dirty="0"/>
              <a:t>classroom</a:t>
            </a:r>
            <a:r>
              <a:rPr lang="de-DE" sz="2800" b="1" dirty="0"/>
              <a:t>. Parking is only available for P1 parents or as agreed in other exceptional circumstances. This is to encourage pupil independence.</a:t>
            </a:r>
          </a:p>
          <a:p>
            <a:r>
              <a:rPr lang="de-DE" sz="2800" b="1" dirty="0"/>
              <a:t>Staggered </a:t>
            </a:r>
            <a:r>
              <a:rPr lang="en-GB" sz="2800" b="1" dirty="0"/>
              <a:t>pick-up times.</a:t>
            </a:r>
          </a:p>
          <a:p>
            <a:pPr marL="0" indent="0">
              <a:buNone/>
            </a:pPr>
            <a:endParaRPr lang="en-GB" sz="2800" b="1" dirty="0">
              <a:solidFill>
                <a:srgbClr val="FF0000"/>
              </a:solidFill>
            </a:endParaRPr>
          </a:p>
          <a:p>
            <a:pPr marL="0" indent="0">
              <a:buNone/>
            </a:pPr>
            <a:r>
              <a:rPr lang="en-GB" sz="2800" b="1" dirty="0">
                <a:solidFill>
                  <a:srgbClr val="FF0000"/>
                </a:solidFill>
              </a:rPr>
              <a:t>Pick-up for P4- 2:50pm at the main school entrance. </a:t>
            </a:r>
          </a:p>
          <a:p>
            <a:pPr marL="0" indent="0">
              <a:buNone/>
            </a:pPr>
            <a:endParaRPr lang="de-DE" b="1" dirty="0"/>
          </a:p>
          <a:p>
            <a:pPr marL="0" indent="0">
              <a:buNone/>
            </a:pPr>
            <a:endParaRPr lang="de-DE" b="1" dirty="0"/>
          </a:p>
          <a:p>
            <a:pPr marL="0" indent="0">
              <a:buNone/>
            </a:pPr>
            <a:endParaRPr lang="en-GB" dirty="0"/>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Rectangle 5"/>
          <p:cNvSpPr/>
          <p:nvPr/>
        </p:nvSpPr>
        <p:spPr>
          <a:xfrm>
            <a:off x="10058400" y="286434"/>
            <a:ext cx="6096000" cy="646331"/>
          </a:xfrm>
          <a:prstGeom prst="rect">
            <a:avLst/>
          </a:prstGeom>
        </p:spPr>
        <p:txBody>
          <a:bodyPr>
            <a:spAutoFit/>
          </a:bodyPr>
          <a:lstStyle/>
          <a:p>
            <a:r>
              <a:rPr lang="en-GB" b="1" dirty="0">
                <a:latin typeface="Bradley Hand ITC" panose="03070402050302030203" pitchFamily="66" charset="0"/>
              </a:rPr>
              <a:t>Learning to Love,</a:t>
            </a:r>
          </a:p>
          <a:p>
            <a:r>
              <a:rPr lang="en-GB" b="1" dirty="0">
                <a:latin typeface="Bradley Hand ITC" panose="03070402050302030203" pitchFamily="66" charset="0"/>
              </a:rPr>
              <a:t>Loving to Learn </a:t>
            </a:r>
          </a:p>
        </p:txBody>
      </p:sp>
    </p:spTree>
    <p:extLst>
      <p:ext uri="{BB962C8B-B14F-4D97-AF65-F5344CB8AC3E}">
        <p14:creationId xmlns:p14="http://schemas.microsoft.com/office/powerpoint/2010/main" val="49028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SCHOOL EQUIPMENT</a:t>
            </a:r>
          </a:p>
        </p:txBody>
      </p:sp>
      <p:sp>
        <p:nvSpPr>
          <p:cNvPr id="3" name="Content Placeholder 2"/>
          <p:cNvSpPr>
            <a:spLocks noGrp="1"/>
          </p:cNvSpPr>
          <p:nvPr>
            <p:ph idx="1"/>
          </p:nvPr>
        </p:nvSpPr>
        <p:spPr>
          <a:xfrm>
            <a:off x="677334" y="1559697"/>
            <a:ext cx="10399969" cy="4841103"/>
          </a:xfrm>
        </p:spPr>
        <p:txBody>
          <a:bodyPr>
            <a:noAutofit/>
          </a:bodyPr>
          <a:lstStyle/>
          <a:p>
            <a:pPr marL="0" indent="0">
              <a:buNone/>
            </a:pPr>
            <a:r>
              <a:rPr lang="en-GB" sz="2000" b="1" dirty="0"/>
              <a:t>Bringing resources to school:</a:t>
            </a:r>
          </a:p>
          <a:p>
            <a:pPr marL="0" indent="0">
              <a:buNone/>
            </a:pPr>
            <a:r>
              <a:rPr lang="en-GB" sz="2000" b="1" u="sng" dirty="0"/>
              <a:t>On a daily basis your child should bring:</a:t>
            </a:r>
          </a:p>
          <a:p>
            <a:r>
              <a:rPr lang="en-GB" sz="2000" b="1" dirty="0"/>
              <a:t>Packed break/lunch</a:t>
            </a:r>
          </a:p>
          <a:p>
            <a:r>
              <a:rPr lang="en-GB" sz="2000" b="1" dirty="0"/>
              <a:t>Filled water bottle</a:t>
            </a:r>
          </a:p>
          <a:p>
            <a:r>
              <a:rPr lang="en-GB" sz="2000" b="1" dirty="0"/>
              <a:t>Reading book</a:t>
            </a:r>
          </a:p>
          <a:p>
            <a:r>
              <a:rPr lang="en-GB" sz="2000" b="1" dirty="0"/>
              <a:t>School bag and pencil case</a:t>
            </a:r>
          </a:p>
          <a:p>
            <a:r>
              <a:rPr lang="en-GB" sz="2000" b="1" dirty="0"/>
              <a:t>A coat</a:t>
            </a:r>
          </a:p>
          <a:p>
            <a:r>
              <a:rPr lang="en-GB" sz="2000" b="1" dirty="0"/>
              <a:t>Over the ear headphones- send in, when you’re able to, labelled headphones.                 These will stay in school for individual iPad use.</a:t>
            </a:r>
          </a:p>
          <a:p>
            <a:endParaRPr lang="en-GB" sz="2000" b="1" dirty="0"/>
          </a:p>
          <a:p>
            <a:pPr marL="0" indent="0">
              <a:buNone/>
            </a:pPr>
            <a:r>
              <a:rPr lang="en-GB" sz="2000" b="1" dirty="0"/>
              <a:t>**All items of clothing and equipment should be labelled.</a:t>
            </a:r>
          </a:p>
          <a:p>
            <a:endParaRPr lang="de-DE" sz="1400" b="1" dirty="0"/>
          </a:p>
          <a:p>
            <a:pPr marL="0" indent="0">
              <a:buNone/>
            </a:pPr>
            <a:endParaRPr lang="de-DE" sz="1050" b="1" dirty="0"/>
          </a:p>
          <a:p>
            <a:pPr marL="0" indent="0">
              <a:buNone/>
            </a:pPr>
            <a:endParaRPr lang="de-DE" sz="1050" b="1" dirty="0"/>
          </a:p>
          <a:p>
            <a:pPr marL="0" indent="0">
              <a:buNone/>
            </a:pPr>
            <a:endParaRPr lang="en-GB" sz="1050" dirty="0"/>
          </a:p>
          <a:p>
            <a:pPr marL="0" indent="0">
              <a:buNone/>
            </a:pPr>
            <a:endParaRPr lang="en-GB" sz="1050" dirty="0"/>
          </a:p>
          <a:p>
            <a:endParaRPr lang="en-GB" sz="105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1857" y="4907077"/>
            <a:ext cx="2142309" cy="2142309"/>
          </a:xfrm>
          <a:prstGeom prst="rect">
            <a:avLst/>
          </a:prstGeom>
        </p:spPr>
      </p:pic>
    </p:spTree>
    <p:extLst>
      <p:ext uri="{BB962C8B-B14F-4D97-AF65-F5344CB8AC3E}">
        <p14:creationId xmlns:p14="http://schemas.microsoft.com/office/powerpoint/2010/main" val="341063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a:t>
            </a:r>
          </a:p>
        </p:txBody>
      </p:sp>
      <p:sp>
        <p:nvSpPr>
          <p:cNvPr id="3" name="Content Placeholder 2"/>
          <p:cNvSpPr>
            <a:spLocks noGrp="1"/>
          </p:cNvSpPr>
          <p:nvPr>
            <p:ph idx="1"/>
          </p:nvPr>
        </p:nvSpPr>
        <p:spPr>
          <a:xfrm>
            <a:off x="677334" y="1559697"/>
            <a:ext cx="10399969" cy="3880773"/>
          </a:xfrm>
        </p:spPr>
        <p:txBody>
          <a:bodyPr/>
          <a:lstStyle/>
          <a:p>
            <a:r>
              <a:rPr lang="en-GB" sz="2800" b="1" dirty="0"/>
              <a:t>PE- all pupils will be required to wear outdoor games kit (white polo shirt, black/red shorts and/or black tracksuit bottoms/leggings, red hoodie and trainers) for the </a:t>
            </a:r>
            <a:r>
              <a:rPr lang="en-GB" sz="2800" b="1" u="sng" dirty="0"/>
              <a:t>whole</a:t>
            </a:r>
            <a:r>
              <a:rPr lang="en-GB" sz="2800" b="1" dirty="0"/>
              <a:t> school day.</a:t>
            </a:r>
            <a:endParaRPr lang="de-DE" sz="2800" b="1" dirty="0"/>
          </a:p>
          <a:p>
            <a:r>
              <a:rPr lang="de-DE" sz="2800" b="1" dirty="0"/>
              <a:t>From week beginning 4th September.</a:t>
            </a:r>
          </a:p>
          <a:p>
            <a:pPr marL="0" indent="0">
              <a:buNone/>
            </a:pPr>
            <a:endParaRPr lang="de-DE" sz="2800" b="1" dirty="0"/>
          </a:p>
          <a:p>
            <a:pPr marL="0" indent="0">
              <a:buNone/>
            </a:pPr>
            <a:r>
              <a:rPr lang="de-DE" sz="2800" b="1" dirty="0">
                <a:solidFill>
                  <a:srgbClr val="FF0000"/>
                </a:solidFill>
              </a:rPr>
              <a:t>P4 PE day </a:t>
            </a:r>
            <a:r>
              <a:rPr lang="de-DE" sz="2800" b="1" dirty="0" err="1">
                <a:solidFill>
                  <a:srgbClr val="FF0000"/>
                </a:solidFill>
              </a:rPr>
              <a:t>is</a:t>
            </a:r>
            <a:r>
              <a:rPr lang="de-DE" sz="2800" b="1" dirty="0">
                <a:solidFill>
                  <a:srgbClr val="FF0000"/>
                </a:solidFill>
              </a:rPr>
              <a:t> </a:t>
            </a:r>
            <a:r>
              <a:rPr lang="de-DE" sz="2800" b="1" dirty="0" err="1">
                <a:solidFill>
                  <a:srgbClr val="FF0000"/>
                </a:solidFill>
              </a:rPr>
              <a:t>Wednesday</a:t>
            </a:r>
            <a:r>
              <a:rPr lang="de-DE" sz="2800" b="1" dirty="0">
                <a:solidFill>
                  <a:srgbClr val="FF0000"/>
                </a:solidFill>
              </a:rPr>
              <a:t>.</a:t>
            </a:r>
            <a:endParaRPr lang="en-GB" dirty="0">
              <a:solidFill>
                <a:srgbClr val="FF0000"/>
              </a:solidFill>
            </a:endParaRPr>
          </a:p>
          <a:p>
            <a:pPr marL="0" indent="0">
              <a:buNone/>
            </a:pPr>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Tree>
    <p:extLst>
      <p:ext uri="{BB962C8B-B14F-4D97-AF65-F5344CB8AC3E}">
        <p14:creationId xmlns:p14="http://schemas.microsoft.com/office/powerpoint/2010/main" val="1021240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829735" y="1712096"/>
            <a:ext cx="8684380" cy="5020717"/>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dirty="0"/>
              <a:t>Homework completion- In recent years we have reduced the amount of homework set to focus on elements of learning (spellings, tables and reading).</a:t>
            </a:r>
          </a:p>
          <a:p>
            <a:r>
              <a:rPr lang="en-GB" sz="2800" b="1" dirty="0"/>
              <a:t>Teacher records from last year highlighted that many pupils had low levels of homework completion and that overall performance in Friday tests had fallen.</a:t>
            </a:r>
          </a:p>
          <a:p>
            <a:r>
              <a:rPr lang="en-GB" sz="2800" b="1" dirty="0"/>
              <a:t>In addition, the data from standardised testing last year showed that many of the pupils with low levels of homework completion underperformed in the areas of spelling, number facts and reading comprehension.</a:t>
            </a:r>
          </a:p>
          <a:p>
            <a:pPr marL="0" indent="0">
              <a:buNone/>
            </a:pPr>
            <a:endParaRPr lang="en-GB" sz="2800" b="1" dirty="0"/>
          </a:p>
          <a:p>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951169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362" y="315097"/>
            <a:ext cx="9526933" cy="1320800"/>
          </a:xfrm>
        </p:spPr>
        <p:txBody>
          <a:bodyPr/>
          <a:lstStyle/>
          <a:p>
            <a:r>
              <a:rPr lang="en-GB" dirty="0"/>
              <a:t>Homework- Parental Involvement SDP Focus</a:t>
            </a:r>
          </a:p>
        </p:txBody>
      </p:sp>
      <p:sp>
        <p:nvSpPr>
          <p:cNvPr id="3" name="Content Placeholder 2"/>
          <p:cNvSpPr>
            <a:spLocks noGrp="1"/>
          </p:cNvSpPr>
          <p:nvPr>
            <p:ph idx="1"/>
          </p:nvPr>
        </p:nvSpPr>
        <p:spPr>
          <a:xfrm>
            <a:off x="677334" y="1559697"/>
            <a:ext cx="10399969" cy="3880773"/>
          </a:xfrm>
        </p:spPr>
        <p:txBody>
          <a:bodyPr/>
          <a:lstStyle/>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267" y="4715691"/>
            <a:ext cx="2142309" cy="2142309"/>
          </a:xfrm>
          <a:prstGeom prst="rect">
            <a:avLst/>
          </a:prstGeom>
        </p:spPr>
      </p:pic>
      <p:sp>
        <p:nvSpPr>
          <p:cNvPr id="6" name="Content Placeholder 2"/>
          <p:cNvSpPr txBox="1">
            <a:spLocks/>
          </p:cNvSpPr>
          <p:nvPr/>
        </p:nvSpPr>
        <p:spPr>
          <a:xfrm>
            <a:off x="764420" y="1129711"/>
            <a:ext cx="10055979" cy="502071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GB" sz="2800" b="1" dirty="0"/>
              <a:t>This year as part of our SDP we want to address the underperformance as our data also shows that those pupils who consistently meet their targets on Accelerated Reader, complete their homework and complete tasks on Mathletics achieve scores in line with or above their ability and regularly improve in their reading.</a:t>
            </a:r>
          </a:p>
          <a:p>
            <a:pPr marL="0" indent="0">
              <a:buNone/>
            </a:pPr>
            <a:endParaRPr lang="en-GB" dirty="0"/>
          </a:p>
          <a:p>
            <a:pPr marL="0" indent="0">
              <a:buFont typeface="Wingdings 3" charset="2"/>
              <a:buNone/>
            </a:pPr>
            <a:endParaRPr lang="en-GB" dirty="0"/>
          </a:p>
          <a:p>
            <a:endParaRPr lang="en-GB" dirty="0"/>
          </a:p>
        </p:txBody>
      </p:sp>
    </p:spTree>
    <p:extLst>
      <p:ext uri="{BB962C8B-B14F-4D97-AF65-F5344CB8AC3E}">
        <p14:creationId xmlns:p14="http://schemas.microsoft.com/office/powerpoint/2010/main" val="3537645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1015</TotalTime>
  <Words>2800</Words>
  <Application>Microsoft Office PowerPoint</Application>
  <PresentationFormat>Widescreen</PresentationFormat>
  <Paragraphs>401</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Bradley Hand ITC</vt:lpstr>
      <vt:lpstr>Times New Roman</vt:lpstr>
      <vt:lpstr>Trebuchet MS</vt:lpstr>
      <vt:lpstr>Wingdings 3</vt:lpstr>
      <vt:lpstr>Facet</vt:lpstr>
      <vt:lpstr>PowerPoint Presentation</vt:lpstr>
      <vt:lpstr>AIMS </vt:lpstr>
      <vt:lpstr>School Vision</vt:lpstr>
      <vt:lpstr>School Aims </vt:lpstr>
      <vt:lpstr>Drop Off/Collections</vt:lpstr>
      <vt:lpstr>SCHOOL EQUIPMENT</vt:lpstr>
      <vt:lpstr>PE</vt:lpstr>
      <vt:lpstr>Homework- Parental Involvement SDP Focus</vt:lpstr>
      <vt:lpstr>Homework- Parental Involvement SDP Focus</vt:lpstr>
      <vt:lpstr>Accelerated Reader data from the P5 class in the 2022-23 academic year.</vt:lpstr>
      <vt:lpstr>Homework- Parental Involvement SDP Focus</vt:lpstr>
      <vt:lpstr>Homework- Parental Involvement SDP Focus</vt:lpstr>
      <vt:lpstr>Homework- Parental Involvement SDP Focus</vt:lpstr>
      <vt:lpstr>Homework- Parental Involvement SDP Focus</vt:lpstr>
      <vt:lpstr>Homework</vt:lpstr>
      <vt:lpstr>ACCELERATED READER P3-7</vt:lpstr>
      <vt:lpstr>Mathletics</vt:lpstr>
      <vt:lpstr>DATES FOR YOUR DIARY</vt:lpstr>
      <vt:lpstr>DATES FOR YOUR DIARY</vt:lpstr>
      <vt:lpstr>SCHOOL APP</vt:lpstr>
      <vt:lpstr>SCHOOL MONEY APP</vt:lpstr>
      <vt:lpstr>ASSESSMENT</vt:lpstr>
      <vt:lpstr>COMMUNICATION</vt:lpstr>
      <vt:lpstr>Attendance </vt:lpstr>
      <vt:lpstr>HEALTH AND WELL-BEING</vt:lpstr>
      <vt:lpstr>HEALTHY EATING </vt:lpstr>
      <vt:lpstr>IMAGINE IF</vt:lpstr>
      <vt:lpstr>CLASS INFORMATION </vt:lpstr>
      <vt:lpstr>Rewards and Sanctions</vt:lpstr>
      <vt:lpstr>LANGUAGE AND LITERACY</vt:lpstr>
      <vt:lpstr>USING MATHS</vt:lpstr>
      <vt:lpstr>TOPICS </vt:lpstr>
      <vt:lpstr>POSITIVE BEHAVIOUR </vt:lpstr>
      <vt:lpstr>Internet Safety</vt:lpstr>
      <vt:lpstr>HOW YOU CAN HELP?</vt:lpstr>
      <vt:lpstr>ADMINISTRATION</vt:lpstr>
      <vt:lpstr>HEALTHY EATING</vt:lpstr>
      <vt:lpstr>KIPS +</vt:lpstr>
    </vt:vector>
  </TitlesOfParts>
  <Company>C2k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Kircubbin Integrated PS</dc:title>
  <dc:creator>R Irvine</dc:creator>
  <cp:lastModifiedBy>J McDermott</cp:lastModifiedBy>
  <cp:revision>81</cp:revision>
  <dcterms:created xsi:type="dcterms:W3CDTF">2019-09-12T11:07:37Z</dcterms:created>
  <dcterms:modified xsi:type="dcterms:W3CDTF">2023-08-30T15:13:00Z</dcterms:modified>
</cp:coreProperties>
</file>