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3" r:id="rId5"/>
    <p:sldId id="263" r:id="rId6"/>
    <p:sldId id="288" r:id="rId7"/>
    <p:sldId id="286" r:id="rId8"/>
    <p:sldId id="298" r:id="rId9"/>
    <p:sldId id="317" r:id="rId10"/>
    <p:sldId id="321" r:id="rId11"/>
    <p:sldId id="318" r:id="rId12"/>
    <p:sldId id="320" r:id="rId13"/>
    <p:sldId id="319" r:id="rId14"/>
    <p:sldId id="316" r:id="rId15"/>
    <p:sldId id="291" r:id="rId16"/>
    <p:sldId id="292" r:id="rId17"/>
    <p:sldId id="297" r:id="rId18"/>
    <p:sldId id="280" r:id="rId19"/>
    <p:sldId id="314" r:id="rId20"/>
    <p:sldId id="289" r:id="rId21"/>
    <p:sldId id="265" r:id="rId22"/>
    <p:sldId id="271" r:id="rId23"/>
    <p:sldId id="299" r:id="rId24"/>
    <p:sldId id="309" r:id="rId25"/>
    <p:sldId id="304" r:id="rId26"/>
    <p:sldId id="323" r:id="rId27"/>
    <p:sldId id="322" r:id="rId28"/>
    <p:sldId id="315" r:id="rId29"/>
    <p:sldId id="290" r:id="rId30"/>
    <p:sldId id="305" r:id="rId31"/>
    <p:sldId id="268" r:id="rId32"/>
    <p:sldId id="269" r:id="rId33"/>
    <p:sldId id="270" r:id="rId34"/>
    <p:sldId id="311" r:id="rId35"/>
    <p:sldId id="324" r:id="rId36"/>
    <p:sldId id="272" r:id="rId37"/>
    <p:sldId id="325" r:id="rId38"/>
    <p:sldId id="276" r:id="rId39"/>
    <p:sldId id="277" r:id="rId40"/>
    <p:sldId id="275" r:id="rId41"/>
    <p:sldId id="326" r:id="rId42"/>
    <p:sldId id="327" r:id="rId43"/>
    <p:sldId id="32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9/3/2023</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magineif.org.uk/primary-schoo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508" y="5330993"/>
            <a:ext cx="9235440" cy="1096899"/>
          </a:xfrm>
        </p:spPr>
        <p:txBody>
          <a:bodyPr>
            <a:normAutofit/>
          </a:bodyPr>
          <a:lstStyle/>
          <a:p>
            <a:r>
              <a:rPr lang="en-GB" sz="3200" dirty="0"/>
              <a:t>Parents’ Information Session 2023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535" y="-789335"/>
            <a:ext cx="6858000" cy="6858000"/>
          </a:xfrm>
          <a:prstGeom prst="rect">
            <a:avLst/>
          </a:prstGeom>
        </p:spPr>
      </p:pic>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8"/>
            <a:ext cx="9293981" cy="814614"/>
          </a:xfrm>
        </p:spPr>
        <p:txBody>
          <a:bodyPr>
            <a:normAutofit fontScale="90000"/>
          </a:bodyPr>
          <a:lstStyle/>
          <a:p>
            <a:pPr marL="0" indent="0">
              <a:buNone/>
            </a:pPr>
            <a:r>
              <a:rPr lang="en-GB" sz="3600" b="1" dirty="0"/>
              <a:t>Accelerated Reader data from the P5 class in the 2022-23 academic year.</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198362" y="1129711"/>
            <a:ext cx="10622037" cy="551601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800" b="1" dirty="0"/>
          </a:p>
          <a:p>
            <a:pPr marL="0" indent="0">
              <a:buNone/>
            </a:pPr>
            <a:endParaRPr lang="en-GB" sz="2800" b="1" dirty="0"/>
          </a:p>
          <a:p>
            <a:pPr marL="0" indent="0">
              <a:buNone/>
            </a:pPr>
            <a:endParaRPr lang="en-GB" sz="2800" b="1" dirty="0"/>
          </a:p>
          <a:p>
            <a:pPr marL="0" indent="0">
              <a:buNone/>
            </a:pPr>
            <a:endParaRPr lang="en-GB" sz="2000" b="1" dirty="0"/>
          </a:p>
          <a:p>
            <a:pPr marL="0" indent="0">
              <a:buNone/>
            </a:pPr>
            <a:r>
              <a:rPr lang="en-GB" b="1" dirty="0"/>
              <a:t>Pupil A met all 5 reading targets with significant improvements in their reading while Pupils B didn’t meet their reading targets. The difference between the two pupils reduced from 2 years and 4 months to 2 months in one academic year. </a:t>
            </a:r>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r>
              <a:rPr lang="en-GB" b="1" dirty="0"/>
              <a:t>Pupil C and Pupil D started the year around the same level in their reading and were in the same reading group. Pupil C met one of their reading targets while Pupil D met all of their reading targets. At the end of the year the gap between the two pupils was 2 years and </a:t>
            </a:r>
            <a:r>
              <a:rPr lang="en-GB" b="1"/>
              <a:t>3 months and </a:t>
            </a:r>
            <a:r>
              <a:rPr lang="en-GB" b="1" dirty="0"/>
              <a:t>Pupil D had progressed to two reading groups above Pupil C. </a:t>
            </a:r>
            <a:endParaRPr lang="en-GB" sz="2000" b="1" dirty="0"/>
          </a:p>
          <a:p>
            <a:pPr marL="0" indent="0">
              <a:buNone/>
            </a:pPr>
            <a:r>
              <a:rPr lang="en-GB" sz="2800" b="1" dirty="0">
                <a:solidFill>
                  <a:schemeClr val="accent1"/>
                </a:solidFill>
              </a:rPr>
              <a:t>      Last year in P3-7 only 53% of all AR targets were met.</a:t>
            </a:r>
          </a:p>
          <a:p>
            <a:endParaRPr lang="en-GB" dirty="0"/>
          </a:p>
          <a:p>
            <a:pPr marL="0" indent="0">
              <a:buFont typeface="Wingdings 3" charset="2"/>
              <a:buNone/>
            </a:pPr>
            <a:endParaRPr lang="en-GB" dirty="0"/>
          </a:p>
          <a:p>
            <a:endParaRPr lang="en-GB" dirty="0"/>
          </a:p>
        </p:txBody>
      </p:sp>
      <p:graphicFrame>
        <p:nvGraphicFramePr>
          <p:cNvPr id="4" name="Table 6">
            <a:extLst>
              <a:ext uri="{FF2B5EF4-FFF2-40B4-BE49-F238E27FC236}">
                <a16:creationId xmlns:a16="http://schemas.microsoft.com/office/drawing/2014/main" id="{F4CE2657-8FAA-6247-3511-D421800E0C0B}"/>
              </a:ext>
            </a:extLst>
          </p:cNvPr>
          <p:cNvGraphicFramePr>
            <a:graphicFrameLocks noGrp="1"/>
          </p:cNvGraphicFramePr>
          <p:nvPr>
            <p:extLst>
              <p:ext uri="{D42A27DB-BD31-4B8C-83A1-F6EECF244321}">
                <p14:modId xmlns:p14="http://schemas.microsoft.com/office/powerpoint/2010/main" val="1973230255"/>
              </p:ext>
            </p:extLst>
          </p:nvPr>
        </p:nvGraphicFramePr>
        <p:xfrm>
          <a:off x="245170" y="3508466"/>
          <a:ext cx="10622039" cy="1554480"/>
        </p:xfrm>
        <a:graphic>
          <a:graphicData uri="http://schemas.openxmlformats.org/drawingml/2006/table">
            <a:tbl>
              <a:tblPr firstRow="1" bandRow="1">
                <a:tableStyleId>{5C22544A-7EE6-4342-B048-85BDC9FD1C3A}</a:tableStyleId>
              </a:tblPr>
              <a:tblGrid>
                <a:gridCol w="1794011">
                  <a:extLst>
                    <a:ext uri="{9D8B030D-6E8A-4147-A177-3AD203B41FA5}">
                      <a16:colId xmlns:a16="http://schemas.microsoft.com/office/drawing/2014/main" val="2484350845"/>
                    </a:ext>
                  </a:extLst>
                </a:gridCol>
                <a:gridCol w="1794011">
                  <a:extLst>
                    <a:ext uri="{9D8B030D-6E8A-4147-A177-3AD203B41FA5}">
                      <a16:colId xmlns:a16="http://schemas.microsoft.com/office/drawing/2014/main" val="3047384617"/>
                    </a:ext>
                  </a:extLst>
                </a:gridCol>
                <a:gridCol w="1794011">
                  <a:extLst>
                    <a:ext uri="{9D8B030D-6E8A-4147-A177-3AD203B41FA5}">
                      <a16:colId xmlns:a16="http://schemas.microsoft.com/office/drawing/2014/main" val="1097246992"/>
                    </a:ext>
                  </a:extLst>
                </a:gridCol>
                <a:gridCol w="1794011">
                  <a:extLst>
                    <a:ext uri="{9D8B030D-6E8A-4147-A177-3AD203B41FA5}">
                      <a16:colId xmlns:a16="http://schemas.microsoft.com/office/drawing/2014/main" val="2940138547"/>
                    </a:ext>
                  </a:extLst>
                </a:gridCol>
                <a:gridCol w="1794011">
                  <a:extLst>
                    <a:ext uri="{9D8B030D-6E8A-4147-A177-3AD203B41FA5}">
                      <a16:colId xmlns:a16="http://schemas.microsoft.com/office/drawing/2014/main" val="1993888518"/>
                    </a:ext>
                  </a:extLst>
                </a:gridCol>
                <a:gridCol w="1651984">
                  <a:extLst>
                    <a:ext uri="{9D8B030D-6E8A-4147-A177-3AD203B41FA5}">
                      <a16:colId xmlns:a16="http://schemas.microsoft.com/office/drawing/2014/main" val="1966432357"/>
                    </a:ext>
                  </a:extLst>
                </a:gridCol>
              </a:tblGrid>
              <a:tr h="753035">
                <a:tc>
                  <a:txBody>
                    <a:bodyPr/>
                    <a:lstStyle/>
                    <a:p>
                      <a:r>
                        <a:rPr lang="en-GB" b="1" dirty="0">
                          <a:solidFill>
                            <a:schemeClr val="tx1"/>
                          </a:solidFill>
                        </a:rPr>
                        <a:t>Pupil 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3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txBody>
                  <a:tcPr/>
                </a:tc>
                <a:extLst>
                  <a:ext uri="{0D108BD9-81ED-4DB2-BD59-A6C34878D82A}">
                    <a16:rowId xmlns:a16="http://schemas.microsoft.com/office/drawing/2014/main" val="1777698012"/>
                  </a:ext>
                </a:extLst>
              </a:tr>
              <a:tr h="527125">
                <a:tc>
                  <a:txBody>
                    <a:bodyPr/>
                    <a:lstStyle/>
                    <a:p>
                      <a:r>
                        <a:rPr lang="en-GB" b="1" dirty="0">
                          <a:solidFill>
                            <a:schemeClr val="tx1"/>
                          </a:solidFill>
                        </a:rPr>
                        <a:t>Pupil D</a:t>
                      </a:r>
                    </a:p>
                  </a:txBody>
                  <a:tcPr/>
                </a:tc>
                <a:tc>
                  <a:txBody>
                    <a:bodyPr/>
                    <a:lstStyle/>
                    <a:p>
                      <a:r>
                        <a:rPr lang="en-GB" b="1" dirty="0">
                          <a:solidFill>
                            <a:schemeClr val="tx1"/>
                          </a:solidFill>
                        </a:rPr>
                        <a:t>8 years 5 months</a:t>
                      </a:r>
                    </a:p>
                  </a:txBody>
                  <a:tcPr/>
                </a:tc>
                <a:tc>
                  <a:txBody>
                    <a:bodyPr/>
                    <a:lstStyle/>
                    <a:p>
                      <a:r>
                        <a:rPr lang="en-GB" b="1" dirty="0">
                          <a:solidFill>
                            <a:schemeClr val="tx1"/>
                          </a:solidFill>
                        </a:rPr>
                        <a:t>9 years 11 months</a:t>
                      </a:r>
                    </a:p>
                  </a:txBody>
                  <a:tcPr/>
                </a:tc>
                <a:tc>
                  <a:txBody>
                    <a:bodyPr/>
                    <a:lstStyle/>
                    <a:p>
                      <a:r>
                        <a:rPr lang="en-GB" b="1" dirty="0">
                          <a:solidFill>
                            <a:schemeClr val="tx1"/>
                          </a:solidFill>
                        </a:rPr>
                        <a:t>10 years 1 month</a:t>
                      </a:r>
                    </a:p>
                  </a:txBody>
                  <a:tcPr/>
                </a:tc>
                <a:tc>
                  <a:txBody>
                    <a:bodyPr/>
                    <a:lstStyle/>
                    <a:p>
                      <a:r>
                        <a:rPr lang="en-GB" b="1" dirty="0">
                          <a:solidFill>
                            <a:schemeClr val="tx1"/>
                          </a:solidFill>
                        </a:rPr>
                        <a:t>10 years 10 months</a:t>
                      </a:r>
                    </a:p>
                  </a:txBody>
                  <a:tcPr/>
                </a:tc>
                <a:tc>
                  <a:txBody>
                    <a:bodyPr/>
                    <a:lstStyle/>
                    <a:p>
                      <a:r>
                        <a:rPr lang="en-GB" b="1" dirty="0">
                          <a:solidFill>
                            <a:schemeClr val="tx1"/>
                          </a:solidFill>
                        </a:rPr>
                        <a:t>11 years</a:t>
                      </a:r>
                    </a:p>
                  </a:txBody>
                  <a:tcPr/>
                </a:tc>
                <a:extLst>
                  <a:ext uri="{0D108BD9-81ED-4DB2-BD59-A6C34878D82A}">
                    <a16:rowId xmlns:a16="http://schemas.microsoft.com/office/drawing/2014/main" val="585171217"/>
                  </a:ext>
                </a:extLst>
              </a:tr>
            </a:tbl>
          </a:graphicData>
        </a:graphic>
      </p:graphicFrame>
      <p:graphicFrame>
        <p:nvGraphicFramePr>
          <p:cNvPr id="7" name="Table 6">
            <a:extLst>
              <a:ext uri="{FF2B5EF4-FFF2-40B4-BE49-F238E27FC236}">
                <a16:creationId xmlns:a16="http://schemas.microsoft.com/office/drawing/2014/main" id="{7BF53F63-7CF6-FD24-B121-2BABEDC6A16A}"/>
              </a:ext>
            </a:extLst>
          </p:cNvPr>
          <p:cNvGraphicFramePr>
            <a:graphicFrameLocks noGrp="1"/>
          </p:cNvGraphicFramePr>
          <p:nvPr>
            <p:extLst>
              <p:ext uri="{D42A27DB-BD31-4B8C-83A1-F6EECF244321}">
                <p14:modId xmlns:p14="http://schemas.microsoft.com/office/powerpoint/2010/main" val="2608440407"/>
              </p:ext>
            </p:extLst>
          </p:nvPr>
        </p:nvGraphicFramePr>
        <p:xfrm>
          <a:off x="245170" y="1347426"/>
          <a:ext cx="10055982" cy="1280160"/>
        </p:xfrm>
        <a:graphic>
          <a:graphicData uri="http://schemas.openxmlformats.org/drawingml/2006/table">
            <a:tbl>
              <a:tblPr firstRow="1" bandRow="1">
                <a:tableStyleId>{5C22544A-7EE6-4342-B048-85BDC9FD1C3A}</a:tableStyleId>
              </a:tblPr>
              <a:tblGrid>
                <a:gridCol w="1675997">
                  <a:extLst>
                    <a:ext uri="{9D8B030D-6E8A-4147-A177-3AD203B41FA5}">
                      <a16:colId xmlns:a16="http://schemas.microsoft.com/office/drawing/2014/main" val="2484350845"/>
                    </a:ext>
                  </a:extLst>
                </a:gridCol>
                <a:gridCol w="1675997">
                  <a:extLst>
                    <a:ext uri="{9D8B030D-6E8A-4147-A177-3AD203B41FA5}">
                      <a16:colId xmlns:a16="http://schemas.microsoft.com/office/drawing/2014/main" val="3047384617"/>
                    </a:ext>
                  </a:extLst>
                </a:gridCol>
                <a:gridCol w="1675997">
                  <a:extLst>
                    <a:ext uri="{9D8B030D-6E8A-4147-A177-3AD203B41FA5}">
                      <a16:colId xmlns:a16="http://schemas.microsoft.com/office/drawing/2014/main" val="1097246992"/>
                    </a:ext>
                  </a:extLst>
                </a:gridCol>
                <a:gridCol w="1675997">
                  <a:extLst>
                    <a:ext uri="{9D8B030D-6E8A-4147-A177-3AD203B41FA5}">
                      <a16:colId xmlns:a16="http://schemas.microsoft.com/office/drawing/2014/main" val="2940138547"/>
                    </a:ext>
                  </a:extLst>
                </a:gridCol>
                <a:gridCol w="1675997">
                  <a:extLst>
                    <a:ext uri="{9D8B030D-6E8A-4147-A177-3AD203B41FA5}">
                      <a16:colId xmlns:a16="http://schemas.microsoft.com/office/drawing/2014/main" val="1993888518"/>
                    </a:ext>
                  </a:extLst>
                </a:gridCol>
                <a:gridCol w="1675997">
                  <a:extLst>
                    <a:ext uri="{9D8B030D-6E8A-4147-A177-3AD203B41FA5}">
                      <a16:colId xmlns:a16="http://schemas.microsoft.com/office/drawing/2014/main" val="1966432357"/>
                    </a:ext>
                  </a:extLst>
                </a:gridCol>
              </a:tblGrid>
              <a:tr h="545246">
                <a:tc>
                  <a:txBody>
                    <a:bodyPr/>
                    <a:lstStyle/>
                    <a:p>
                      <a:r>
                        <a:rPr lang="en-GB" b="1" dirty="0">
                          <a:solidFill>
                            <a:schemeClr val="tx1"/>
                          </a:solidFill>
                        </a:rPr>
                        <a:t>Pupil 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6 years 8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7 years 7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1 month</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3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2 months</a:t>
                      </a:r>
                    </a:p>
                  </a:txBody>
                  <a:tcPr/>
                </a:tc>
                <a:extLst>
                  <a:ext uri="{0D108BD9-81ED-4DB2-BD59-A6C34878D82A}">
                    <a16:rowId xmlns:a16="http://schemas.microsoft.com/office/drawing/2014/main" val="389494321"/>
                  </a:ext>
                </a:extLst>
              </a:tr>
              <a:tr h="545246">
                <a:tc>
                  <a:txBody>
                    <a:bodyPr/>
                    <a:lstStyle/>
                    <a:p>
                      <a:r>
                        <a:rPr lang="en-GB" b="1" dirty="0">
                          <a:solidFill>
                            <a:schemeClr val="tx1"/>
                          </a:solidFill>
                        </a:rPr>
                        <a:t>Pupil B</a:t>
                      </a:r>
                    </a:p>
                  </a:txBody>
                  <a:tcPr/>
                </a:tc>
                <a:tc>
                  <a:txBody>
                    <a:bodyPr/>
                    <a:lstStyle/>
                    <a:p>
                      <a:r>
                        <a:rPr lang="en-GB" b="1" dirty="0">
                          <a:solidFill>
                            <a:schemeClr val="tx1"/>
                          </a:solidFill>
                        </a:rPr>
                        <a:t>9 years</a:t>
                      </a:r>
                    </a:p>
                  </a:txBody>
                  <a:tcPr/>
                </a:tc>
                <a:tc>
                  <a:txBody>
                    <a:bodyPr/>
                    <a:lstStyle/>
                    <a:p>
                      <a:r>
                        <a:rPr lang="en-GB" b="1" dirty="0">
                          <a:solidFill>
                            <a:schemeClr val="tx1"/>
                          </a:solidFill>
                        </a:rPr>
                        <a:t>9 years 2 months</a:t>
                      </a:r>
                    </a:p>
                  </a:txBody>
                  <a:tcPr/>
                </a:tc>
                <a:tc>
                  <a:txBody>
                    <a:bodyPr/>
                    <a:lstStyle/>
                    <a:p>
                      <a:r>
                        <a:rPr lang="en-GB" b="1" dirty="0">
                          <a:solidFill>
                            <a:schemeClr val="tx1"/>
                          </a:solidFill>
                        </a:rPr>
                        <a:t>9 years 7 months</a:t>
                      </a:r>
                    </a:p>
                  </a:txBody>
                  <a:tcPr/>
                </a:tc>
                <a:tc>
                  <a:txBody>
                    <a:bodyPr/>
                    <a:lstStyle/>
                    <a:p>
                      <a:r>
                        <a:rPr lang="en-GB" b="1" dirty="0">
                          <a:solidFill>
                            <a:schemeClr val="tx1"/>
                          </a:solidFill>
                        </a:rPr>
                        <a:t>9 years 5 months</a:t>
                      </a:r>
                    </a:p>
                  </a:txBody>
                  <a:tcPr/>
                </a:tc>
                <a:tc>
                  <a:txBody>
                    <a:bodyPr/>
                    <a:lstStyle/>
                    <a:p>
                      <a:r>
                        <a:rPr lang="en-GB" b="1" dirty="0">
                          <a:solidFill>
                            <a:schemeClr val="tx1"/>
                          </a:solidFill>
                        </a:rPr>
                        <a:t>9 years 4 months</a:t>
                      </a:r>
                    </a:p>
                  </a:txBody>
                  <a:tcPr/>
                </a:tc>
                <a:extLst>
                  <a:ext uri="{0D108BD9-81ED-4DB2-BD59-A6C34878D82A}">
                    <a16:rowId xmlns:a16="http://schemas.microsoft.com/office/drawing/2014/main" val="3988982688"/>
                  </a:ext>
                </a:extLst>
              </a:tr>
            </a:tbl>
          </a:graphicData>
        </a:graphic>
      </p:graphicFrame>
    </p:spTree>
    <p:extLst>
      <p:ext uri="{BB962C8B-B14F-4D97-AF65-F5344CB8AC3E}">
        <p14:creationId xmlns:p14="http://schemas.microsoft.com/office/powerpoint/2010/main" val="415686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10247568"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we will address this:</a:t>
            </a:r>
          </a:p>
          <a:p>
            <a:r>
              <a:rPr lang="en-GB" sz="2800" b="1" dirty="0"/>
              <a:t>Nightly completion of home spellings and tables.</a:t>
            </a:r>
          </a:p>
          <a:p>
            <a:r>
              <a:rPr lang="en-GB" sz="2800" b="1" dirty="0"/>
              <a:t>Increased levels of reward for completion of AR and Mathletics.</a:t>
            </a:r>
          </a:p>
          <a:p>
            <a:r>
              <a:rPr lang="en-GB" sz="2800" b="1" dirty="0"/>
              <a:t>Continue to inform parents of pupils who have achieved less than 75% of their target during a testing period.</a:t>
            </a:r>
          </a:p>
          <a:p>
            <a:r>
              <a:rPr lang="en-GB" sz="2800" b="1" dirty="0"/>
              <a:t>Class records of homework completion kept and reported on during parent teacher interviews and annual report.</a:t>
            </a:r>
          </a:p>
          <a:p>
            <a:r>
              <a:rPr lang="en-GB" sz="2800" b="1" dirty="0"/>
              <a:t>Parent Workshops/Video tutorials shared.</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0755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88863" y="1258525"/>
            <a:ext cx="10247568" cy="53327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you can support your child:</a:t>
            </a:r>
          </a:p>
          <a:p>
            <a:r>
              <a:rPr lang="en-GB" sz="2800" b="1" dirty="0"/>
              <a:t>Encouraging your child to complete their homework.</a:t>
            </a:r>
          </a:p>
          <a:p>
            <a:r>
              <a:rPr lang="en-GB" sz="2800" b="1" dirty="0"/>
              <a:t>Checking and signing completed homework.</a:t>
            </a:r>
          </a:p>
          <a:p>
            <a:r>
              <a:rPr lang="en-GB" sz="2800" b="1" dirty="0"/>
              <a:t>Encouraging reading (reading to/reading with your child, questioning your child about what they’ve read etc.)</a:t>
            </a:r>
          </a:p>
          <a:p>
            <a:r>
              <a:rPr lang="en-GB" sz="2800" b="1" dirty="0"/>
              <a:t>Establishing a homework routine- E.g. Eat the frog first</a:t>
            </a:r>
          </a:p>
          <a:p>
            <a:r>
              <a:rPr lang="en-GB" sz="2800" b="1" dirty="0"/>
              <a:t>Creating the right environment- E.g. Removing distractions, technology etc.</a:t>
            </a:r>
          </a:p>
          <a:p>
            <a:r>
              <a:rPr lang="en-GB" sz="2800" b="1" dirty="0"/>
              <a:t>Rewards at home?</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212635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9446380" cy="56956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AR targets, Mathletics activities and homework will be differentiated and therefore achievable for all pupils.</a:t>
            </a:r>
          </a:p>
          <a:p>
            <a:r>
              <a:rPr lang="en-GB" sz="2800" b="1" dirty="0"/>
              <a:t>At KIPS we want to develop a love of learning and if your child is finding an element of their homework difficult and/or stressful we encourage you to speak to the class teacher.</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4206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7" name="Content Placeholder 2">
            <a:extLst>
              <a:ext uri="{FF2B5EF4-FFF2-40B4-BE49-F238E27FC236}">
                <a16:creationId xmlns:a16="http://schemas.microsoft.com/office/drawing/2014/main" id="{917B79B1-52DC-903B-2AE7-D8E3957DD25B}"/>
              </a:ext>
            </a:extLst>
          </p:cNvPr>
          <p:cNvSpPr txBox="1">
            <a:spLocks/>
          </p:cNvSpPr>
          <p:nvPr/>
        </p:nvSpPr>
        <p:spPr>
          <a:xfrm>
            <a:off x="829734" y="1712097"/>
            <a:ext cx="10399969"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GB"/>
          </a:p>
          <a:p>
            <a:endParaRPr lang="en-GB" dirty="0"/>
          </a:p>
        </p:txBody>
      </p:sp>
      <p:pic>
        <p:nvPicPr>
          <p:cNvPr id="8" name="Picture 7">
            <a:extLst>
              <a:ext uri="{FF2B5EF4-FFF2-40B4-BE49-F238E27FC236}">
                <a16:creationId xmlns:a16="http://schemas.microsoft.com/office/drawing/2014/main" id="{0F9E026B-70CC-2606-9801-9677D42BE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6667" y="4868091"/>
            <a:ext cx="2142309" cy="2142309"/>
          </a:xfrm>
          <a:prstGeom prst="rect">
            <a:avLst/>
          </a:prstGeom>
        </p:spPr>
      </p:pic>
      <p:sp>
        <p:nvSpPr>
          <p:cNvPr id="12" name="Content Placeholder 2">
            <a:extLst>
              <a:ext uri="{FF2B5EF4-FFF2-40B4-BE49-F238E27FC236}">
                <a16:creationId xmlns:a16="http://schemas.microsoft.com/office/drawing/2014/main" id="{C4D9E9DC-E32A-7CFC-F170-26B554451EA6}"/>
              </a:ext>
            </a:extLst>
          </p:cNvPr>
          <p:cNvSpPr txBox="1">
            <a:spLocks/>
          </p:cNvSpPr>
          <p:nvPr/>
        </p:nvSpPr>
        <p:spPr>
          <a:xfrm>
            <a:off x="716977" y="1140710"/>
            <a:ext cx="11031341" cy="540219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solidFill>
                  <a:schemeClr val="tx1"/>
                </a:solidFill>
              </a:rPr>
              <a:t>P7 Homework consists of:</a:t>
            </a:r>
          </a:p>
          <a:p>
            <a:pPr marL="0" indent="0">
              <a:buNone/>
            </a:pPr>
            <a:r>
              <a:rPr lang="en-GB" sz="2000" dirty="0"/>
              <a:t>Given out at the start of the week.</a:t>
            </a:r>
          </a:p>
          <a:p>
            <a:pPr marL="0" indent="0">
              <a:buNone/>
            </a:pPr>
            <a:endParaRPr lang="en-GB" sz="2000" dirty="0"/>
          </a:p>
          <a:p>
            <a:pPr marL="0" indent="0">
              <a:buNone/>
            </a:pPr>
            <a:r>
              <a:rPr lang="en-GB" sz="2000" b="1" dirty="0"/>
              <a:t>Numeracy and Literacy homework </a:t>
            </a:r>
            <a:r>
              <a:rPr lang="en-GB" sz="2000" dirty="0"/>
              <a:t>(to be completed for Thursday).</a:t>
            </a:r>
          </a:p>
          <a:p>
            <a:pPr marL="0" indent="0">
              <a:buNone/>
            </a:pPr>
            <a:r>
              <a:rPr lang="en-GB" sz="2000" b="1" dirty="0"/>
              <a:t>Spellings-</a:t>
            </a:r>
            <a:r>
              <a:rPr lang="en-GB" sz="2000" dirty="0"/>
              <a:t> look/cover/write/check. To completed each night and returned to school each morning. Monday – Wednesday- copy each spelling out twice. </a:t>
            </a:r>
          </a:p>
          <a:p>
            <a:pPr marL="0" indent="0">
              <a:buNone/>
            </a:pPr>
            <a:r>
              <a:rPr lang="en-GB" sz="2000" dirty="0"/>
              <a:t>Thursday – complete a revision of the spellings for the week by selecting some words from each night.</a:t>
            </a:r>
          </a:p>
          <a:p>
            <a:pPr marL="0" indent="0">
              <a:buNone/>
            </a:pPr>
            <a:r>
              <a:rPr lang="en-GB" sz="2000" b="1" dirty="0"/>
              <a:t>Tables- </a:t>
            </a:r>
            <a:r>
              <a:rPr lang="en-GB" sz="2000" dirty="0"/>
              <a:t>Completed each night and returned to school each morning. Completed as above.</a:t>
            </a:r>
          </a:p>
          <a:p>
            <a:pPr marL="0" indent="0">
              <a:buNone/>
            </a:pPr>
            <a:r>
              <a:rPr lang="en-GB" sz="2000" b="1" dirty="0"/>
              <a:t>Mathletics- </a:t>
            </a:r>
            <a:r>
              <a:rPr lang="en-GB" sz="2000" dirty="0"/>
              <a:t>weekly activities set.</a:t>
            </a:r>
          </a:p>
          <a:p>
            <a:pPr marL="0" indent="0">
              <a:buNone/>
            </a:pPr>
            <a:r>
              <a:rPr lang="en-GB" sz="2000" b="1" dirty="0"/>
              <a:t>Reading- </a:t>
            </a:r>
            <a:r>
              <a:rPr lang="en-GB" sz="2000" dirty="0"/>
              <a:t>20 minutes per night. Aim to meet AR target!</a:t>
            </a:r>
          </a:p>
          <a:p>
            <a:endParaRPr lang="en-GB" sz="2000" dirty="0">
              <a:solidFill>
                <a:schemeClr val="tx1"/>
              </a:solidFill>
            </a:endParaRPr>
          </a:p>
          <a:p>
            <a:pPr marL="0" indent="0">
              <a:buNone/>
            </a:pPr>
            <a:r>
              <a:rPr lang="en-GB" sz="2000" dirty="0">
                <a:solidFill>
                  <a:schemeClr val="tx1"/>
                </a:solidFill>
              </a:rPr>
              <a:t>Every Friday pupils will be tested on their spellings and tables for the week.</a:t>
            </a:r>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40279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91784311"/>
              </p:ext>
            </p:extLst>
          </p:nvPr>
        </p:nvGraphicFramePr>
        <p:xfrm>
          <a:off x="769302" y="1442683"/>
          <a:ext cx="8596315" cy="4114800"/>
        </p:xfrm>
        <a:graphic>
          <a:graphicData uri="http://schemas.openxmlformats.org/drawingml/2006/table">
            <a:tbl>
              <a:tblPr firstRow="1" firstCol="1" lastRow="1" lastCol="1" bandRow="1" bandCol="1">
                <a:tableStyleId>{5C22544A-7EE6-4342-B048-85BDC9FD1C3A}</a:tableStyleId>
              </a:tblPr>
              <a:tblGrid>
                <a:gridCol w="1157173">
                  <a:extLst>
                    <a:ext uri="{9D8B030D-6E8A-4147-A177-3AD203B41FA5}">
                      <a16:colId xmlns:a16="http://schemas.microsoft.com/office/drawing/2014/main" val="1736679855"/>
                    </a:ext>
                  </a:extLst>
                </a:gridCol>
                <a:gridCol w="990996">
                  <a:extLst>
                    <a:ext uri="{9D8B030D-6E8A-4147-A177-3AD203B41FA5}">
                      <a16:colId xmlns:a16="http://schemas.microsoft.com/office/drawing/2014/main" val="3582215436"/>
                    </a:ext>
                  </a:extLst>
                </a:gridCol>
                <a:gridCol w="1074691">
                  <a:extLst>
                    <a:ext uri="{9D8B030D-6E8A-4147-A177-3AD203B41FA5}">
                      <a16:colId xmlns:a16="http://schemas.microsoft.com/office/drawing/2014/main" val="1064589759"/>
                    </a:ext>
                  </a:extLst>
                </a:gridCol>
                <a:gridCol w="1074691">
                  <a:extLst>
                    <a:ext uri="{9D8B030D-6E8A-4147-A177-3AD203B41FA5}">
                      <a16:colId xmlns:a16="http://schemas.microsoft.com/office/drawing/2014/main" val="1250944717"/>
                    </a:ext>
                  </a:extLst>
                </a:gridCol>
                <a:gridCol w="1074691">
                  <a:extLst>
                    <a:ext uri="{9D8B030D-6E8A-4147-A177-3AD203B41FA5}">
                      <a16:colId xmlns:a16="http://schemas.microsoft.com/office/drawing/2014/main" val="1916955113"/>
                    </a:ext>
                  </a:extLst>
                </a:gridCol>
                <a:gridCol w="1074691">
                  <a:extLst>
                    <a:ext uri="{9D8B030D-6E8A-4147-A177-3AD203B41FA5}">
                      <a16:colId xmlns:a16="http://schemas.microsoft.com/office/drawing/2014/main" val="1381887267"/>
                    </a:ext>
                  </a:extLst>
                </a:gridCol>
                <a:gridCol w="1074691">
                  <a:extLst>
                    <a:ext uri="{9D8B030D-6E8A-4147-A177-3AD203B41FA5}">
                      <a16:colId xmlns:a16="http://schemas.microsoft.com/office/drawing/2014/main" val="1598270441"/>
                    </a:ext>
                  </a:extLst>
                </a:gridCol>
                <a:gridCol w="1074691">
                  <a:extLst>
                    <a:ext uri="{9D8B030D-6E8A-4147-A177-3AD203B41FA5}">
                      <a16:colId xmlns:a16="http://schemas.microsoft.com/office/drawing/2014/main" val="3480649632"/>
                    </a:ext>
                  </a:extLst>
                </a:gridCol>
              </a:tblGrid>
              <a:tr h="145556">
                <a:tc>
                  <a:txBody>
                    <a:bodyPr/>
                    <a:lstStyle/>
                    <a:p>
                      <a:pPr algn="ctr">
                        <a:spcAft>
                          <a:spcPts val="0"/>
                        </a:spcAft>
                      </a:pPr>
                      <a:r>
                        <a:rPr lang="en-GB" sz="1000">
                          <a:effectLst/>
                        </a:rPr>
                        <a:t>Titles / Year Groups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1</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436669">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4366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727781">
                <a:tc>
                  <a:txBody>
                    <a:bodyPr/>
                    <a:lstStyle/>
                    <a:p>
                      <a:pPr algn="ctr">
                        <a:spcAft>
                          <a:spcPts val="0"/>
                        </a:spcAft>
                      </a:pPr>
                      <a:r>
                        <a:rPr lang="en-GB" sz="1000">
                          <a:effectLst/>
                        </a:rPr>
                        <a:t>Guided Reading/Accelerated Reader</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As reading emerges, 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727781">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effectLst/>
                        </a:rPr>
                        <a:t>Literacy/Numeracy </a:t>
                      </a:r>
                    </a:p>
                    <a:p>
                      <a:pPr>
                        <a:spcAft>
                          <a:spcPts val="0"/>
                        </a:spcAft>
                      </a:pPr>
                      <a:r>
                        <a:rPr lang="en-GB" sz="1000" dirty="0">
                          <a:effectLst/>
                        </a:rPr>
                        <a:t>(To include topic related </a:t>
                      </a:r>
                      <a:r>
                        <a:rPr lang="en-GB" sz="1000" dirty="0" err="1">
                          <a:effectLst/>
                        </a:rPr>
                        <a:t>homeworks</a:t>
                      </a:r>
                      <a:r>
                        <a:rPr lang="en-GB" sz="1000" dirty="0">
                          <a:effectLst/>
                        </a:rPr>
                        <a:t>)</a:t>
                      </a:r>
                      <a:endParaRPr lang="en-GB" sz="1100" dirty="0">
                        <a:effectLst/>
                      </a:endParaRPr>
                    </a:p>
                  </a:txBody>
                  <a:tcPr marL="65500" marR="65500" marT="0" marB="0"/>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582225">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Reinforcement of letters, words and numbers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tx1"/>
                          </a:solidFill>
                          <a:effectLst/>
                        </a:rPr>
                        <a:t>Tables</a:t>
                      </a:r>
                      <a:endParaRPr lang="en-GB" sz="1100" b="0" dirty="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r h="582225">
                <a:tc>
                  <a:txBody>
                    <a:bodyPr/>
                    <a:lstStyle/>
                    <a:p>
                      <a:pPr algn="ctr">
                        <a:spcAft>
                          <a:spcPts val="0"/>
                        </a:spcAft>
                      </a:pPr>
                      <a:r>
                        <a:rPr lang="en-GB" sz="1000">
                          <a:effectLst/>
                        </a:rPr>
                        <a:t>Mathletics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 (Term 2)</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6">
                  <a:txBody>
                    <a:bodyPr/>
                    <a:lstStyle/>
                    <a:p>
                      <a:pPr>
                        <a:spcAft>
                          <a:spcPts val="0"/>
                        </a:spcAft>
                      </a:pPr>
                      <a:r>
                        <a:rPr lang="en-GB" sz="1000" dirty="0">
                          <a:effectLst/>
                        </a:rPr>
                        <a:t>Tasks set weekly</a:t>
                      </a:r>
                      <a:endParaRPr lang="en-GB" sz="1100" dirty="0">
                        <a:effectLst/>
                      </a:endParaRPr>
                    </a:p>
                    <a:p>
                      <a:pPr>
                        <a:spcAft>
                          <a:spcPts val="0"/>
                        </a:spcAft>
                      </a:pPr>
                      <a:r>
                        <a:rPr lang="en-GB" sz="1000" dirty="0">
                          <a:effectLst/>
                        </a:rPr>
                        <a:t>1000pt target per week</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370817"/>
                  </a:ext>
                </a:extLst>
              </a:tr>
            </a:tbl>
          </a:graphicData>
        </a:graphic>
      </p:graphicFrame>
    </p:spTree>
    <p:extLst>
      <p:ext uri="{BB962C8B-B14F-4D97-AF65-F5344CB8AC3E}">
        <p14:creationId xmlns:p14="http://schemas.microsoft.com/office/powerpoint/2010/main" val="97607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ACCELERATED READER P3-7</a:t>
            </a:r>
          </a:p>
        </p:txBody>
      </p:sp>
      <p:sp>
        <p:nvSpPr>
          <p:cNvPr id="3" name="Content Placeholder 2"/>
          <p:cNvSpPr>
            <a:spLocks noGrp="1"/>
          </p:cNvSpPr>
          <p:nvPr>
            <p:ph idx="1"/>
          </p:nvPr>
        </p:nvSpPr>
        <p:spPr>
          <a:xfrm>
            <a:off x="677334" y="1559697"/>
            <a:ext cx="8434009" cy="4394789"/>
          </a:xfrm>
        </p:spPr>
        <p:txBody>
          <a:bodyPr/>
          <a:lstStyle/>
          <a:p>
            <a:pPr marL="0" indent="0">
              <a:buNone/>
            </a:pPr>
            <a:endParaRPr lang="en-GB" dirty="0"/>
          </a:p>
          <a:p>
            <a:r>
              <a:rPr lang="en-GB" dirty="0"/>
              <a:t>Please encourage reading as much as possible.</a:t>
            </a:r>
          </a:p>
          <a:p>
            <a:r>
              <a:rPr lang="en-GB" dirty="0"/>
              <a:t>Pupil targets – child specific and achievable. Targets set throughout the year (approx. every 8-9 weeks). All pupils are expected to meet their target. </a:t>
            </a:r>
          </a:p>
          <a:p>
            <a:r>
              <a:rPr lang="en-GB" dirty="0"/>
              <a:t>STAR Test.</a:t>
            </a:r>
          </a:p>
          <a:p>
            <a:r>
              <a:rPr lang="en-GB" dirty="0"/>
              <a:t>AR letters will be sent home to parents of any pupil achieving under 75% of their target. </a:t>
            </a:r>
          </a:p>
          <a:p>
            <a:r>
              <a:rPr lang="en-GB" dirty="0"/>
              <a:t>The number of targets reached at the end of the year will be recorded on the annual report.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5903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Mathletics</a:t>
            </a:r>
            <a:endParaRPr lang="en-GB" dirty="0"/>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42398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P2-7 pupils will complete activities on </a:t>
            </a:r>
            <a:r>
              <a:rPr lang="en-GB" sz="2800" dirty="0" err="1"/>
              <a:t>Mathletics</a:t>
            </a:r>
            <a:r>
              <a:rPr lang="en-GB" sz="2800" dirty="0"/>
              <a:t> on a weekly basis in class and for homework.</a:t>
            </a:r>
          </a:p>
          <a:p>
            <a:r>
              <a:rPr lang="en-GB" sz="2800" dirty="0"/>
              <a:t>The aim for the week is to complete the assigned homework activities.</a:t>
            </a:r>
          </a:p>
          <a:p>
            <a:r>
              <a:rPr lang="en-GB" sz="2800" dirty="0"/>
              <a:t>Every time a pupil achieves 1000 points in a week on Mathletics they will be entered into a prize draw.</a:t>
            </a:r>
          </a:p>
          <a:p>
            <a:r>
              <a:rPr lang="en-GB" sz="2800" dirty="0"/>
              <a:t>Gold Certificate for 20 weeks of 1000 points.</a:t>
            </a:r>
          </a:p>
          <a:p>
            <a:r>
              <a:rPr lang="en-GB" sz="2800" dirty="0"/>
              <a:t>Mathletics Badge for 25 weeks of 1000 points.</a:t>
            </a:r>
          </a:p>
          <a:p>
            <a:endParaRPr lang="en-GB" dirty="0"/>
          </a:p>
        </p:txBody>
      </p:sp>
    </p:spTree>
    <p:extLst>
      <p:ext uri="{BB962C8B-B14F-4D97-AF65-F5344CB8AC3E}">
        <p14:creationId xmlns:p14="http://schemas.microsoft.com/office/powerpoint/2010/main" val="414390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r>
              <a:rPr lang="en-GB" sz="2800" dirty="0"/>
              <a:t>Parental Consultations–</a:t>
            </a:r>
          </a:p>
          <a:p>
            <a:pPr marL="0" indent="0">
              <a:buNone/>
            </a:pPr>
            <a:r>
              <a:rPr lang="en-GB" sz="2800" b="1" dirty="0"/>
              <a:t>23</a:t>
            </a:r>
            <a:r>
              <a:rPr lang="en-GB" sz="2800" b="1" baseline="30000" dirty="0"/>
              <a:t>rd </a:t>
            </a:r>
            <a:r>
              <a:rPr lang="en-US" sz="2800" b="1" dirty="0"/>
              <a:t>-27</a:t>
            </a:r>
            <a:r>
              <a:rPr lang="en-US" sz="2800" b="1" baseline="30000" dirty="0"/>
              <a:t>th</a:t>
            </a:r>
            <a:r>
              <a:rPr lang="en-US" sz="2800" b="1" dirty="0"/>
              <a:t> October 2023 </a:t>
            </a:r>
          </a:p>
          <a:p>
            <a:pPr marL="0" indent="0">
              <a:buNone/>
            </a:pPr>
            <a:r>
              <a:rPr lang="en-US" sz="2800" b="1" dirty="0"/>
              <a:t>26</a:t>
            </a:r>
            <a:r>
              <a:rPr lang="en-US" sz="2800" b="1" baseline="30000" dirty="0"/>
              <a:t>th</a:t>
            </a:r>
            <a:r>
              <a:rPr lang="en-US" sz="2800" b="1" dirty="0"/>
              <a:t> February – 1</a:t>
            </a:r>
            <a:r>
              <a:rPr lang="en-US" sz="2800" b="1" baseline="30000" dirty="0"/>
              <a:t>st</a:t>
            </a:r>
            <a:r>
              <a:rPr lang="en-US" sz="2800" b="1" dirty="0"/>
              <a:t> March 2024</a:t>
            </a:r>
          </a:p>
          <a:p>
            <a:pPr marL="0" indent="0">
              <a:buNone/>
            </a:pPr>
            <a:endParaRPr lang="en-US" sz="2800" b="1" dirty="0"/>
          </a:p>
          <a:p>
            <a:pPr marL="0" indent="0">
              <a:buNone/>
            </a:pPr>
            <a:r>
              <a:rPr lang="en-GB" sz="2800" b="1" dirty="0"/>
              <a:t>We will be encouraging face to face meetings.  Phone calls may be arranged if preferred.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66889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r>
              <a:rPr lang="de-DE" sz="2400" b="1" dirty="0"/>
              <a:t>Further dates and </a:t>
            </a:r>
            <a:r>
              <a:rPr lang="en-GB" sz="2400" b="1" dirty="0"/>
              <a:t>details of clubs will follow shortly.</a:t>
            </a:r>
          </a:p>
          <a:p>
            <a:r>
              <a:rPr lang="en-GB" sz="2400" b="1" dirty="0"/>
              <a:t>Term 1 clubs will commence week beginning </a:t>
            </a:r>
            <a:r>
              <a:rPr lang="en-GB" sz="2400" b="1"/>
              <a:t>2</a:t>
            </a:r>
            <a:r>
              <a:rPr lang="en-GB" sz="2400" b="1" baseline="30000"/>
              <a:t>nd</a:t>
            </a:r>
            <a:r>
              <a:rPr lang="en-GB" sz="2400" b="1"/>
              <a:t> October.</a:t>
            </a:r>
            <a:endParaRPr lang="en-GB" sz="2400"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2"/>
          <p:cNvSpPr>
            <a:spLocks noChangeArrowheads="1"/>
          </p:cNvSpPr>
          <p:nvPr/>
        </p:nvSpPr>
        <p:spPr bwMode="auto">
          <a:xfrm>
            <a:off x="1144059" y="239027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KIPS After School Clubs Dates 2023/24</a:t>
            </a:r>
            <a:endParaRPr kumimoji="0" lang="en-GB"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74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a:xfrm>
            <a:off x="737205" y="1447574"/>
            <a:ext cx="9059938" cy="5345112"/>
          </a:xfrm>
        </p:spPr>
        <p:txBody>
          <a:bodyPr>
            <a:normAutofit/>
          </a:bodyPr>
          <a:lstStyle/>
          <a:p>
            <a:r>
              <a:rPr lang="en-GB" sz="2800" dirty="0"/>
              <a:t>Information will be communicated primarily via the school app. This includes consent forms, absence forms and links to parent surveys/useful websites.</a:t>
            </a:r>
          </a:p>
          <a:p>
            <a:r>
              <a:rPr lang="en-GB" sz="2800" dirty="0"/>
              <a:t>Remember to change your class selection on the school app so that you get the notifications relevant to the class your child is in.</a:t>
            </a:r>
          </a:p>
          <a:p>
            <a:pPr marL="0" indent="0">
              <a:buNone/>
            </a:pPr>
            <a:r>
              <a:rPr lang="en-GB" sz="2800" u="sng" dirty="0"/>
              <a:t>To do this:</a:t>
            </a:r>
          </a:p>
          <a:p>
            <a:r>
              <a:rPr lang="en-GB" sz="2800" dirty="0"/>
              <a:t>Select Notifications</a:t>
            </a:r>
          </a:p>
          <a:p>
            <a:r>
              <a:rPr lang="en-GB" sz="2800" dirty="0"/>
              <a:t>Select Settings</a:t>
            </a:r>
          </a:p>
          <a:p>
            <a:r>
              <a:rPr lang="en-GB" sz="2800" dirty="0"/>
              <a:t>Select Message Group- P___</a:t>
            </a:r>
          </a:p>
          <a:p>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9706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3880773"/>
          </a:xfrm>
        </p:spPr>
        <p:txBody>
          <a:bodyPr>
            <a:noAutofit/>
          </a:bodyPr>
          <a:lstStyle/>
          <a:p>
            <a:r>
              <a:rPr lang="en-GB" sz="2800" dirty="0"/>
              <a:t>School is a cash-free zone.</a:t>
            </a:r>
          </a:p>
          <a:p>
            <a:r>
              <a:rPr lang="en-GB" sz="2800" dirty="0"/>
              <a:t>Please download the School Money app </a:t>
            </a:r>
          </a:p>
          <a:p>
            <a:pPr marL="0" indent="0">
              <a:buNone/>
            </a:pPr>
            <a:endParaRPr lang="en-GB" sz="2800" dirty="0"/>
          </a:p>
          <a:p>
            <a:pPr marL="0" indent="0">
              <a:buNone/>
            </a:pPr>
            <a:r>
              <a:rPr lang="en-GB" sz="2800" dirty="0"/>
              <a:t>The school money app will be used for processing payments for:</a:t>
            </a:r>
          </a:p>
          <a:p>
            <a:pPr>
              <a:buFont typeface="+mj-lt"/>
              <a:buAutoNum type="arabicPeriod"/>
            </a:pPr>
            <a:r>
              <a:rPr lang="en-GB" sz="2800" dirty="0">
                <a:solidFill>
                  <a:srgbClr val="FF0000"/>
                </a:solidFill>
              </a:rPr>
              <a:t>DINNERS - £2.60 </a:t>
            </a:r>
            <a:r>
              <a:rPr lang="en-GB" sz="2800" dirty="0"/>
              <a:t>– </a:t>
            </a:r>
            <a:r>
              <a:rPr lang="en-GB" sz="2800" u="sng" dirty="0"/>
              <a:t>Remember to sign-up for Free School Meals if you’re entitled. </a:t>
            </a:r>
            <a:r>
              <a:rPr lang="en-GB" sz="2800" dirty="0"/>
              <a:t>Even if you are not using it regularly it makes a difference to the money school is allocated.</a:t>
            </a:r>
          </a:p>
          <a:p>
            <a:pPr>
              <a:buFont typeface="+mj-lt"/>
              <a:buAutoNum type="arabicPeriod"/>
            </a:pPr>
            <a:r>
              <a:rPr lang="en-GB" sz="2800" dirty="0"/>
              <a:t>WRAP AROUND CARE (including bookings)</a:t>
            </a:r>
          </a:p>
          <a:p>
            <a:pPr>
              <a:buFont typeface="+mj-lt"/>
              <a:buAutoNum type="arabicPeriod"/>
            </a:pPr>
            <a:r>
              <a:rPr lang="en-GB" sz="2800" dirty="0"/>
              <a:t>AFTER-SCHOOL CLUBS</a:t>
            </a:r>
          </a:p>
          <a:p>
            <a:pPr>
              <a:buFont typeface="+mj-lt"/>
              <a:buAutoNum type="arabicPeriod"/>
            </a:pPr>
            <a:r>
              <a:rPr lang="en-GB" sz="2800" dirty="0"/>
              <a:t>TRIPS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16630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t>PTE/PTM STANDARDISED TESTS (every May)</a:t>
            </a:r>
          </a:p>
          <a:p>
            <a:r>
              <a:rPr lang="en-GB" sz="2800" dirty="0"/>
              <a:t>CLASS ASSESSMENTS- Weekly Friday tests</a:t>
            </a:r>
          </a:p>
          <a:p>
            <a:r>
              <a:rPr lang="en-GB" sz="2800" dirty="0"/>
              <a:t>Comments in books</a:t>
            </a:r>
          </a:p>
          <a:p>
            <a:r>
              <a:rPr lang="en-GB" sz="2800" dirty="0"/>
              <a:t>AR STAR TESTS (every 9 school weeks </a:t>
            </a:r>
            <a:r>
              <a:rPr lang="en-GB" sz="2800" dirty="0" err="1"/>
              <a:t>approx</a:t>
            </a:r>
            <a:r>
              <a:rPr lang="en-GB" sz="2800" dirty="0"/>
              <a:t>)</a:t>
            </a:r>
          </a:p>
          <a:p>
            <a:r>
              <a:rPr lang="en-GB" sz="2800" dirty="0"/>
              <a:t>Books will be sent home to parents (half-termly) to be signed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9961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a:bodyPr>
          <a:lstStyle/>
          <a:p>
            <a:pPr marL="0" indent="0">
              <a:buNone/>
            </a:pPr>
            <a:r>
              <a:rPr lang="en-GB" sz="2800" dirty="0"/>
              <a:t>Contact the office to:</a:t>
            </a:r>
          </a:p>
          <a:p>
            <a:r>
              <a:rPr lang="en-GB" sz="2800" dirty="0"/>
              <a:t>Inform class teacher of any changes to collection arrangements (bus etc.).</a:t>
            </a:r>
          </a:p>
          <a:p>
            <a:r>
              <a:rPr lang="en-GB" sz="2800" dirty="0"/>
              <a:t>Inform teacher of illness (or via school app).</a:t>
            </a:r>
          </a:p>
          <a:p>
            <a:r>
              <a:rPr lang="en-GB" sz="2800" dirty="0"/>
              <a:t>Inform school of any changes to personal details.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34621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57612" cy="1320800"/>
          </a:xfrm>
        </p:spPr>
        <p:txBody>
          <a:bodyPr>
            <a:normAutofit/>
          </a:bodyPr>
          <a:lstStyle/>
          <a:p>
            <a:r>
              <a:rPr lang="en-GB" dirty="0"/>
              <a:t>Attendance </a:t>
            </a:r>
          </a:p>
        </p:txBody>
      </p:sp>
      <p:sp>
        <p:nvSpPr>
          <p:cNvPr id="3" name="Content Placeholder 2"/>
          <p:cNvSpPr>
            <a:spLocks noGrp="1"/>
          </p:cNvSpPr>
          <p:nvPr>
            <p:ph idx="1"/>
          </p:nvPr>
        </p:nvSpPr>
        <p:spPr>
          <a:xfrm>
            <a:off x="566497" y="1513384"/>
            <a:ext cx="8596668" cy="4273461"/>
          </a:xfrm>
        </p:spPr>
        <p:txBody>
          <a:bodyPr>
            <a:normAutofit lnSpcReduction="10000"/>
          </a:bodyPr>
          <a:lstStyle/>
          <a:p>
            <a:r>
              <a:rPr lang="en-US" dirty="0"/>
              <a:t>It is important that your child is in school whenever possible.  If your child is suffering from fever like symptoms they should remain at home until 48 hours after symptoms have ceased. </a:t>
            </a:r>
          </a:p>
          <a:p>
            <a:r>
              <a:rPr lang="en-US" dirty="0">
                <a:solidFill>
                  <a:srgbClr val="FF0000"/>
                </a:solidFill>
              </a:rPr>
              <a:t>Parents will receive a letter home informing them if their child’s attendance has fallen below the EA target of 95% (more than one day every four weeks). The Education Welfare Officer will also track any attendances that fall below this percentage. </a:t>
            </a:r>
            <a:r>
              <a:rPr lang="en-GB" dirty="0">
                <a:solidFill>
                  <a:srgbClr val="FF0000"/>
                </a:solidFill>
              </a:rPr>
              <a:t> </a:t>
            </a:r>
          </a:p>
          <a:p>
            <a:endParaRPr lang="en-GB" dirty="0"/>
          </a:p>
          <a:p>
            <a:pPr marL="0" indent="0">
              <a:buNone/>
            </a:pPr>
            <a:r>
              <a:rPr lang="en-US" b="1" u="sng" dirty="0"/>
              <a:t>Holidays in Term Time</a:t>
            </a:r>
            <a:endParaRPr lang="en-GB" dirty="0"/>
          </a:p>
          <a:p>
            <a:pPr marL="0" indent="0">
              <a:buNone/>
            </a:pPr>
            <a:r>
              <a:rPr lang="en-GB" b="1" dirty="0"/>
              <a:t> </a:t>
            </a:r>
            <a:endParaRPr lang="en-GB" dirty="0"/>
          </a:p>
          <a:p>
            <a:r>
              <a:rPr lang="en-US" dirty="0"/>
              <a:t>Holidays during term time are discouraged by the school. Parents are reminded of the effect that absence can have on a pupil’s potential achievement.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66339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a:t>A summary of important child protection and safeguarding policies will be sent home later this term.</a:t>
            </a:r>
          </a:p>
          <a:p>
            <a:r>
              <a:rPr lang="en-GB" sz="2800" dirty="0" err="1"/>
              <a:t>MyHappyMind</a:t>
            </a:r>
            <a:r>
              <a:rPr lang="en-GB" sz="2800" dirty="0"/>
              <a:t>.</a:t>
            </a:r>
          </a:p>
          <a:p>
            <a:r>
              <a:rPr lang="en-GB" sz="2800" dirty="0"/>
              <a:t>Mood tracker.</a:t>
            </a:r>
          </a:p>
          <a:p>
            <a:pPr marL="0" indent="0">
              <a:buNone/>
            </a:pPr>
            <a:endParaRPr lang="en-GB" sz="2800" dirty="0"/>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76139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 </a:t>
            </a:r>
          </a:p>
        </p:txBody>
      </p:sp>
      <p:sp>
        <p:nvSpPr>
          <p:cNvPr id="3" name="Content Placeholder 2"/>
          <p:cNvSpPr>
            <a:spLocks noGrp="1"/>
          </p:cNvSpPr>
          <p:nvPr>
            <p:ph idx="1"/>
          </p:nvPr>
        </p:nvSpPr>
        <p:spPr>
          <a:xfrm>
            <a:off x="677334" y="1695077"/>
            <a:ext cx="8596668" cy="4664159"/>
          </a:xfrm>
        </p:spPr>
        <p:txBody>
          <a:bodyPr>
            <a:normAutofit/>
          </a:bodyPr>
          <a:lstStyle/>
          <a:p>
            <a:pPr marL="0" indent="0">
              <a:buNone/>
            </a:pPr>
            <a:r>
              <a:rPr lang="en-GB" sz="2800" dirty="0"/>
              <a:t>As a school we promote healthy eating and a balanced diet.  Please note the following –</a:t>
            </a:r>
          </a:p>
          <a:p>
            <a:r>
              <a:rPr lang="en-GB" sz="2800" dirty="0"/>
              <a:t>Nut free zone (please do not send any cakes into school for sharing).</a:t>
            </a:r>
          </a:p>
          <a:p>
            <a:r>
              <a:rPr lang="en-GB" sz="2800" dirty="0"/>
              <a:t>Water bottles (should contain water only – advice from dentist)</a:t>
            </a:r>
          </a:p>
          <a:p>
            <a:r>
              <a:rPr lang="en-GB" sz="2800" dirty="0"/>
              <a:t>Items such as crisps, sweets and chocolate should be kept to a minimum as treats</a:t>
            </a:r>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91361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B62E-C690-0FA9-C630-F84FDCF367C9}"/>
              </a:ext>
            </a:extLst>
          </p:cNvPr>
          <p:cNvSpPr>
            <a:spLocks noGrp="1"/>
          </p:cNvSpPr>
          <p:nvPr>
            <p:ph type="title"/>
          </p:nvPr>
        </p:nvSpPr>
        <p:spPr/>
        <p:txBody>
          <a:bodyPr/>
          <a:lstStyle/>
          <a:p>
            <a:r>
              <a:rPr lang="en-GB" dirty="0"/>
              <a:t>IMAGINE IF</a:t>
            </a:r>
          </a:p>
        </p:txBody>
      </p:sp>
      <p:sp>
        <p:nvSpPr>
          <p:cNvPr id="3" name="Content Placeholder 2">
            <a:extLst>
              <a:ext uri="{FF2B5EF4-FFF2-40B4-BE49-F238E27FC236}">
                <a16:creationId xmlns:a16="http://schemas.microsoft.com/office/drawing/2014/main" id="{9A7ED739-3790-369D-AFB3-143C73A97AC6}"/>
              </a:ext>
            </a:extLst>
          </p:cNvPr>
          <p:cNvSpPr>
            <a:spLocks noGrp="1"/>
          </p:cNvSpPr>
          <p:nvPr>
            <p:ph idx="1"/>
          </p:nvPr>
        </p:nvSpPr>
        <p:spPr>
          <a:xfrm>
            <a:off x="331399" y="1488613"/>
            <a:ext cx="9288537" cy="3880773"/>
          </a:xfrm>
        </p:spPr>
        <p:txBody>
          <a:bodyPr>
            <a:normAutofit fontScale="92500" lnSpcReduction="10000"/>
          </a:bodyPr>
          <a:lstStyle/>
          <a:p>
            <a:r>
              <a:rPr lang="en-GB" sz="2400" dirty="0"/>
              <a:t>As a school we </a:t>
            </a:r>
            <a:r>
              <a:rPr lang="en-GB" sz="2400"/>
              <a:t>recognise the benefit </a:t>
            </a:r>
            <a:r>
              <a:rPr lang="en-GB" sz="2400" dirty="0"/>
              <a:t>of our weekly counselling sessions and have decided to continue with the service at a cost to the school.</a:t>
            </a:r>
          </a:p>
          <a:p>
            <a:pPr marL="0" indent="0">
              <a:buNone/>
            </a:pPr>
            <a:endParaRPr lang="en-GB" sz="2400" dirty="0"/>
          </a:p>
          <a:p>
            <a:r>
              <a:rPr lang="en-GB" sz="2400" dirty="0"/>
              <a:t>This will consist of two weekly school counselling sessions providing support to two individual pupils each half-term.</a:t>
            </a:r>
          </a:p>
          <a:p>
            <a:pPr marL="0" indent="0">
              <a:buNone/>
            </a:pPr>
            <a:endParaRPr lang="en-GB" sz="2400" dirty="0"/>
          </a:p>
          <a:p>
            <a:r>
              <a:rPr lang="en-GB" sz="2400" dirty="0"/>
              <a:t>If you feel that your child would benefit from these sessions please complete a referral form online </a:t>
            </a:r>
            <a:r>
              <a:rPr lang="en-GB" sz="2400" dirty="0">
                <a:hlinkClick r:id="rId2"/>
              </a:rPr>
              <a:t>https://imagineif.org.uk/primary-schools</a:t>
            </a:r>
            <a:endParaRPr lang="en-GB" sz="2400" dirty="0"/>
          </a:p>
        </p:txBody>
      </p:sp>
    </p:spTree>
    <p:extLst>
      <p:ext uri="{BB962C8B-B14F-4D97-AF65-F5344CB8AC3E}">
        <p14:creationId xmlns:p14="http://schemas.microsoft.com/office/powerpoint/2010/main" val="372031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221C66-DAEC-A13C-F879-B83919DDD09E}"/>
              </a:ext>
            </a:extLst>
          </p:cNvPr>
          <p:cNvSpPr>
            <a:spLocks noGrp="1"/>
          </p:cNvSpPr>
          <p:nvPr>
            <p:ph type="title"/>
          </p:nvPr>
        </p:nvSpPr>
        <p:spPr>
          <a:xfrm>
            <a:off x="677334" y="609600"/>
            <a:ext cx="8596668" cy="1320800"/>
          </a:xfrm>
        </p:spPr>
        <p:txBody>
          <a:bodyPr/>
          <a:lstStyle/>
          <a:p>
            <a:r>
              <a:rPr lang="en-GB" dirty="0"/>
              <a:t>PERIOD DIGNITY CHAMPION</a:t>
            </a:r>
          </a:p>
        </p:txBody>
      </p:sp>
      <p:sp>
        <p:nvSpPr>
          <p:cNvPr id="5" name="Content Placeholder 2">
            <a:extLst>
              <a:ext uri="{FF2B5EF4-FFF2-40B4-BE49-F238E27FC236}">
                <a16:creationId xmlns:a16="http://schemas.microsoft.com/office/drawing/2014/main" id="{B7E03B8A-508E-F4FA-9680-6FBC735050B5}"/>
              </a:ext>
            </a:extLst>
          </p:cNvPr>
          <p:cNvSpPr>
            <a:spLocks noGrp="1"/>
          </p:cNvSpPr>
          <p:nvPr>
            <p:ph idx="1"/>
          </p:nvPr>
        </p:nvSpPr>
        <p:spPr>
          <a:xfrm>
            <a:off x="677334" y="1534660"/>
            <a:ext cx="8596668" cy="3880773"/>
          </a:xfrm>
        </p:spPr>
        <p:txBody>
          <a:bodyPr>
            <a:normAutofit fontScale="92500" lnSpcReduction="10000"/>
          </a:bodyPr>
          <a:lstStyle/>
          <a:p>
            <a:r>
              <a:rPr lang="en-GB" dirty="0"/>
              <a:t>This is a new initiative working to remove/break the stigma and taboo around periods.</a:t>
            </a:r>
          </a:p>
          <a:p>
            <a:r>
              <a:rPr lang="en-GB" dirty="0"/>
              <a:t>Free period resources are available and easily accessible within school. </a:t>
            </a:r>
          </a:p>
          <a:p>
            <a:pPr marL="0" indent="0">
              <a:buNone/>
            </a:pPr>
            <a:endParaRPr lang="en-GB" dirty="0"/>
          </a:p>
          <a:p>
            <a:r>
              <a:rPr lang="en-GB" dirty="0"/>
              <a:t>Mrs Smyth is our Period Dignity teacher.  </a:t>
            </a:r>
          </a:p>
          <a:p>
            <a:pPr marL="0" indent="0">
              <a:buNone/>
            </a:pPr>
            <a:endParaRPr lang="en-GB" dirty="0"/>
          </a:p>
          <a:p>
            <a:r>
              <a:rPr lang="en-GB" dirty="0"/>
              <a:t>We appreciate that this can be </a:t>
            </a:r>
            <a:r>
              <a:rPr lang="en-GB"/>
              <a:t>a difficult </a:t>
            </a:r>
            <a:r>
              <a:rPr lang="en-GB" dirty="0"/>
              <a:t>time for some pupils. Mrs Smyth is available to support pupils during this time.</a:t>
            </a:r>
          </a:p>
          <a:p>
            <a:r>
              <a:rPr lang="en-GB" dirty="0"/>
              <a:t>Parents can request this support via the school office by requesting a call back from Mrs Smyth.</a:t>
            </a:r>
          </a:p>
          <a:p>
            <a:r>
              <a:rPr lang="en-GB" dirty="0"/>
              <a:t>Pupils may use their bubble time peg to request to speak to Mrs Smyth. Mrs Smyth will always link in with parents before having a conversation with the pupil.</a:t>
            </a:r>
          </a:p>
        </p:txBody>
      </p:sp>
    </p:spTree>
    <p:extLst>
      <p:ext uri="{BB962C8B-B14F-4D97-AF65-F5344CB8AC3E}">
        <p14:creationId xmlns:p14="http://schemas.microsoft.com/office/powerpoint/2010/main" val="4266479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 </a:t>
            </a:r>
          </a:p>
        </p:txBody>
      </p:sp>
      <p:sp>
        <p:nvSpPr>
          <p:cNvPr id="3" name="Content Placeholder 2"/>
          <p:cNvSpPr>
            <a:spLocks noGrp="1"/>
          </p:cNvSpPr>
          <p:nvPr>
            <p:ph idx="1"/>
          </p:nvPr>
        </p:nvSpPr>
        <p:spPr>
          <a:xfrm>
            <a:off x="677334" y="2160589"/>
            <a:ext cx="8596668" cy="4070394"/>
          </a:xfrm>
        </p:spPr>
        <p:txBody>
          <a:bodyPr>
            <a:normAutofit/>
          </a:bodyPr>
          <a:lstStyle/>
          <a:p>
            <a:endParaRPr lang="en-GB" sz="2800" dirty="0"/>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60DB39A8-1CAE-111B-C1C2-938555DCEA31}"/>
              </a:ext>
            </a:extLst>
          </p:cNvPr>
          <p:cNvSpPr txBox="1">
            <a:spLocks/>
          </p:cNvSpPr>
          <p:nvPr/>
        </p:nvSpPr>
        <p:spPr>
          <a:xfrm>
            <a:off x="818848" y="1785032"/>
            <a:ext cx="8596668" cy="407039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Daily/Weekly Timetable overview.</a:t>
            </a:r>
          </a:p>
          <a:p>
            <a:r>
              <a:rPr lang="en-GB" sz="2800" dirty="0"/>
              <a:t>Classroom charter was created at the start of the year.</a:t>
            </a:r>
          </a:p>
          <a:p>
            <a:r>
              <a:rPr lang="en-GB" sz="2800" dirty="0"/>
              <a:t>Books will go home half-termly to be signed and returned.</a:t>
            </a:r>
          </a:p>
          <a:p>
            <a:endParaRPr lang="en-GB" sz="2800" dirty="0"/>
          </a:p>
          <a:p>
            <a:endParaRPr lang="en-GB" sz="2800" dirty="0"/>
          </a:p>
        </p:txBody>
      </p:sp>
    </p:spTree>
    <p:extLst>
      <p:ext uri="{BB962C8B-B14F-4D97-AF65-F5344CB8AC3E}">
        <p14:creationId xmlns:p14="http://schemas.microsoft.com/office/powerpoint/2010/main" val="422743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a:t>
            </a:r>
            <a:r>
              <a:rPr lang="en-GB" sz="2800" dirty="0" err="1"/>
              <a:t>Kircubbin</a:t>
            </a:r>
            <a:r>
              <a:rPr lang="en-GB" sz="2800" dirty="0"/>
              <a:t> Integrated Primary School we firmly believe that we all need to love and be loved.  Through core integrated principles of equality, faith and values, parental involvement and social responsibility we aim to ensure all within our school community are valued, respected and loved.  In learning to love, our children can love to learn and achieve their full potential.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38176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35495" cy="1320800"/>
          </a:xfrm>
        </p:spPr>
        <p:txBody>
          <a:bodyPr/>
          <a:lstStyle/>
          <a:p>
            <a:r>
              <a:rPr lang="en-GB" dirty="0"/>
              <a:t>Positive Behaviour, Rewards and Sanctions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5" name="Content Placeholder 2">
            <a:extLst>
              <a:ext uri="{FF2B5EF4-FFF2-40B4-BE49-F238E27FC236}">
                <a16:creationId xmlns:a16="http://schemas.microsoft.com/office/drawing/2014/main" id="{EC2FBAE0-209B-9203-A425-73076E8FE57B}"/>
              </a:ext>
            </a:extLst>
          </p:cNvPr>
          <p:cNvSpPr>
            <a:spLocks noGrp="1"/>
          </p:cNvSpPr>
          <p:nvPr>
            <p:ph idx="1"/>
          </p:nvPr>
        </p:nvSpPr>
        <p:spPr>
          <a:xfrm>
            <a:off x="677863" y="1288474"/>
            <a:ext cx="8596312" cy="4753552"/>
          </a:xfrm>
        </p:spPr>
        <p:txBody>
          <a:bodyPr>
            <a:normAutofit fontScale="92500" lnSpcReduction="20000"/>
          </a:bodyPr>
          <a:lstStyle/>
          <a:p>
            <a:r>
              <a:rPr lang="en-GB" sz="2000" dirty="0"/>
              <a:t>Class rewards.</a:t>
            </a:r>
          </a:p>
          <a:p>
            <a:pPr marL="0" indent="0">
              <a:buNone/>
            </a:pPr>
            <a:r>
              <a:rPr lang="en-GB" sz="2000" dirty="0"/>
              <a:t>-Mathletics- half-termly prize draw, certificates, Mathletics Badge (25 weeks of 1000 points) and end of year celebration day.</a:t>
            </a:r>
          </a:p>
          <a:p>
            <a:pPr marL="0" indent="0">
              <a:buNone/>
            </a:pPr>
            <a:r>
              <a:rPr lang="en-GB" sz="2000" dirty="0"/>
              <a:t>-Accelerated Reader- personalised targets, half-termly prize draw, millionaire reader badge and end of year celebration day.</a:t>
            </a:r>
          </a:p>
          <a:p>
            <a:pPr marL="0" indent="0">
              <a:buNone/>
            </a:pPr>
            <a:r>
              <a:rPr lang="en-GB" sz="2000" dirty="0"/>
              <a:t>-Merits- individual with rewards for 10,20,40 and 60 merits.</a:t>
            </a:r>
          </a:p>
          <a:p>
            <a:pPr marL="0" indent="0">
              <a:buNone/>
            </a:pPr>
            <a:r>
              <a:rPr lang="en-GB" sz="2000" dirty="0"/>
              <a:t>-Table points- weekly</a:t>
            </a:r>
          </a:p>
          <a:p>
            <a:pPr marL="0" indent="0">
              <a:buNone/>
            </a:pPr>
            <a:r>
              <a:rPr lang="en-GB" sz="2000" dirty="0"/>
              <a:t>-Pupil/s of the week- awarded in assembly each week</a:t>
            </a:r>
          </a:p>
          <a:p>
            <a:r>
              <a:rPr lang="en-GB" sz="2000" dirty="0"/>
              <a:t>Positive behaviour reinforced- links to class charter.</a:t>
            </a:r>
          </a:p>
          <a:p>
            <a:r>
              <a:rPr lang="en-GB" sz="2000" dirty="0"/>
              <a:t>Sanctions – Strike system- 4 strike system that has been explained to pupils. Reset at the end of every day.</a:t>
            </a:r>
          </a:p>
          <a:p>
            <a:pPr marL="0" indent="0">
              <a:buNone/>
            </a:pPr>
            <a:r>
              <a:rPr lang="en-GB" sz="2000" dirty="0"/>
              <a:t>At 3 strikes-Copying out Class Charter at home and parents informed of reason for sanction.</a:t>
            </a:r>
          </a:p>
          <a:p>
            <a:pPr marL="0" indent="0">
              <a:buNone/>
            </a:pPr>
            <a:r>
              <a:rPr lang="en-GB" sz="2000" dirty="0"/>
              <a:t>At 4 strikes-Copying out Class Charter at home, parents informed and Reflection Time completed during school time.</a:t>
            </a:r>
          </a:p>
        </p:txBody>
      </p:sp>
    </p:spTree>
    <p:extLst>
      <p:ext uri="{BB962C8B-B14F-4D97-AF65-F5344CB8AC3E}">
        <p14:creationId xmlns:p14="http://schemas.microsoft.com/office/powerpoint/2010/main" val="3048071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4F63F877-7BCD-4EA8-CE75-8FD154CE65A2}"/>
              </a:ext>
            </a:extLst>
          </p:cNvPr>
          <p:cNvSpPr>
            <a:spLocks noGrp="1"/>
          </p:cNvSpPr>
          <p:nvPr>
            <p:ph idx="1"/>
          </p:nvPr>
        </p:nvSpPr>
        <p:spPr>
          <a:xfrm>
            <a:off x="677334" y="1645199"/>
            <a:ext cx="8596312" cy="3881437"/>
          </a:xfrm>
        </p:spPr>
        <p:txBody>
          <a:bodyPr>
            <a:normAutofit fontScale="85000" lnSpcReduction="20000"/>
          </a:bodyPr>
          <a:lstStyle/>
          <a:p>
            <a:r>
              <a:rPr lang="en-GB" sz="2400" dirty="0"/>
              <a:t>Writing: Each half term has a specific focus when it comes to writing.</a:t>
            </a:r>
          </a:p>
          <a:p>
            <a:r>
              <a:rPr lang="en-GB" sz="2400" dirty="0"/>
              <a:t>Development writing skills, sentence structure and use of a range of punctuation.</a:t>
            </a:r>
          </a:p>
          <a:p>
            <a:r>
              <a:rPr lang="en-GB" sz="2400" dirty="0"/>
              <a:t>Reading: Pupils will experience a variety of reading opportunities throughout the year.</a:t>
            </a:r>
          </a:p>
          <a:p>
            <a:pPr marL="0" indent="0">
              <a:buNone/>
            </a:pPr>
            <a:r>
              <a:rPr lang="en-GB" sz="2400" b="1" dirty="0"/>
              <a:t>Independent- </a:t>
            </a:r>
            <a:r>
              <a:rPr lang="en-GB" sz="2400" dirty="0"/>
              <a:t>Accelerated Reader (highly beneficial and does provide improvements). Rewards and incentives.</a:t>
            </a:r>
          </a:p>
          <a:p>
            <a:pPr marL="0" indent="0">
              <a:buNone/>
            </a:pPr>
            <a:r>
              <a:rPr lang="en-GB" sz="2400" dirty="0"/>
              <a:t>Accelerated Reader half-termly targets are set that are individualised and should be achievable for all pupils.</a:t>
            </a:r>
          </a:p>
          <a:p>
            <a:pPr marL="0" indent="0">
              <a:buNone/>
            </a:pPr>
            <a:r>
              <a:rPr lang="en-GB" sz="2400" b="1" dirty="0"/>
              <a:t>Guided-</a:t>
            </a:r>
            <a:r>
              <a:rPr lang="en-GB" sz="2400" dirty="0"/>
              <a:t> Reading within groups in the class. Some will have one to one with a classroom assistant too.</a:t>
            </a:r>
          </a:p>
          <a:p>
            <a:pPr marL="0" indent="0">
              <a:buNone/>
            </a:pPr>
            <a:r>
              <a:rPr lang="en-GB" sz="2400" b="1" dirty="0"/>
              <a:t>Shared- </a:t>
            </a:r>
            <a:r>
              <a:rPr lang="en-GB" sz="2400" dirty="0"/>
              <a:t>Class novels and specific texts.</a:t>
            </a:r>
          </a:p>
          <a:p>
            <a:endParaRPr lang="en-GB" dirty="0"/>
          </a:p>
        </p:txBody>
      </p:sp>
    </p:spTree>
    <p:extLst>
      <p:ext uri="{BB962C8B-B14F-4D97-AF65-F5344CB8AC3E}">
        <p14:creationId xmlns:p14="http://schemas.microsoft.com/office/powerpoint/2010/main" val="2174509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BC826126-CD74-C154-7022-F9DC22CDC69E}"/>
              </a:ext>
            </a:extLst>
          </p:cNvPr>
          <p:cNvSpPr>
            <a:spLocks noGrp="1"/>
          </p:cNvSpPr>
          <p:nvPr>
            <p:ph idx="1"/>
          </p:nvPr>
        </p:nvSpPr>
        <p:spPr>
          <a:xfrm>
            <a:off x="791634" y="1360489"/>
            <a:ext cx="8596668" cy="3880773"/>
          </a:xfrm>
        </p:spPr>
        <p:txBody>
          <a:bodyPr>
            <a:noAutofit/>
          </a:bodyPr>
          <a:lstStyle/>
          <a:p>
            <a:r>
              <a:rPr lang="en-GB" sz="2400" dirty="0"/>
              <a:t>Start of the year will feature revision of some of the topics covered in P6 before progressing on.</a:t>
            </a:r>
          </a:p>
          <a:p>
            <a:r>
              <a:rPr lang="en-GB" sz="2400" dirty="0"/>
              <a:t>Revising knowledge in some fundamental skills (4 processes, times tables, place value, mental maths, problem-solving, measure, fractions etc.).</a:t>
            </a:r>
          </a:p>
          <a:p>
            <a:r>
              <a:rPr lang="en-GB" sz="2400" dirty="0"/>
              <a:t>Times table knowledge is really important for your child as they progress through the rest of their time in primary school as it underpins a lot of the work they will complete. Plenty of reinforcement is beneficial. Apps could be used at home.</a:t>
            </a:r>
          </a:p>
          <a:p>
            <a:r>
              <a:rPr lang="en-GB" sz="2400" dirty="0"/>
              <a:t>Mathletics- can be used inside and outside of school.</a:t>
            </a:r>
          </a:p>
        </p:txBody>
      </p:sp>
    </p:spTree>
    <p:extLst>
      <p:ext uri="{BB962C8B-B14F-4D97-AF65-F5344CB8AC3E}">
        <p14:creationId xmlns:p14="http://schemas.microsoft.com/office/powerpoint/2010/main" val="31226157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E9834CF6-9BBD-D87D-A13D-633374890BA8}"/>
              </a:ext>
            </a:extLst>
          </p:cNvPr>
          <p:cNvSpPr>
            <a:spLocks noGrp="1"/>
          </p:cNvSpPr>
          <p:nvPr>
            <p:ph idx="1"/>
          </p:nvPr>
        </p:nvSpPr>
        <p:spPr>
          <a:xfrm>
            <a:off x="1265162" y="1790475"/>
            <a:ext cx="8596668" cy="3880773"/>
          </a:xfrm>
        </p:spPr>
        <p:txBody>
          <a:bodyPr>
            <a:normAutofit/>
          </a:bodyPr>
          <a:lstStyle/>
          <a:p>
            <a:r>
              <a:rPr lang="en-GB" sz="2800" dirty="0"/>
              <a:t>In The News</a:t>
            </a:r>
          </a:p>
          <a:p>
            <a:r>
              <a:rPr lang="en-GB" sz="2800" dirty="0"/>
              <a:t>Bridges</a:t>
            </a:r>
          </a:p>
          <a:p>
            <a:r>
              <a:rPr lang="en-GB" sz="2800" dirty="0"/>
              <a:t>Titanic</a:t>
            </a:r>
          </a:p>
          <a:p>
            <a:r>
              <a:rPr lang="en-GB" sz="2800" dirty="0"/>
              <a:t>Titanic</a:t>
            </a:r>
          </a:p>
          <a:p>
            <a:r>
              <a:rPr lang="en-GB" sz="2800" dirty="0"/>
              <a:t>Thinking Through The Past</a:t>
            </a:r>
          </a:p>
        </p:txBody>
      </p:sp>
    </p:spTree>
    <p:extLst>
      <p:ext uri="{BB962C8B-B14F-4D97-AF65-F5344CB8AC3E}">
        <p14:creationId xmlns:p14="http://schemas.microsoft.com/office/powerpoint/2010/main" val="603827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452" cy="1320800"/>
          </a:xfrm>
        </p:spPr>
        <p:txBody>
          <a:bodyPr/>
          <a:lstStyle/>
          <a:p>
            <a:r>
              <a:rPr lang="en-GB" dirty="0"/>
              <a:t>Internet Safety</a:t>
            </a:r>
          </a:p>
        </p:txBody>
      </p:sp>
      <p:sp>
        <p:nvSpPr>
          <p:cNvPr id="3" name="Content Placeholder 2"/>
          <p:cNvSpPr>
            <a:spLocks noGrp="1"/>
          </p:cNvSpPr>
          <p:nvPr>
            <p:ph idx="1"/>
          </p:nvPr>
        </p:nvSpPr>
        <p:spPr>
          <a:xfrm>
            <a:off x="677334" y="1492898"/>
            <a:ext cx="8112104" cy="4865705"/>
          </a:xfrm>
        </p:spPr>
        <p:txBody>
          <a:bodyPr>
            <a:normAutofit/>
          </a:bodyPr>
          <a:lstStyle/>
          <a:p>
            <a:r>
              <a:rPr lang="en-GB" dirty="0"/>
              <a:t>Many children are using video sharing platforms, social media and messaging apps such as:</a:t>
            </a:r>
          </a:p>
          <a:p>
            <a:pPr>
              <a:buFontTx/>
              <a:buChar char="-"/>
            </a:pPr>
            <a:r>
              <a:rPr lang="en-GB" dirty="0" err="1"/>
              <a:t>Whatsapp</a:t>
            </a:r>
            <a:r>
              <a:rPr lang="en-GB" dirty="0"/>
              <a:t> groups etc.  </a:t>
            </a:r>
          </a:p>
          <a:p>
            <a:pPr>
              <a:buFontTx/>
              <a:buChar char="-"/>
            </a:pPr>
            <a:r>
              <a:rPr lang="en-GB" dirty="0"/>
              <a:t>Snapchat, </a:t>
            </a:r>
            <a:r>
              <a:rPr lang="en-GB" dirty="0" err="1"/>
              <a:t>Tiktok</a:t>
            </a:r>
            <a:r>
              <a:rPr lang="en-GB" dirty="0"/>
              <a:t> etc.</a:t>
            </a:r>
          </a:p>
          <a:p>
            <a:pPr>
              <a:buFontTx/>
              <a:buChar char="-"/>
            </a:pPr>
            <a:r>
              <a:rPr lang="en-GB" dirty="0"/>
              <a:t>Online gaming</a:t>
            </a:r>
          </a:p>
          <a:p>
            <a:pPr>
              <a:buFontTx/>
              <a:buChar char="-"/>
            </a:pPr>
            <a:r>
              <a:rPr lang="en-GB" dirty="0" err="1"/>
              <a:t>Youtube</a:t>
            </a:r>
            <a:r>
              <a:rPr lang="en-GB" dirty="0"/>
              <a:t> </a:t>
            </a:r>
          </a:p>
          <a:p>
            <a:pPr>
              <a:buFontTx/>
              <a:buChar char="-"/>
            </a:pPr>
            <a:endParaRPr lang="en-GB" dirty="0"/>
          </a:p>
          <a:p>
            <a:r>
              <a:rPr lang="en-GB" dirty="0"/>
              <a:t>Issues can arise when using these apps. It is so important to monitor what your child does online.</a:t>
            </a:r>
          </a:p>
          <a:p>
            <a:r>
              <a:rPr lang="en-GB" dirty="0"/>
              <a:t>You can download the ‘Safer Schools NI’ app for guidance on parental controls, making devices safer and how these apps are used. </a:t>
            </a:r>
          </a:p>
        </p:txBody>
      </p:sp>
    </p:spTree>
    <p:extLst>
      <p:ext uri="{BB962C8B-B14F-4D97-AF65-F5344CB8AC3E}">
        <p14:creationId xmlns:p14="http://schemas.microsoft.com/office/powerpoint/2010/main" val="3375335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E5451C-589D-45B6-BDEB-BA553613A7AB}"/>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t>Swimming</a:t>
            </a:r>
            <a:endParaRPr lang="en-GB" dirty="0"/>
          </a:p>
        </p:txBody>
      </p:sp>
      <p:sp>
        <p:nvSpPr>
          <p:cNvPr id="5" name="Content Placeholder 2">
            <a:extLst>
              <a:ext uri="{FF2B5EF4-FFF2-40B4-BE49-F238E27FC236}">
                <a16:creationId xmlns:a16="http://schemas.microsoft.com/office/drawing/2014/main" id="{4A350C89-5D3A-183E-65BC-DAA0CD1A3459}"/>
              </a:ext>
            </a:extLst>
          </p:cNvPr>
          <p:cNvSpPr txBox="1">
            <a:spLocks/>
          </p:cNvSpPr>
          <p:nvPr/>
        </p:nvSpPr>
        <p:spPr>
          <a:xfrm>
            <a:off x="829734" y="2312989"/>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P7 will complete swimming lessons at </a:t>
            </a:r>
            <a:r>
              <a:rPr lang="en-GB" sz="2800" dirty="0" err="1"/>
              <a:t>Ards</a:t>
            </a:r>
            <a:r>
              <a:rPr lang="en-GB" sz="2800" dirty="0"/>
              <a:t> Leisure Centre on a Thursday in the 2nd term.</a:t>
            </a:r>
          </a:p>
          <a:p>
            <a:r>
              <a:rPr lang="en-GB" sz="2800" dirty="0"/>
              <a:t>Further details about swimming will be provided closer to the time.</a:t>
            </a:r>
          </a:p>
        </p:txBody>
      </p:sp>
    </p:spTree>
    <p:extLst>
      <p:ext uri="{BB962C8B-B14F-4D97-AF65-F5344CB8AC3E}">
        <p14:creationId xmlns:p14="http://schemas.microsoft.com/office/powerpoint/2010/main" val="13168950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Content Placeholder 2">
            <a:extLst>
              <a:ext uri="{FF2B5EF4-FFF2-40B4-BE49-F238E27FC236}">
                <a16:creationId xmlns:a16="http://schemas.microsoft.com/office/drawing/2014/main" id="{C699A87A-13C5-8699-9F12-4F84B9DA3B46}"/>
              </a:ext>
            </a:extLst>
          </p:cNvPr>
          <p:cNvSpPr>
            <a:spLocks noGrp="1"/>
          </p:cNvSpPr>
          <p:nvPr>
            <p:ph idx="1"/>
          </p:nvPr>
        </p:nvSpPr>
        <p:spPr>
          <a:xfrm>
            <a:off x="780748" y="1610860"/>
            <a:ext cx="8596668" cy="3880773"/>
          </a:xfrm>
        </p:spPr>
        <p:txBody>
          <a:bodyPr>
            <a:normAutofit lnSpcReduction="10000"/>
          </a:bodyPr>
          <a:lstStyle/>
          <a:p>
            <a:r>
              <a:rPr lang="en-GB" sz="2400" dirty="0"/>
              <a:t>Supporting with homework- reading, tables, spellings etc. Checking/signing on completion.</a:t>
            </a:r>
          </a:p>
          <a:p>
            <a:r>
              <a:rPr lang="en-GB" sz="2400" dirty="0"/>
              <a:t>Encouraging regular reading.</a:t>
            </a:r>
          </a:p>
          <a:p>
            <a:r>
              <a:rPr lang="en-GB" sz="2400" dirty="0"/>
              <a:t>Sharing information that is linked to our topic work in school.</a:t>
            </a:r>
          </a:p>
          <a:p>
            <a:r>
              <a:rPr lang="en-GB" sz="2400" dirty="0"/>
              <a:t>Looking over classwork books when they are sent home.</a:t>
            </a:r>
          </a:p>
          <a:p>
            <a:r>
              <a:rPr lang="en-GB" sz="2400" dirty="0"/>
              <a:t>Supporting the development of general Maths and Literacy skills (times table knowledge, pointing out punctuation errors in work etc.)</a:t>
            </a:r>
          </a:p>
          <a:p>
            <a:pPr marL="0" indent="0">
              <a:buNone/>
            </a:pPr>
            <a:endParaRPr lang="en-GB" dirty="0"/>
          </a:p>
        </p:txBody>
      </p:sp>
    </p:spTree>
    <p:extLst>
      <p:ext uri="{BB962C8B-B14F-4D97-AF65-F5344CB8AC3E}">
        <p14:creationId xmlns:p14="http://schemas.microsoft.com/office/powerpoint/2010/main" val="3945349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AAA92E0-CDDA-6D55-6AF7-9AD3B929E0C8}"/>
              </a:ext>
            </a:extLst>
          </p:cNvPr>
          <p:cNvSpPr>
            <a:spLocks noGrp="1"/>
          </p:cNvSpPr>
          <p:nvPr>
            <p:ph type="title"/>
          </p:nvPr>
        </p:nvSpPr>
        <p:spPr>
          <a:xfrm>
            <a:off x="677334" y="609600"/>
            <a:ext cx="8596668" cy="1320800"/>
          </a:xfrm>
        </p:spPr>
        <p:txBody>
          <a:bodyPr/>
          <a:lstStyle/>
          <a:p>
            <a:r>
              <a:rPr lang="en-GB" dirty="0"/>
              <a:t>P7 Residential</a:t>
            </a:r>
          </a:p>
        </p:txBody>
      </p:sp>
      <p:sp>
        <p:nvSpPr>
          <p:cNvPr id="5" name="Content Placeholder 2">
            <a:extLst>
              <a:ext uri="{FF2B5EF4-FFF2-40B4-BE49-F238E27FC236}">
                <a16:creationId xmlns:a16="http://schemas.microsoft.com/office/drawing/2014/main" id="{1B71C08C-7DCC-3487-542F-A3A13E464E60}"/>
              </a:ext>
            </a:extLst>
          </p:cNvPr>
          <p:cNvSpPr>
            <a:spLocks noGrp="1"/>
          </p:cNvSpPr>
          <p:nvPr>
            <p:ph idx="1"/>
          </p:nvPr>
        </p:nvSpPr>
        <p:spPr>
          <a:xfrm>
            <a:off x="677334" y="2160589"/>
            <a:ext cx="8596668" cy="3880773"/>
          </a:xfrm>
        </p:spPr>
        <p:txBody>
          <a:bodyPr/>
          <a:lstStyle/>
          <a:p>
            <a:r>
              <a:rPr lang="en-GB" dirty="0" err="1"/>
              <a:t>Shannaghmore</a:t>
            </a:r>
            <a:r>
              <a:rPr lang="en-GB" dirty="0"/>
              <a:t> Outdoor Learning Centre</a:t>
            </a:r>
          </a:p>
          <a:p>
            <a:r>
              <a:rPr lang="en-GB" dirty="0"/>
              <a:t>Dates: To be confirmed</a:t>
            </a:r>
          </a:p>
          <a:p>
            <a:r>
              <a:rPr lang="en-GB" dirty="0"/>
              <a:t>Meeting will be arranged before the trip, further information will be provided then.</a:t>
            </a:r>
          </a:p>
          <a:p>
            <a:r>
              <a:rPr lang="en-GB" dirty="0"/>
              <a:t>Cost: To be confirmed</a:t>
            </a:r>
          </a:p>
          <a:p>
            <a:r>
              <a:rPr lang="en-GB" dirty="0"/>
              <a:t>Payment: Payment in full or over 6 months.</a:t>
            </a:r>
          </a:p>
          <a:p>
            <a:r>
              <a:rPr lang="en-GB" dirty="0"/>
              <a:t>Notified once payment is available via the school app.</a:t>
            </a:r>
          </a:p>
          <a:p>
            <a:endParaRPr lang="en-GB" dirty="0"/>
          </a:p>
          <a:p>
            <a:endParaRPr lang="en-GB" dirty="0"/>
          </a:p>
        </p:txBody>
      </p:sp>
    </p:spTree>
    <p:extLst>
      <p:ext uri="{BB962C8B-B14F-4D97-AF65-F5344CB8AC3E}">
        <p14:creationId xmlns:p14="http://schemas.microsoft.com/office/powerpoint/2010/main" val="1813779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a:t>
            </a:r>
          </a:p>
        </p:txBody>
      </p:sp>
      <p:sp>
        <p:nvSpPr>
          <p:cNvPr id="3" name="Content Placeholder 2"/>
          <p:cNvSpPr>
            <a:spLocks noGrp="1"/>
          </p:cNvSpPr>
          <p:nvPr>
            <p:ph idx="1"/>
          </p:nvPr>
        </p:nvSpPr>
        <p:spPr/>
        <p:txBody>
          <a:bodyPr/>
          <a:lstStyle/>
          <a:p>
            <a:pPr marL="0" indent="0">
              <a:buNone/>
            </a:pPr>
            <a:endParaRPr lang="en-GB" dirty="0"/>
          </a:p>
          <a:p>
            <a:r>
              <a:rPr lang="en-GB" sz="2400" dirty="0"/>
              <a:t>HEALTHY BREAK</a:t>
            </a:r>
          </a:p>
          <a:p>
            <a:r>
              <a:rPr lang="en-GB" sz="2400" dirty="0"/>
              <a:t>NUT FREE ZONE</a:t>
            </a:r>
          </a:p>
          <a:p>
            <a:r>
              <a:rPr lang="en-GB" sz="2400" dirty="0"/>
              <a:t>NO BIRTHDAY CAKES OR CHOCOLATE TO BE SENT IN DUE TO ALLERGIES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531492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KIPS +</a:t>
            </a:r>
          </a:p>
        </p:txBody>
      </p:sp>
      <p:sp>
        <p:nvSpPr>
          <p:cNvPr id="3" name="Content Placeholder 2"/>
          <p:cNvSpPr>
            <a:spLocks noGrp="1"/>
          </p:cNvSpPr>
          <p:nvPr>
            <p:ph idx="1"/>
          </p:nvPr>
        </p:nvSpPr>
        <p:spPr/>
        <p:txBody>
          <a:bodyPr>
            <a:normAutofit/>
          </a:bodyPr>
          <a:lstStyle/>
          <a:p>
            <a:pPr marL="0" indent="0">
              <a:buNone/>
            </a:pPr>
            <a:r>
              <a:rPr lang="en-GB" sz="2800" dirty="0"/>
              <a:t>KIPS+ is the name of our school Parents’/Teachers’ Association (PTA).</a:t>
            </a:r>
          </a:p>
          <a:p>
            <a:pPr marL="0" indent="0">
              <a:buNone/>
            </a:pPr>
            <a:endParaRPr lang="en-GB" sz="2800" dirty="0"/>
          </a:p>
          <a:p>
            <a:pPr marL="0" indent="0">
              <a:buNone/>
            </a:pPr>
            <a:r>
              <a:rPr lang="en-GB" sz="2800" dirty="0"/>
              <a:t>If you would like to be involved please phone the school office for further details.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4" y="1578698"/>
            <a:ext cx="8596668" cy="3880773"/>
          </a:xfrm>
        </p:spPr>
        <p:txBody>
          <a:bodyPr>
            <a:noAutofit/>
          </a:bodyPr>
          <a:lstStyle/>
          <a:p>
            <a:pPr marL="0" indent="0">
              <a:buNone/>
            </a:pPr>
            <a:r>
              <a:rPr lang="en-GB" sz="1400" dirty="0"/>
              <a:t>At KIPS we aim to create a loving, happy and stimulating environment where pupils can learn effectively by…</a:t>
            </a:r>
          </a:p>
          <a:p>
            <a:pPr marL="0" indent="0">
              <a:buNone/>
            </a:pPr>
            <a:r>
              <a:rPr lang="en-GB" sz="1400" b="1" dirty="0"/>
              <a:t>Equality</a:t>
            </a:r>
          </a:p>
          <a:p>
            <a:pPr lvl="0"/>
            <a:r>
              <a:rPr lang="en-GB" sz="1400" dirty="0"/>
              <a:t>Catering for the needs of each individual. </a:t>
            </a:r>
          </a:p>
          <a:p>
            <a:pPr marL="0" indent="0">
              <a:buNone/>
            </a:pPr>
            <a:r>
              <a:rPr lang="en-GB" sz="1400" b="1" dirty="0"/>
              <a:t>Faith and Values</a:t>
            </a:r>
          </a:p>
          <a:p>
            <a:pPr lvl="0"/>
            <a:r>
              <a:rPr lang="en-GB" sz="1400" dirty="0"/>
              <a:t>Ensuring that people from all faiths and none, are respected, acknowledged and accepted as valued members of the school community through mutual understanding.</a:t>
            </a:r>
          </a:p>
          <a:p>
            <a:pPr marL="0" indent="0">
              <a:buNone/>
            </a:pPr>
            <a:r>
              <a:rPr lang="en-GB" sz="1400" b="1" dirty="0"/>
              <a:t>Parental Involvement </a:t>
            </a:r>
            <a:endParaRPr lang="en-GB" sz="1400" dirty="0"/>
          </a:p>
          <a:p>
            <a:pPr lvl="0"/>
            <a:r>
              <a:rPr lang="en-GB" sz="1400" dirty="0"/>
              <a:t>Effectively partnering with parents and the wider community in supporting our children.</a:t>
            </a:r>
          </a:p>
          <a:p>
            <a:pPr marL="0" indent="0">
              <a:buNone/>
            </a:pPr>
            <a:r>
              <a:rPr lang="en-GB" sz="1400" b="1" dirty="0"/>
              <a:t>Social Responsibility</a:t>
            </a:r>
            <a:endParaRPr lang="en-GB" sz="1400" dirty="0"/>
          </a:p>
          <a:p>
            <a:pPr lvl="0"/>
            <a:r>
              <a:rPr lang="en-GB" sz="1400" dirty="0"/>
              <a:t>developing a sense of responsibility and a belief that we can all make a positive difference with ourselves and others, locally, internationally and to the planet.</a:t>
            </a:r>
          </a:p>
          <a:p>
            <a:pPr marL="0" indent="0">
              <a:buNone/>
            </a:pPr>
            <a:endParaRPr lang="en-GB"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88762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lstStyle/>
          <a:p>
            <a:r>
              <a:rPr lang="en-GB" sz="2400" dirty="0"/>
              <a:t>The following will be sent home with your child at the start of the school year. Please return as soon as possible.</a:t>
            </a:r>
          </a:p>
          <a:p>
            <a:endParaRPr lang="en-GB" sz="2400" dirty="0"/>
          </a:p>
          <a:p>
            <a:r>
              <a:rPr lang="en-GB" sz="2400" dirty="0"/>
              <a:t>PERMISSION LETTERS</a:t>
            </a:r>
          </a:p>
          <a:p>
            <a:r>
              <a:rPr lang="en-GB" sz="2400" dirty="0"/>
              <a:t>MEDICAL INFORMATION </a:t>
            </a:r>
          </a:p>
          <a:p>
            <a:r>
              <a:rPr lang="en-GB" sz="2400" dirty="0"/>
              <a:t>DATA CAPTURE FORM</a:t>
            </a:r>
          </a:p>
          <a:p>
            <a:r>
              <a:rPr lang="en-GB" sz="2400" dirty="0"/>
              <a:t>COMMUNICATION- CONTACTS UPDATED IF NECESSARY</a:t>
            </a:r>
          </a:p>
          <a:p>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A58291-4EC3-3792-C114-B46DD962ED03}"/>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TRANSFER DATES 2023</a:t>
            </a:r>
          </a:p>
        </p:txBody>
      </p:sp>
      <p:sp>
        <p:nvSpPr>
          <p:cNvPr id="5" name="Content Placeholder 2">
            <a:extLst>
              <a:ext uri="{FF2B5EF4-FFF2-40B4-BE49-F238E27FC236}">
                <a16:creationId xmlns:a16="http://schemas.microsoft.com/office/drawing/2014/main" id="{3E9714DC-6994-604E-E2A8-19722A9E7D22}"/>
              </a:ext>
            </a:extLst>
          </p:cNvPr>
          <p:cNvSpPr txBox="1">
            <a:spLocks/>
          </p:cNvSpPr>
          <p:nvPr/>
        </p:nvSpPr>
        <p:spPr>
          <a:xfrm>
            <a:off x="829734" y="1764348"/>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800" b="1" dirty="0"/>
          </a:p>
          <a:p>
            <a:r>
              <a:rPr lang="en-GB" sz="2800" b="1" dirty="0"/>
              <a:t>SEAG- </a:t>
            </a:r>
          </a:p>
          <a:p>
            <a:r>
              <a:rPr lang="en-GB" sz="2800" b="1" dirty="0"/>
              <a:t>Saturday 11th NOVEMBER </a:t>
            </a:r>
          </a:p>
          <a:p>
            <a:r>
              <a:rPr lang="en-GB" sz="2800" b="1" dirty="0"/>
              <a:t>Saturday 25</a:t>
            </a:r>
            <a:r>
              <a:rPr lang="en-GB" sz="2800" b="1" baseline="30000" dirty="0"/>
              <a:t>TH</a:t>
            </a:r>
            <a:r>
              <a:rPr lang="en-GB" sz="2800" b="1" dirty="0"/>
              <a:t> NOVEMBER </a:t>
            </a:r>
          </a:p>
          <a:p>
            <a:pPr marL="0" indent="0">
              <a:buNone/>
            </a:pPr>
            <a:endParaRPr lang="en-GB" sz="2800" b="1" dirty="0"/>
          </a:p>
        </p:txBody>
      </p:sp>
    </p:spTree>
    <p:extLst>
      <p:ext uri="{BB962C8B-B14F-4D97-AF65-F5344CB8AC3E}">
        <p14:creationId xmlns:p14="http://schemas.microsoft.com/office/powerpoint/2010/main" val="4478097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5EC0BD-3612-7B59-A7DF-83CE8A7160FD}"/>
              </a:ext>
            </a:extLst>
          </p:cNvPr>
          <p:cNvSpPr>
            <a:spLocks noGrp="1"/>
          </p:cNvSpPr>
          <p:nvPr>
            <p:ph type="title"/>
          </p:nvPr>
        </p:nvSpPr>
        <p:spPr>
          <a:xfrm>
            <a:off x="677334" y="609600"/>
            <a:ext cx="8596668" cy="1320800"/>
          </a:xfrm>
        </p:spPr>
        <p:txBody>
          <a:bodyPr/>
          <a:lstStyle/>
          <a:p>
            <a:r>
              <a:rPr lang="en-GB" dirty="0"/>
              <a:t>TRANSFER GROUP</a:t>
            </a:r>
          </a:p>
        </p:txBody>
      </p:sp>
      <p:sp>
        <p:nvSpPr>
          <p:cNvPr id="5" name="Content Placeholder 2">
            <a:extLst>
              <a:ext uri="{FF2B5EF4-FFF2-40B4-BE49-F238E27FC236}">
                <a16:creationId xmlns:a16="http://schemas.microsoft.com/office/drawing/2014/main" id="{8AE5CFCC-2688-4539-6CBB-ACE8636A178B}"/>
              </a:ext>
            </a:extLst>
          </p:cNvPr>
          <p:cNvSpPr>
            <a:spLocks noGrp="1"/>
          </p:cNvSpPr>
          <p:nvPr>
            <p:ph idx="1"/>
          </p:nvPr>
        </p:nvSpPr>
        <p:spPr>
          <a:xfrm>
            <a:off x="677334" y="1275347"/>
            <a:ext cx="8596668" cy="4766015"/>
          </a:xfrm>
        </p:spPr>
        <p:txBody>
          <a:bodyPr>
            <a:normAutofit fontScale="92500" lnSpcReduction="10000"/>
          </a:bodyPr>
          <a:lstStyle/>
          <a:p>
            <a:r>
              <a:rPr lang="en-GB" sz="2800" b="1" dirty="0"/>
              <a:t>ALL TESTS IN FILE- GO OVER TESTS- LOOK AT PATTERNS- ARE THEY GETTING SAME TYPE OF QUESTION WRONG.</a:t>
            </a:r>
          </a:p>
          <a:p>
            <a:r>
              <a:rPr lang="en-GB" sz="2800" b="1" dirty="0"/>
              <a:t>MAKING NOTES FOR THEMSELVES  IS VALUABLE- THINGS TO HELP ME BOOK- much of this should be done independently. </a:t>
            </a:r>
          </a:p>
          <a:p>
            <a:r>
              <a:rPr lang="en-GB" sz="2800" b="1" dirty="0"/>
              <a:t>The Explain Everything app is very useful. Pupil take photos of questions they need to work on.</a:t>
            </a:r>
          </a:p>
          <a:p>
            <a:r>
              <a:rPr lang="en-GB" sz="2800" b="1" dirty="0"/>
              <a:t>Identify questions they want to re-visit.</a:t>
            </a:r>
          </a:p>
          <a:p>
            <a:r>
              <a:rPr lang="en-GB" sz="2800" b="1" dirty="0"/>
              <a:t>Will go over individually and if relevant with whole group.</a:t>
            </a:r>
          </a:p>
          <a:p>
            <a:endParaRPr lang="en-GB" dirty="0"/>
          </a:p>
        </p:txBody>
      </p:sp>
    </p:spTree>
    <p:extLst>
      <p:ext uri="{BB962C8B-B14F-4D97-AF65-F5344CB8AC3E}">
        <p14:creationId xmlns:p14="http://schemas.microsoft.com/office/powerpoint/2010/main" val="822364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39F1F3F-6124-7BE3-BC03-35F13734F626}"/>
              </a:ext>
            </a:extLst>
          </p:cNvPr>
          <p:cNvSpPr>
            <a:spLocks noGrp="1"/>
          </p:cNvSpPr>
          <p:nvPr>
            <p:ph type="title"/>
          </p:nvPr>
        </p:nvSpPr>
        <p:spPr>
          <a:xfrm>
            <a:off x="677334" y="609600"/>
            <a:ext cx="8596668" cy="1320800"/>
          </a:xfrm>
        </p:spPr>
        <p:txBody>
          <a:bodyPr/>
          <a:lstStyle/>
          <a:p>
            <a:r>
              <a:rPr lang="en-GB" dirty="0"/>
              <a:t>Homework</a:t>
            </a:r>
          </a:p>
        </p:txBody>
      </p:sp>
      <p:sp>
        <p:nvSpPr>
          <p:cNvPr id="5" name="Content Placeholder 2">
            <a:extLst>
              <a:ext uri="{FF2B5EF4-FFF2-40B4-BE49-F238E27FC236}">
                <a16:creationId xmlns:a16="http://schemas.microsoft.com/office/drawing/2014/main" id="{82B93271-482E-F57B-A4B3-A4A44725D27C}"/>
              </a:ext>
            </a:extLst>
          </p:cNvPr>
          <p:cNvSpPr>
            <a:spLocks noGrp="1"/>
          </p:cNvSpPr>
          <p:nvPr>
            <p:ph idx="1"/>
          </p:nvPr>
        </p:nvSpPr>
        <p:spPr>
          <a:xfrm>
            <a:off x="677334" y="1698171"/>
            <a:ext cx="8596668" cy="4846320"/>
          </a:xfrm>
        </p:spPr>
        <p:txBody>
          <a:bodyPr>
            <a:normAutofit fontScale="92500"/>
          </a:bodyPr>
          <a:lstStyle/>
          <a:p>
            <a:pPr marL="0" indent="0">
              <a:buNone/>
            </a:pPr>
            <a:r>
              <a:rPr lang="en-GB" sz="2800" b="1" u="sng" dirty="0"/>
              <a:t>Transfer group</a:t>
            </a:r>
          </a:p>
          <a:p>
            <a:r>
              <a:rPr lang="en-GB" sz="2800" dirty="0"/>
              <a:t>Week beginning 4</a:t>
            </a:r>
            <a:r>
              <a:rPr lang="en-GB" sz="2800" baseline="30000" dirty="0"/>
              <a:t>th</a:t>
            </a:r>
            <a:r>
              <a:rPr lang="en-GB" sz="2800" dirty="0"/>
              <a:t> September- 1 test at home per week- may be split over two or three nights. Answers provided. Brought back marked and signed on Fridays.</a:t>
            </a:r>
          </a:p>
          <a:p>
            <a:r>
              <a:rPr lang="en-GB" sz="2800" dirty="0"/>
              <a:t> If after marking and completing corrections they still have any questions that they find difficult they should ask for those questions to be covered on a Friday.</a:t>
            </a:r>
          </a:p>
          <a:p>
            <a:r>
              <a:rPr lang="en-GB" sz="2800" b="1" dirty="0"/>
              <a:t>MATHS BOOKLETS GIVEN OUT IN P6- WILL SET FOR THEM TO BE READ. PARENT PLEASE QUIZ THEM EG. HOW MANY VERTICES DOES A CUBE HAVE..</a:t>
            </a:r>
          </a:p>
          <a:p>
            <a:endParaRPr lang="en-GB" sz="2800" b="1" dirty="0"/>
          </a:p>
          <a:p>
            <a:endParaRPr lang="en-GB" sz="2800" b="1" dirty="0"/>
          </a:p>
          <a:p>
            <a:endParaRPr lang="en-GB" dirty="0"/>
          </a:p>
        </p:txBody>
      </p:sp>
    </p:spTree>
    <p:extLst>
      <p:ext uri="{BB962C8B-B14F-4D97-AF65-F5344CB8AC3E}">
        <p14:creationId xmlns:p14="http://schemas.microsoft.com/office/powerpoint/2010/main" val="316058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4" y="1559697"/>
            <a:ext cx="8596668" cy="3880773"/>
          </a:xfrm>
        </p:spPr>
        <p:txBody>
          <a:bodyPr>
            <a:normAutofit lnSpcReduction="10000"/>
          </a:bodyPr>
          <a:lstStyle/>
          <a:p>
            <a:r>
              <a:rPr lang="de-DE" sz="2800" b="1" dirty="0"/>
              <a:t>Drop-off arrangements remain the same - No pupils to be in school before 8.45am. All pupils should be left off at the main entrance where they will be directed to their </a:t>
            </a:r>
            <a:r>
              <a:rPr lang="en-GB" sz="2800" b="1" dirty="0"/>
              <a:t>classroom</a:t>
            </a:r>
            <a:r>
              <a:rPr lang="de-DE" sz="2800" b="1" dirty="0"/>
              <a:t>. Parking is only available for P1 parents or as agreed in other exceptional circumstances. This is to encourage pupil independence.</a:t>
            </a:r>
          </a:p>
          <a:p>
            <a:r>
              <a:rPr lang="de-DE" sz="2800" b="1" dirty="0"/>
              <a:t>Staggered </a:t>
            </a:r>
            <a:r>
              <a:rPr lang="en-GB" sz="2800" b="1" dirty="0"/>
              <a:t>pick-up times.</a:t>
            </a:r>
          </a:p>
          <a:p>
            <a:pPr marL="0" indent="0">
              <a:buNone/>
            </a:pPr>
            <a:r>
              <a:rPr lang="en-GB" sz="2800" b="1" dirty="0">
                <a:solidFill>
                  <a:srgbClr val="FF0000"/>
                </a:solidFill>
              </a:rPr>
              <a:t>Pick-up for P7- 3pm.</a:t>
            </a:r>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Packed break/lunch</a:t>
            </a:r>
          </a:p>
          <a:p>
            <a:r>
              <a:rPr lang="en-GB" sz="2000" b="1" dirty="0"/>
              <a:t>Filled water bottle</a:t>
            </a:r>
          </a:p>
          <a:p>
            <a:r>
              <a:rPr lang="en-GB" sz="2000" b="1" dirty="0"/>
              <a:t>Reading book</a:t>
            </a:r>
          </a:p>
          <a:p>
            <a:r>
              <a:rPr lang="en-GB" sz="2000" b="1" dirty="0"/>
              <a:t>School bag and pencil case</a:t>
            </a:r>
          </a:p>
          <a:p>
            <a:r>
              <a:rPr lang="en-GB" sz="2000" b="1" dirty="0"/>
              <a:t>A coat</a:t>
            </a:r>
          </a:p>
          <a:p>
            <a:r>
              <a:rPr lang="en-GB" sz="2000" b="1" dirty="0"/>
              <a:t>Over the ear headphones- send in, when you’re able to, labelled headphones.                 These will stay in school for individual iPad use.</a:t>
            </a:r>
          </a:p>
          <a:p>
            <a:endParaRPr lang="en-GB" sz="2000" b="1" dirty="0"/>
          </a:p>
          <a:p>
            <a:pPr marL="0" indent="0">
              <a:buNone/>
            </a:pPr>
            <a:r>
              <a:rPr lang="en-GB" sz="2000" b="1" dirty="0"/>
              <a:t>**All items of clothing and equipment should be labelled.</a:t>
            </a:r>
          </a:p>
          <a:p>
            <a:endParaRPr lang="de-DE" sz="1400" b="1" dirty="0"/>
          </a:p>
          <a:p>
            <a:pPr marL="0" indent="0">
              <a:buNone/>
            </a:pPr>
            <a:endParaRPr lang="de-DE" sz="1050" b="1" dirty="0"/>
          </a:p>
          <a:p>
            <a:pPr marL="0" indent="0">
              <a:buNone/>
            </a:pPr>
            <a:endParaRPr lang="de-DE" sz="1050" b="1" dirty="0"/>
          </a:p>
          <a:p>
            <a:pPr marL="0" indent="0">
              <a:buNone/>
            </a:pPr>
            <a:endParaRPr lang="en-GB" sz="1050" dirty="0"/>
          </a:p>
          <a:p>
            <a:pPr marL="0" indent="0">
              <a:buNone/>
            </a:pPr>
            <a:endParaRPr lang="en-GB" sz="1050" dirty="0"/>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Tree>
    <p:extLst>
      <p:ext uri="{BB962C8B-B14F-4D97-AF65-F5344CB8AC3E}">
        <p14:creationId xmlns:p14="http://schemas.microsoft.com/office/powerpoint/2010/main" val="34106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4" y="1559697"/>
            <a:ext cx="10399969" cy="3880773"/>
          </a:xfrm>
        </p:spPr>
        <p:txBody>
          <a:bodyPr/>
          <a:lstStyle/>
          <a:p>
            <a:r>
              <a:rPr lang="en-GB" sz="2800" b="1" dirty="0"/>
              <a:t>PE- all pupils will be required to wear outdoor games kit (white polo shirt, black/red shorts and/or black tracksuit bottoms/leggings, red hoodie and trainers) for the </a:t>
            </a:r>
            <a:r>
              <a:rPr lang="en-GB" sz="2800" b="1" u="sng" dirty="0"/>
              <a:t>whole</a:t>
            </a:r>
            <a:r>
              <a:rPr lang="en-GB" sz="2800" b="1" dirty="0"/>
              <a:t> school day.</a:t>
            </a:r>
            <a:endParaRPr lang="de-DE" sz="2800" b="1" dirty="0"/>
          </a:p>
          <a:p>
            <a:r>
              <a:rPr lang="de-DE" sz="2800" b="1" dirty="0"/>
              <a:t>From week beginning 4th September.</a:t>
            </a:r>
          </a:p>
          <a:p>
            <a:pPr marL="0" indent="0">
              <a:buNone/>
            </a:pPr>
            <a:endParaRPr lang="de-DE" sz="2800" b="1" dirty="0"/>
          </a:p>
          <a:p>
            <a:pPr marL="0" indent="0">
              <a:buNone/>
            </a:pPr>
            <a:r>
              <a:rPr lang="de-DE" sz="2800" b="1" dirty="0">
                <a:solidFill>
                  <a:srgbClr val="FF0000"/>
                </a:solidFill>
              </a:rPr>
              <a:t>P7 PE day is Wednesday.</a:t>
            </a:r>
            <a:endParaRPr lang="en-GB" dirty="0">
              <a:solidFill>
                <a:srgbClr val="FF0000"/>
              </a:solidFill>
            </a:endParaRPr>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2124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5" y="1712096"/>
            <a:ext cx="8684380" cy="502071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Homework completion- In recent years we have reduced the amount of homework set to focus on elements of learning (spellings, tables and reading).</a:t>
            </a:r>
          </a:p>
          <a:p>
            <a:r>
              <a:rPr lang="en-GB" sz="2800" b="1" dirty="0"/>
              <a:t>Teacher records from last year highlighted that many pupils had low levels of homework completion and that overall performance in Friday tests had fallen.</a:t>
            </a:r>
          </a:p>
          <a:p>
            <a:r>
              <a:rPr lang="en-GB" sz="2800" b="1" dirty="0"/>
              <a:t>In addition, the data from standardised testing last year showed that many of the pupils with low levels of homework completion underperformed in the areas of spelling, number facts and reading comprehension.</a:t>
            </a:r>
          </a:p>
          <a:p>
            <a:pPr marL="0" indent="0">
              <a:buNone/>
            </a:pPr>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95116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764420" y="1129711"/>
            <a:ext cx="10055979"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This year as part of our SDP we want to address the underperformance as our data also shows that those pupils who consistently meet their targets on Accelerated Reader, complete their homework and complete tasks on Mathletics achieve scores in line with or above their ability and regularly improve in their reading.</a:t>
            </a:r>
          </a:p>
          <a:p>
            <a:pPr marL="0" indent="0">
              <a:buNone/>
            </a:pP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537645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1159</TotalTime>
  <Words>3028</Words>
  <Application>Microsoft Office PowerPoint</Application>
  <PresentationFormat>Widescreen</PresentationFormat>
  <Paragraphs>415</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Bradley Hand ITC</vt:lpstr>
      <vt:lpstr>Times New Roman</vt:lpstr>
      <vt:lpstr>Trebuchet MS</vt:lpstr>
      <vt:lpstr>Wingdings 3</vt:lpstr>
      <vt:lpstr>Facet</vt:lpstr>
      <vt:lpstr>PowerPoint Presentation</vt:lpstr>
      <vt:lpstr>AIMS </vt:lpstr>
      <vt:lpstr>School Vision</vt:lpstr>
      <vt:lpstr>School Aims </vt:lpstr>
      <vt:lpstr>Drop Off/Collections</vt:lpstr>
      <vt:lpstr>SCHOOL EQUIPMENT</vt:lpstr>
      <vt:lpstr>PE</vt:lpstr>
      <vt:lpstr>Homework- Parental Involvement SDP Focus</vt:lpstr>
      <vt:lpstr>Homework- Parental Involvement SDP Focus</vt:lpstr>
      <vt:lpstr>Accelerated Reader data from the P5 class in the 2022-23 academic year.</vt:lpstr>
      <vt:lpstr>Homework- Parental Involvement SDP Focus</vt:lpstr>
      <vt:lpstr>Homework- Parental Involvement SDP Focus</vt:lpstr>
      <vt:lpstr>Homework- Parental Involvement SDP Focus</vt:lpstr>
      <vt:lpstr>Homework- Parental Involvement SDP Focus</vt:lpstr>
      <vt:lpstr>Homework</vt:lpstr>
      <vt:lpstr>ACCELERATED READER P3-7</vt:lpstr>
      <vt:lpstr>Mathletics</vt:lpstr>
      <vt:lpstr>DATES FOR YOUR DIARY</vt:lpstr>
      <vt:lpstr>DATES FOR YOUR DIARY</vt:lpstr>
      <vt:lpstr>SCHOOL APP</vt:lpstr>
      <vt:lpstr>SCHOOL MONEY APP</vt:lpstr>
      <vt:lpstr>ASSESSMENT</vt:lpstr>
      <vt:lpstr>COMMUNICATION</vt:lpstr>
      <vt:lpstr>Attendance </vt:lpstr>
      <vt:lpstr>HEALTH AND WELL-BEING</vt:lpstr>
      <vt:lpstr>HEALTHY EATING </vt:lpstr>
      <vt:lpstr>IMAGINE IF</vt:lpstr>
      <vt:lpstr>PERIOD DIGNITY CHAMPION</vt:lpstr>
      <vt:lpstr>CLASS INFORMATION </vt:lpstr>
      <vt:lpstr>Positive Behaviour, Rewards and Sanctions</vt:lpstr>
      <vt:lpstr>LANGUAGE AND LITERACY</vt:lpstr>
      <vt:lpstr>USING MATHS</vt:lpstr>
      <vt:lpstr>TOPICS </vt:lpstr>
      <vt:lpstr>Internet Safety</vt:lpstr>
      <vt:lpstr>PowerPoint Presentation</vt:lpstr>
      <vt:lpstr>HOW YOU CAN HELP?</vt:lpstr>
      <vt:lpstr>P7 Residential</vt:lpstr>
      <vt:lpstr>HEALTHY EATING</vt:lpstr>
      <vt:lpstr>KIPS +</vt:lpstr>
      <vt:lpstr>ADMINISTRATION</vt:lpstr>
      <vt:lpstr>PowerPoint Presentation</vt:lpstr>
      <vt:lpstr>TRANSFER GROUP</vt:lpstr>
      <vt:lpstr>Homework</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S Smyth</cp:lastModifiedBy>
  <cp:revision>80</cp:revision>
  <dcterms:created xsi:type="dcterms:W3CDTF">2019-09-12T11:07:37Z</dcterms:created>
  <dcterms:modified xsi:type="dcterms:W3CDTF">2023-09-03T21:56:00Z</dcterms:modified>
</cp:coreProperties>
</file>