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312" r:id="rId4"/>
    <p:sldId id="313" r:id="rId5"/>
    <p:sldId id="289" r:id="rId6"/>
    <p:sldId id="265" r:id="rId7"/>
    <p:sldId id="275" r:id="rId8"/>
    <p:sldId id="280" r:id="rId9"/>
    <p:sldId id="326" r:id="rId10"/>
    <p:sldId id="318" r:id="rId11"/>
    <p:sldId id="306" r:id="rId12"/>
    <p:sldId id="309" r:id="rId13"/>
    <p:sldId id="263" r:id="rId14"/>
    <p:sldId id="319" r:id="rId15"/>
    <p:sldId id="276" r:id="rId16"/>
    <p:sldId id="320" r:id="rId17"/>
    <p:sldId id="290" r:id="rId18"/>
    <p:sldId id="288" r:id="rId19"/>
    <p:sldId id="268" r:id="rId20"/>
    <p:sldId id="269" r:id="rId21"/>
    <p:sldId id="270" r:id="rId22"/>
    <p:sldId id="271" r:id="rId23"/>
    <p:sldId id="305" r:id="rId24"/>
    <p:sldId id="321" r:id="rId25"/>
    <p:sldId id="322" r:id="rId26"/>
    <p:sldId id="325" r:id="rId27"/>
    <p:sldId id="323" r:id="rId28"/>
    <p:sldId id="324" r:id="rId29"/>
    <p:sldId id="298" r:id="rId30"/>
    <p:sldId id="291" r:id="rId31"/>
    <p:sldId id="311" r:id="rId32"/>
    <p:sldId id="297" r:id="rId33"/>
    <p:sldId id="314" r:id="rId34"/>
    <p:sldId id="272" r:id="rId35"/>
    <p:sldId id="27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534" autoAdjust="0"/>
  </p:normalViewPr>
  <p:slideViewPr>
    <p:cSldViewPr snapToGrid="0">
      <p:cViewPr varScale="1">
        <p:scale>
          <a:sx n="88" d="100"/>
          <a:sy n="88" d="100"/>
        </p:scale>
        <p:origin x="7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9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405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9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590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673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4538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08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39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1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59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86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0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80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4031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9/14/2023</a:t>
            </a:fld>
            <a:endParaRPr lang="en-US" dirty="0"/>
          </a:p>
        </p:txBody>
      </p:sp>
    </p:spTree>
    <p:extLst>
      <p:ext uri="{BB962C8B-B14F-4D97-AF65-F5344CB8AC3E}">
        <p14:creationId xmlns:p14="http://schemas.microsoft.com/office/powerpoint/2010/main" val="4840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63957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3508" y="5384155"/>
            <a:ext cx="9235440" cy="1096899"/>
          </a:xfrm>
        </p:spPr>
        <p:txBody>
          <a:bodyPr>
            <a:normAutofit/>
          </a:bodyPr>
          <a:lstStyle/>
          <a:p>
            <a:r>
              <a:rPr lang="en-GB" sz="3200" dirty="0"/>
              <a:t>Parents’ Information Session September 2023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2228" y="-661744"/>
            <a:ext cx="6858000" cy="6858000"/>
          </a:xfrm>
          <a:prstGeom prst="rect">
            <a:avLst/>
          </a:prstGeom>
        </p:spPr>
      </p:pic>
    </p:spTree>
    <p:extLst>
      <p:ext uri="{BB962C8B-B14F-4D97-AF65-F5344CB8AC3E}">
        <p14:creationId xmlns:p14="http://schemas.microsoft.com/office/powerpoint/2010/main" val="85354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a:t>
            </a:r>
          </a:p>
        </p:txBody>
      </p:sp>
      <p:sp>
        <p:nvSpPr>
          <p:cNvPr id="3" name="Content Placeholder 2"/>
          <p:cNvSpPr>
            <a:spLocks noGrp="1"/>
          </p:cNvSpPr>
          <p:nvPr>
            <p:ph idx="1"/>
          </p:nvPr>
        </p:nvSpPr>
        <p:spPr>
          <a:xfrm>
            <a:off x="677334" y="1379193"/>
            <a:ext cx="8596668" cy="4664159"/>
          </a:xfrm>
        </p:spPr>
        <p:txBody>
          <a:bodyPr>
            <a:normAutofit/>
          </a:bodyPr>
          <a:lstStyle/>
          <a:p>
            <a:pPr marL="0" indent="0">
              <a:buNone/>
            </a:pPr>
            <a:r>
              <a:rPr lang="en-GB" sz="2800" dirty="0"/>
              <a:t>Contact the office to:</a:t>
            </a:r>
          </a:p>
          <a:p>
            <a:r>
              <a:rPr lang="en-GB" sz="2800" dirty="0"/>
              <a:t>Inform class teacher of any changes to collection arrangements (bus etc.).</a:t>
            </a:r>
          </a:p>
          <a:p>
            <a:r>
              <a:rPr lang="en-GB" sz="2800" dirty="0"/>
              <a:t>Inform teacher of illness (or via school app).</a:t>
            </a:r>
          </a:p>
          <a:p>
            <a:r>
              <a:rPr lang="en-GB" sz="2800" dirty="0"/>
              <a:t>Inform school of any changes to personal details.</a:t>
            </a:r>
          </a:p>
          <a:p>
            <a:r>
              <a:rPr lang="en-GB" sz="2800" dirty="0"/>
              <a:t>Arrange an appointment or phone call with a class teacher.</a:t>
            </a:r>
          </a:p>
          <a:p>
            <a:r>
              <a:rPr lang="en-GB" sz="2800" dirty="0"/>
              <a:t>Inform school if you require dual communication.</a:t>
            </a:r>
          </a:p>
          <a:p>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36409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Attendance</a:t>
            </a:r>
          </a:p>
        </p:txBody>
      </p:sp>
      <p:sp>
        <p:nvSpPr>
          <p:cNvPr id="3" name="Content Placeholder 2"/>
          <p:cNvSpPr>
            <a:spLocks noGrp="1"/>
          </p:cNvSpPr>
          <p:nvPr>
            <p:ph idx="1"/>
          </p:nvPr>
        </p:nvSpPr>
        <p:spPr>
          <a:xfrm>
            <a:off x="677334" y="1488613"/>
            <a:ext cx="8596668" cy="4759787"/>
          </a:xfrm>
        </p:spPr>
        <p:txBody>
          <a:bodyPr>
            <a:normAutofit fontScale="92500" lnSpcReduction="10000"/>
          </a:bodyPr>
          <a:lstStyle/>
          <a:p>
            <a:r>
              <a:rPr lang="en-US" sz="2000" dirty="0"/>
              <a:t>It is important that your child is in school whenever possible.  If your child is suffering from fever like symptoms they should remain at home until 48 hours after symptoms have ceased. </a:t>
            </a:r>
          </a:p>
          <a:p>
            <a:r>
              <a:rPr lang="en-US" sz="2000" dirty="0"/>
              <a:t>Parents will receive a letter home informing them if their child’s attendance has fallen below the EA target of 95% (more than one day every four weeks). The Education Welfare Officer will also track any attendances that fall below this percentage. </a:t>
            </a:r>
            <a:r>
              <a:rPr lang="en-GB" sz="2000" dirty="0"/>
              <a:t> </a:t>
            </a:r>
          </a:p>
          <a:p>
            <a:r>
              <a:rPr lang="en-GB" sz="2000" dirty="0"/>
              <a:t>Any child arriving in school after 9.05am will be recorded as late. It is important for your child to be there at the beginning of the school day.</a:t>
            </a:r>
          </a:p>
          <a:p>
            <a:pPr marL="0" indent="0">
              <a:buNone/>
            </a:pPr>
            <a:r>
              <a:rPr lang="en-US" sz="2000" b="1" u="sng" dirty="0"/>
              <a:t>Holidays in Term Time</a:t>
            </a:r>
            <a:endParaRPr lang="en-GB" sz="2000" dirty="0"/>
          </a:p>
          <a:p>
            <a:pPr marL="0" indent="0">
              <a:buNone/>
            </a:pPr>
            <a:r>
              <a:rPr lang="en-GB" sz="2000" b="1" dirty="0"/>
              <a:t> </a:t>
            </a:r>
            <a:endParaRPr lang="en-GB" sz="2000" dirty="0"/>
          </a:p>
          <a:p>
            <a:r>
              <a:rPr lang="en-US" sz="2000" dirty="0"/>
              <a:t>Holidays during term time are discouraged by the school. Parents are reminded of the effect that absence can have on a pupil’s potential achievement.  </a:t>
            </a:r>
            <a:endParaRPr lang="de-DE" sz="3200" b="1" dirty="0"/>
          </a:p>
          <a:p>
            <a:endParaRPr lang="en-GB" sz="2000" dirty="0"/>
          </a:p>
          <a:p>
            <a:endParaRPr lang="en-GB"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31460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57612" cy="1320800"/>
          </a:xfrm>
        </p:spPr>
        <p:txBody>
          <a:bodyPr>
            <a:normAutofit/>
          </a:bodyPr>
          <a:lstStyle/>
          <a:p>
            <a:r>
              <a:rPr lang="en-GB" dirty="0"/>
              <a:t>Attendance </a:t>
            </a:r>
          </a:p>
        </p:txBody>
      </p:sp>
      <p:sp>
        <p:nvSpPr>
          <p:cNvPr id="3" name="Content Placeholder 2"/>
          <p:cNvSpPr>
            <a:spLocks noGrp="1"/>
          </p:cNvSpPr>
          <p:nvPr>
            <p:ph idx="1"/>
          </p:nvPr>
        </p:nvSpPr>
        <p:spPr>
          <a:xfrm>
            <a:off x="566497" y="1513384"/>
            <a:ext cx="8596668" cy="4273461"/>
          </a:xfrm>
        </p:spPr>
        <p:txBody>
          <a:bodyPr>
            <a:normAutofit lnSpcReduction="10000"/>
          </a:bodyPr>
          <a:lstStyle/>
          <a:p>
            <a:r>
              <a:rPr lang="en-US" dirty="0"/>
              <a:t>It is important that your child is in school whenever possible.  If your child is suffering from fever like symptoms they should remain at home until 48 hours after symptoms have ceased. </a:t>
            </a:r>
          </a:p>
          <a:p>
            <a:r>
              <a:rPr lang="en-US" dirty="0">
                <a:solidFill>
                  <a:srgbClr val="FF0000"/>
                </a:solidFill>
              </a:rPr>
              <a:t>Parents will receive a letter home informing them if their child’s attendance has fallen below the EA target of 90% (more than one day every four weeks). The Education Welfare Officer will also track any attendances that fall below this percentage. </a:t>
            </a:r>
            <a:r>
              <a:rPr lang="en-GB" dirty="0">
                <a:solidFill>
                  <a:srgbClr val="FF0000"/>
                </a:solidFill>
              </a:rPr>
              <a:t> </a:t>
            </a:r>
          </a:p>
          <a:p>
            <a:endParaRPr lang="en-GB" dirty="0"/>
          </a:p>
          <a:p>
            <a:pPr marL="0" indent="0">
              <a:buNone/>
            </a:pPr>
            <a:r>
              <a:rPr lang="en-US" b="1" u="sng" dirty="0"/>
              <a:t>Holidays in Term Time</a:t>
            </a:r>
            <a:endParaRPr lang="en-GB" dirty="0"/>
          </a:p>
          <a:p>
            <a:pPr marL="0" indent="0">
              <a:buNone/>
            </a:pPr>
            <a:r>
              <a:rPr lang="en-GB" b="1" dirty="0"/>
              <a:t> </a:t>
            </a:r>
            <a:endParaRPr lang="en-GB" dirty="0"/>
          </a:p>
          <a:p>
            <a:r>
              <a:rPr lang="en-US" dirty="0"/>
              <a:t>Holidays during term time are discouraged by the school. Parents are reminded of the effect that absence can have on a pupil’s potential achievement.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663395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Drop Off/Collections</a:t>
            </a:r>
          </a:p>
        </p:txBody>
      </p:sp>
      <p:sp>
        <p:nvSpPr>
          <p:cNvPr id="3" name="Content Placeholder 2"/>
          <p:cNvSpPr>
            <a:spLocks noGrp="1"/>
          </p:cNvSpPr>
          <p:nvPr>
            <p:ph idx="1"/>
          </p:nvPr>
        </p:nvSpPr>
        <p:spPr>
          <a:xfrm>
            <a:off x="677334" y="1559697"/>
            <a:ext cx="8596668" cy="5021856"/>
          </a:xfrm>
        </p:spPr>
        <p:txBody>
          <a:bodyPr>
            <a:normAutofit/>
          </a:bodyPr>
          <a:lstStyle/>
          <a:p>
            <a:r>
              <a:rPr lang="de-DE" sz="2000" b="1" dirty="0"/>
              <a:t>Drop-off arrangements remain the same - No pupils to be in school before 8.45am. </a:t>
            </a:r>
          </a:p>
          <a:p>
            <a:r>
              <a:rPr lang="de-DE" sz="2000" b="1" dirty="0"/>
              <a:t>All pupils should be left off at the main entrance where they will be directed to their </a:t>
            </a:r>
            <a:r>
              <a:rPr lang="en-GB" sz="2000" b="1" dirty="0"/>
              <a:t>classroom</a:t>
            </a:r>
            <a:r>
              <a:rPr lang="de-DE" sz="2000" b="1" dirty="0"/>
              <a:t>. </a:t>
            </a:r>
          </a:p>
          <a:p>
            <a:r>
              <a:rPr lang="de-DE" sz="2000" b="1" dirty="0"/>
              <a:t>Parking is only available for P1 parents or as agreed in other exceptional circumstances.</a:t>
            </a:r>
          </a:p>
          <a:p>
            <a:r>
              <a:rPr lang="de-DE" sz="2000" b="1" dirty="0"/>
              <a:t>Staggered </a:t>
            </a:r>
            <a:r>
              <a:rPr lang="en-GB" sz="2000" b="1" dirty="0"/>
              <a:t>pick-up times.</a:t>
            </a:r>
          </a:p>
          <a:p>
            <a:endParaRPr lang="en-GB" sz="2000" b="1" dirty="0"/>
          </a:p>
          <a:p>
            <a:pPr marL="0" indent="0">
              <a:buNone/>
            </a:pPr>
            <a:r>
              <a:rPr lang="en-GB" sz="2000" b="1" dirty="0">
                <a:solidFill>
                  <a:srgbClr val="FF0000"/>
                </a:solidFill>
              </a:rPr>
              <a:t>Pick-up for P2- 2pm at the Main Entrance of P1-3 Building.</a:t>
            </a:r>
          </a:p>
          <a:p>
            <a:pPr marL="0" indent="0">
              <a:buNone/>
            </a:pPr>
            <a:endParaRPr lang="en-GB" sz="2000" b="1" dirty="0">
              <a:solidFill>
                <a:srgbClr val="FF0000"/>
              </a:solidFill>
            </a:endParaRPr>
          </a:p>
          <a:p>
            <a:pPr marL="0" indent="0">
              <a:buNone/>
            </a:pPr>
            <a:r>
              <a:rPr lang="en-GB" sz="2000" b="1" dirty="0">
                <a:solidFill>
                  <a:srgbClr val="FF0000"/>
                </a:solidFill>
              </a:rPr>
              <a:t>Please let us know as soon as possible if there are any changes to arrangements (going to be late, different person, bus, etc.)</a:t>
            </a:r>
          </a:p>
          <a:p>
            <a:pPr marL="0" indent="0">
              <a:buNone/>
            </a:pPr>
            <a:endParaRPr lang="de-DE" sz="1200" b="1" dirty="0"/>
          </a:p>
          <a:p>
            <a:pPr marL="0" indent="0">
              <a:buNone/>
            </a:pPr>
            <a:endParaRPr lang="de-DE" sz="1200" b="1" dirty="0"/>
          </a:p>
          <a:p>
            <a:pPr marL="0" indent="0">
              <a:buNone/>
            </a:pPr>
            <a:endParaRPr lang="en-GB" sz="1200" dirty="0"/>
          </a:p>
          <a:p>
            <a:pPr marL="0" indent="0">
              <a:buNone/>
            </a:pPr>
            <a:endParaRPr lang="en-GB" sz="1200" dirty="0"/>
          </a:p>
          <a:p>
            <a:endParaRPr lang="en-GB" sz="1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5"/>
          <p:cNvSpPr/>
          <p:nvPr/>
        </p:nvSpPr>
        <p:spPr>
          <a:xfrm>
            <a:off x="10058400" y="286434"/>
            <a:ext cx="6096000" cy="646331"/>
          </a:xfrm>
          <a:prstGeom prst="rect">
            <a:avLst/>
          </a:prstGeom>
        </p:spPr>
        <p:txBody>
          <a:bodyPr>
            <a:spAutoFit/>
          </a:bodyPr>
          <a:lstStyle/>
          <a:p>
            <a:r>
              <a:rPr lang="en-GB" b="1" dirty="0">
                <a:latin typeface="Bradley Hand ITC" panose="03070402050302030203" pitchFamily="66" charset="0"/>
              </a:rPr>
              <a:t>Learning to Love,</a:t>
            </a:r>
          </a:p>
          <a:p>
            <a:r>
              <a:rPr lang="en-GB" b="1" dirty="0">
                <a:latin typeface="Bradley Hand ITC" panose="03070402050302030203" pitchFamily="66" charset="0"/>
              </a:rPr>
              <a:t>Loving to Learn </a:t>
            </a:r>
          </a:p>
        </p:txBody>
      </p:sp>
    </p:spTree>
    <p:extLst>
      <p:ext uri="{BB962C8B-B14F-4D97-AF65-F5344CB8AC3E}">
        <p14:creationId xmlns:p14="http://schemas.microsoft.com/office/powerpoint/2010/main" val="490288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WELL-BEING</a:t>
            </a:r>
          </a:p>
        </p:txBody>
      </p:sp>
      <p:sp>
        <p:nvSpPr>
          <p:cNvPr id="3" name="Content Placeholder 2"/>
          <p:cNvSpPr>
            <a:spLocks noGrp="1"/>
          </p:cNvSpPr>
          <p:nvPr>
            <p:ph idx="1"/>
          </p:nvPr>
        </p:nvSpPr>
        <p:spPr>
          <a:xfrm>
            <a:off x="677334" y="1695077"/>
            <a:ext cx="8596668" cy="4664159"/>
          </a:xfrm>
        </p:spPr>
        <p:txBody>
          <a:bodyPr>
            <a:normAutofit/>
          </a:bodyPr>
          <a:lstStyle/>
          <a:p>
            <a:r>
              <a:rPr lang="en-GB" sz="2800" dirty="0"/>
              <a:t>A summary of important child protection and safeguarding policies will be sent home later this term.</a:t>
            </a:r>
          </a:p>
          <a:p>
            <a:r>
              <a:rPr lang="en-GB" sz="2800" dirty="0" err="1"/>
              <a:t>MyHappyMind</a:t>
            </a:r>
            <a:r>
              <a:rPr lang="en-GB" sz="2800" dirty="0"/>
              <a:t>.</a:t>
            </a:r>
          </a:p>
          <a:p>
            <a:r>
              <a:rPr lang="en-GB" sz="2800" dirty="0"/>
              <a:t>Mood tracker.</a:t>
            </a:r>
          </a:p>
          <a:p>
            <a:r>
              <a:rPr lang="en-GB" sz="2800" dirty="0"/>
              <a:t>Bubble Time </a:t>
            </a:r>
          </a:p>
          <a:p>
            <a:r>
              <a:rPr lang="en-GB" sz="2800" dirty="0"/>
              <a:t>Circle Time</a:t>
            </a:r>
          </a:p>
          <a:p>
            <a:pPr marL="0" indent="0">
              <a:buNone/>
            </a:pPr>
            <a:endParaRPr lang="en-GB" sz="2800" dirty="0"/>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234584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Content Placeholder 2">
            <a:extLst>
              <a:ext uri="{FF2B5EF4-FFF2-40B4-BE49-F238E27FC236}">
                <a16:creationId xmlns:a16="http://schemas.microsoft.com/office/drawing/2014/main" id="{EB6827B6-4CC1-5464-D405-AFDB73D42C3F}"/>
              </a:ext>
            </a:extLst>
          </p:cNvPr>
          <p:cNvSpPr txBox="1">
            <a:spLocks/>
          </p:cNvSpPr>
          <p:nvPr/>
        </p:nvSpPr>
        <p:spPr>
          <a:xfrm>
            <a:off x="677334" y="1584241"/>
            <a:ext cx="8596668" cy="46641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sz="2400" dirty="0"/>
              <a:t>As a school we promote healthy eating and a balanced diet.  Please note the following –</a:t>
            </a:r>
          </a:p>
          <a:p>
            <a:r>
              <a:rPr lang="en-GB" sz="2400" dirty="0"/>
              <a:t>HEALTHY BREAK- Please pay this through the School Money App. We no longer accept cash.</a:t>
            </a:r>
          </a:p>
          <a:p>
            <a:r>
              <a:rPr lang="en-GB" sz="2400" dirty="0"/>
              <a:t>Nut free zone (please do not send any birthday cakes into school for sharing).</a:t>
            </a:r>
          </a:p>
          <a:p>
            <a:r>
              <a:rPr lang="en-GB" sz="2400" dirty="0"/>
              <a:t>Water bottles (should contain water only – advice from dentist)</a:t>
            </a:r>
          </a:p>
          <a:p>
            <a:r>
              <a:rPr lang="en-GB" sz="2400" dirty="0"/>
              <a:t>Items such as crisps, sweets and chocolate should be kept to a minimum as treats</a:t>
            </a:r>
          </a:p>
          <a:p>
            <a:endParaRPr lang="en-GB" sz="2400" dirty="0"/>
          </a:p>
          <a:p>
            <a:pPr marL="0" indent="0">
              <a:buFont typeface="Wingdings 3" charset="2"/>
              <a:buNone/>
            </a:pPr>
            <a:endParaRPr lang="en-GB" sz="2400" dirty="0"/>
          </a:p>
          <a:p>
            <a:pPr marL="0" indent="0" algn="ctr">
              <a:buFont typeface="Wingdings 3" charset="2"/>
              <a:buNone/>
            </a:pPr>
            <a:endParaRPr lang="de-DE" sz="2400" b="1" dirty="0"/>
          </a:p>
          <a:p>
            <a:pPr marL="0" indent="0">
              <a:buFont typeface="Wingdings 3" charset="2"/>
              <a:buNone/>
            </a:pPr>
            <a:endParaRPr lang="de-DE" sz="1600" b="1" dirty="0"/>
          </a:p>
          <a:p>
            <a:pPr marL="0" indent="0">
              <a:buFont typeface="Wingdings 3" charset="2"/>
              <a:buNone/>
            </a:pPr>
            <a:endParaRPr lang="de-DE" sz="1600" b="1" dirty="0"/>
          </a:p>
          <a:p>
            <a:pPr marL="0" indent="0">
              <a:buFont typeface="Wingdings 3" charset="2"/>
              <a:buNone/>
            </a:pPr>
            <a:endParaRPr lang="en-GB" sz="1600" dirty="0"/>
          </a:p>
          <a:p>
            <a:pPr marL="0" indent="0">
              <a:buFont typeface="Wingdings 3" charset="2"/>
              <a:buNone/>
            </a:pPr>
            <a:endParaRPr lang="en-GB" sz="1600" dirty="0"/>
          </a:p>
          <a:p>
            <a:endParaRPr lang="en-GB" sz="1600" dirty="0"/>
          </a:p>
        </p:txBody>
      </p:sp>
    </p:spTree>
    <p:extLst>
      <p:ext uri="{BB962C8B-B14F-4D97-AF65-F5344CB8AC3E}">
        <p14:creationId xmlns:p14="http://schemas.microsoft.com/office/powerpoint/2010/main" val="2531492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KIPS +</a:t>
            </a:r>
          </a:p>
        </p:txBody>
      </p:sp>
      <p:sp>
        <p:nvSpPr>
          <p:cNvPr id="3" name="Content Placeholder 2"/>
          <p:cNvSpPr>
            <a:spLocks noGrp="1"/>
          </p:cNvSpPr>
          <p:nvPr>
            <p:ph idx="1"/>
          </p:nvPr>
        </p:nvSpPr>
        <p:spPr/>
        <p:txBody>
          <a:bodyPr>
            <a:normAutofit/>
          </a:bodyPr>
          <a:lstStyle/>
          <a:p>
            <a:pPr marL="0" indent="0">
              <a:buNone/>
            </a:pPr>
            <a:r>
              <a:rPr lang="en-GB" sz="2800" dirty="0"/>
              <a:t>KIPS+ is the name of our school Parents’/Teachers’ Association (PTA).</a:t>
            </a:r>
          </a:p>
          <a:p>
            <a:pPr marL="0" indent="0">
              <a:buNone/>
            </a:pPr>
            <a:endParaRPr lang="en-GB" sz="2800" dirty="0"/>
          </a:p>
          <a:p>
            <a:pPr marL="0" indent="0">
              <a:buNone/>
            </a:pPr>
            <a:r>
              <a:rPr lang="en-GB" sz="2800" dirty="0"/>
              <a:t>If you would like to be involved please phone the school office for further details.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870944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INFORMATION </a:t>
            </a:r>
          </a:p>
        </p:txBody>
      </p:sp>
      <p:sp>
        <p:nvSpPr>
          <p:cNvPr id="3" name="Content Placeholder 2"/>
          <p:cNvSpPr>
            <a:spLocks noGrp="1"/>
          </p:cNvSpPr>
          <p:nvPr>
            <p:ph idx="1"/>
          </p:nvPr>
        </p:nvSpPr>
        <p:spPr>
          <a:xfrm>
            <a:off x="677334" y="1331089"/>
            <a:ext cx="8596668" cy="4899894"/>
          </a:xfrm>
        </p:spPr>
        <p:txBody>
          <a:bodyPr>
            <a:normAutofit/>
          </a:bodyPr>
          <a:lstStyle/>
          <a:p>
            <a:r>
              <a:rPr lang="en-GB" sz="2400" dirty="0"/>
              <a:t>Miss Henderson and 2 classroom assistants.</a:t>
            </a:r>
          </a:p>
          <a:p>
            <a:r>
              <a:rPr lang="en-GB" sz="2400" dirty="0"/>
              <a:t>30 children in P2. Due to GDPR we cannot send home class lists.</a:t>
            </a:r>
          </a:p>
          <a:p>
            <a:r>
              <a:rPr lang="en-GB" sz="2400" dirty="0"/>
              <a:t>Pupils may arrive from 8.45. P2 School day starts at 9am and ends at 2pm.</a:t>
            </a:r>
          </a:p>
          <a:p>
            <a:r>
              <a:rPr lang="en-GB" sz="2400" dirty="0"/>
              <a:t>P2 parents collect children from main door of P1-P3 building. </a:t>
            </a:r>
          </a:p>
          <a:p>
            <a:r>
              <a:rPr lang="en-GB" sz="2400" dirty="0"/>
              <a:t>Assembly-we celebrate achievements. Pupils may bring in medals/certificates from outside events.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22743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EQUIPMENT</a:t>
            </a:r>
          </a:p>
        </p:txBody>
      </p:sp>
      <p:sp>
        <p:nvSpPr>
          <p:cNvPr id="3" name="Content Placeholder 2"/>
          <p:cNvSpPr>
            <a:spLocks noGrp="1"/>
          </p:cNvSpPr>
          <p:nvPr>
            <p:ph idx="1"/>
          </p:nvPr>
        </p:nvSpPr>
        <p:spPr>
          <a:xfrm>
            <a:off x="677334" y="1559697"/>
            <a:ext cx="10399969" cy="4841103"/>
          </a:xfrm>
        </p:spPr>
        <p:txBody>
          <a:bodyPr>
            <a:noAutofit/>
          </a:bodyPr>
          <a:lstStyle/>
          <a:p>
            <a:pPr marL="0" indent="0">
              <a:buNone/>
            </a:pPr>
            <a:r>
              <a:rPr lang="en-GB" sz="2000" b="1" dirty="0"/>
              <a:t>Bringing resources to school:</a:t>
            </a:r>
          </a:p>
          <a:p>
            <a:pPr marL="0" indent="0">
              <a:buNone/>
            </a:pPr>
            <a:r>
              <a:rPr lang="en-GB" sz="2000" b="1" u="sng" dirty="0"/>
              <a:t>On a daily basis your child should bring:</a:t>
            </a:r>
          </a:p>
          <a:p>
            <a:r>
              <a:rPr lang="en-GB" sz="2000" b="1" dirty="0"/>
              <a:t>Packed lunch (if applicable)</a:t>
            </a:r>
          </a:p>
          <a:p>
            <a:r>
              <a:rPr lang="en-GB" sz="2000" b="1" dirty="0"/>
              <a:t>Filled water bottle</a:t>
            </a:r>
          </a:p>
          <a:p>
            <a:r>
              <a:rPr lang="en-GB" sz="2000" b="1" dirty="0"/>
              <a:t>Book bag</a:t>
            </a:r>
          </a:p>
          <a:p>
            <a:r>
              <a:rPr lang="en-GB" sz="2000" b="1" dirty="0"/>
              <a:t>Wellies (to leave in school)</a:t>
            </a:r>
          </a:p>
          <a:p>
            <a:r>
              <a:rPr lang="en-GB" sz="2000" b="1" dirty="0"/>
              <a:t>A coat</a:t>
            </a:r>
          </a:p>
          <a:p>
            <a:r>
              <a:rPr lang="en-GB" sz="2000" b="1" dirty="0"/>
              <a:t>Over the ear headphones- send in, when you’re able to, labelled headphones.                 These will stay in school for individual iPad use.</a:t>
            </a:r>
          </a:p>
          <a:p>
            <a:endParaRPr lang="de-DE" sz="1400" b="1" dirty="0"/>
          </a:p>
          <a:p>
            <a:pPr marL="0" indent="0">
              <a:buNone/>
            </a:pPr>
            <a:endParaRPr lang="de-DE" sz="1050" b="1" dirty="0"/>
          </a:p>
          <a:p>
            <a:pPr marL="0" indent="0">
              <a:buNone/>
            </a:pPr>
            <a:endParaRPr lang="de-DE" sz="1050" b="1" dirty="0"/>
          </a:p>
          <a:p>
            <a:pPr marL="0" indent="0">
              <a:buNone/>
            </a:pPr>
            <a:endParaRPr lang="en-GB" sz="1050" dirty="0"/>
          </a:p>
          <a:p>
            <a:pPr marL="0" indent="0">
              <a:buNone/>
            </a:pPr>
            <a:r>
              <a:rPr lang="en-GB" sz="1400" b="1" dirty="0">
                <a:solidFill>
                  <a:srgbClr val="FF0000"/>
                </a:solidFill>
              </a:rPr>
              <a:t>Please make sure where possible items are labelled clearly with your child’s name. </a:t>
            </a:r>
          </a:p>
          <a:p>
            <a:endParaRPr lang="en-GB" sz="105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1857" y="4907077"/>
            <a:ext cx="2142309" cy="2142309"/>
          </a:xfrm>
          <a:prstGeom prst="rect">
            <a:avLst/>
          </a:prstGeom>
        </p:spPr>
      </p:pic>
    </p:spTree>
    <p:extLst>
      <p:ext uri="{BB962C8B-B14F-4D97-AF65-F5344CB8AC3E}">
        <p14:creationId xmlns:p14="http://schemas.microsoft.com/office/powerpoint/2010/main" val="34106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LANGUAGE AND LITERACY</a:t>
            </a:r>
          </a:p>
        </p:txBody>
      </p:sp>
      <p:sp>
        <p:nvSpPr>
          <p:cNvPr id="3" name="Content Placeholder 2"/>
          <p:cNvSpPr>
            <a:spLocks noGrp="1"/>
          </p:cNvSpPr>
          <p:nvPr>
            <p:ph idx="1"/>
          </p:nvPr>
        </p:nvSpPr>
        <p:spPr>
          <a:xfrm>
            <a:off x="467833" y="1371600"/>
            <a:ext cx="9941441" cy="5361214"/>
          </a:xfrm>
        </p:spPr>
        <p:txBody>
          <a:bodyPr>
            <a:normAutofit fontScale="92500" lnSpcReduction="10000"/>
          </a:bodyPr>
          <a:lstStyle/>
          <a:p>
            <a:pPr marL="0" indent="0">
              <a:buNone/>
            </a:pPr>
            <a:r>
              <a:rPr lang="en-GB" b="1" dirty="0"/>
              <a:t>Talking and Listening:</a:t>
            </a:r>
          </a:p>
          <a:p>
            <a:r>
              <a:rPr lang="en-GB" dirty="0"/>
              <a:t>Show and Tell/ circle time/ group work</a:t>
            </a:r>
          </a:p>
          <a:p>
            <a:r>
              <a:rPr lang="en-GB" dirty="0"/>
              <a:t>Discuss their weekend activities. This could also be related to assignments throughout the year.</a:t>
            </a:r>
          </a:p>
          <a:p>
            <a:r>
              <a:rPr lang="en-GB" dirty="0"/>
              <a:t>Assignments </a:t>
            </a:r>
          </a:p>
          <a:p>
            <a:pPr marL="0" indent="0">
              <a:buNone/>
            </a:pPr>
            <a:r>
              <a:rPr lang="en-GB" b="1" dirty="0"/>
              <a:t>Writing</a:t>
            </a:r>
            <a:r>
              <a:rPr lang="en-GB" dirty="0"/>
              <a:t>:</a:t>
            </a:r>
          </a:p>
          <a:p>
            <a:r>
              <a:rPr lang="en-GB" dirty="0"/>
              <a:t>Independent writing focusing on a range of genres.</a:t>
            </a:r>
          </a:p>
          <a:p>
            <a:r>
              <a:rPr lang="en-GB" dirty="0"/>
              <a:t>Focus on capital letters, full stops and finger spaces. Later in P2 connecting and expanding simple sentences. Please ensure your child can write their own name independently.</a:t>
            </a:r>
          </a:p>
          <a:p>
            <a:r>
              <a:rPr lang="en-GB" dirty="0"/>
              <a:t>Pencil control and grip is still developing.</a:t>
            </a:r>
          </a:p>
          <a:p>
            <a:pPr marL="0" indent="0">
              <a:buNone/>
            </a:pPr>
            <a:r>
              <a:rPr lang="en-GB" b="1" dirty="0"/>
              <a:t>Reading</a:t>
            </a:r>
            <a:r>
              <a:rPr lang="en-GB" dirty="0"/>
              <a:t>:</a:t>
            </a:r>
          </a:p>
          <a:p>
            <a:r>
              <a:rPr lang="en-GB" dirty="0"/>
              <a:t> Early reading involves phonics books and Story World books.</a:t>
            </a:r>
          </a:p>
          <a:p>
            <a:r>
              <a:rPr lang="en-GB" dirty="0"/>
              <a:t>Reading every night is essential. </a:t>
            </a:r>
          </a:p>
          <a:p>
            <a:r>
              <a:rPr lang="en-GB" dirty="0"/>
              <a:t>Frequency word strips - Play games/Encourage reading and even writing of these words.</a:t>
            </a:r>
          </a:p>
          <a:p>
            <a:pPr marL="0" indent="0">
              <a:buNone/>
            </a:pPr>
            <a:r>
              <a:rPr lang="en-GB" b="1" dirty="0"/>
              <a:t>Phonological Awareness:</a:t>
            </a:r>
          </a:p>
          <a:p>
            <a:r>
              <a:rPr lang="en-GB" dirty="0"/>
              <a:t>Children will recap single sounds and then move on to digraphs (</a:t>
            </a:r>
            <a:r>
              <a:rPr lang="en-GB" dirty="0" err="1"/>
              <a:t>sh</a:t>
            </a:r>
            <a:r>
              <a:rPr lang="en-GB" dirty="0"/>
              <a:t>, </a:t>
            </a:r>
            <a:r>
              <a:rPr lang="en-GB" dirty="0" err="1"/>
              <a:t>ch</a:t>
            </a:r>
            <a:r>
              <a:rPr lang="en-GB" dirty="0"/>
              <a:t>, </a:t>
            </a:r>
            <a:r>
              <a:rPr lang="en-GB" dirty="0" err="1"/>
              <a:t>th</a:t>
            </a:r>
            <a:r>
              <a:rPr lang="en-GB" dirty="0"/>
              <a:t>…)</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17450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AIMS</a:t>
            </a:r>
            <a:r>
              <a:rPr lang="en-GB" dirty="0"/>
              <a:t> </a:t>
            </a:r>
          </a:p>
        </p:txBody>
      </p:sp>
      <p:sp>
        <p:nvSpPr>
          <p:cNvPr id="3" name="Content Placeholder 2"/>
          <p:cNvSpPr>
            <a:spLocks noGrp="1"/>
          </p:cNvSpPr>
          <p:nvPr>
            <p:ph idx="1"/>
          </p:nvPr>
        </p:nvSpPr>
        <p:spPr/>
        <p:txBody>
          <a:bodyPr>
            <a:normAutofit/>
          </a:bodyPr>
          <a:lstStyle/>
          <a:p>
            <a:r>
              <a:rPr lang="en-GB" sz="4400" dirty="0"/>
              <a:t>INTRODUCTION</a:t>
            </a:r>
          </a:p>
          <a:p>
            <a:r>
              <a:rPr lang="en-GB" sz="4400" dirty="0"/>
              <a:t>SETTING THE SCENE</a:t>
            </a:r>
          </a:p>
          <a:p>
            <a:r>
              <a:rPr lang="en-GB" sz="4400" dirty="0"/>
              <a:t>AGENDA FOR THE YEAR</a:t>
            </a:r>
          </a:p>
          <a:p>
            <a:r>
              <a:rPr lang="en-GB" sz="4400" dirty="0"/>
              <a:t>FORGING LINKS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57257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MATHS</a:t>
            </a:r>
          </a:p>
        </p:txBody>
      </p:sp>
      <p:sp>
        <p:nvSpPr>
          <p:cNvPr id="3" name="Content Placeholder 2"/>
          <p:cNvSpPr>
            <a:spLocks noGrp="1"/>
          </p:cNvSpPr>
          <p:nvPr>
            <p:ph idx="1"/>
          </p:nvPr>
        </p:nvSpPr>
        <p:spPr>
          <a:xfrm>
            <a:off x="404037" y="1254641"/>
            <a:ext cx="10236253" cy="5337351"/>
          </a:xfrm>
        </p:spPr>
        <p:txBody>
          <a:bodyPr>
            <a:noAutofit/>
          </a:bodyPr>
          <a:lstStyle/>
          <a:p>
            <a:pPr marL="0" indent="0">
              <a:buNone/>
            </a:pPr>
            <a:r>
              <a:rPr lang="en-GB" sz="2000" b="1" dirty="0"/>
              <a:t>Number</a:t>
            </a:r>
          </a:p>
          <a:p>
            <a:r>
              <a:rPr lang="en-GB" sz="2000" dirty="0"/>
              <a:t>Count everything! Count forwards and backwards to 10 and then to 20.  Progress counting in 2’s- socks, feet </a:t>
            </a:r>
            <a:r>
              <a:rPr lang="en-GB" sz="2000" dirty="0" err="1"/>
              <a:t>etc</a:t>
            </a:r>
            <a:endParaRPr lang="en-GB" sz="2000" dirty="0"/>
          </a:p>
          <a:p>
            <a:r>
              <a:rPr lang="en-GB" sz="2000" dirty="0"/>
              <a:t>Add and subtract within 10. Focus on number stories.</a:t>
            </a:r>
          </a:p>
          <a:p>
            <a:r>
              <a:rPr lang="en-GB" sz="2000" dirty="0"/>
              <a:t>Money - 1p,2p,5 and 10p coins.</a:t>
            </a:r>
          </a:p>
          <a:p>
            <a:pPr marL="0" indent="0">
              <a:buNone/>
            </a:pPr>
            <a:r>
              <a:rPr lang="en-GB" sz="2000" b="1" dirty="0"/>
              <a:t>Shape and Space</a:t>
            </a:r>
          </a:p>
          <a:p>
            <a:r>
              <a:rPr lang="en-GB" sz="2000" dirty="0"/>
              <a:t>Focus on 2D triangle, circle, square, rectangle. 3D cube, cuboid, sphere, pyramid, cylinder. </a:t>
            </a:r>
          </a:p>
          <a:p>
            <a:pPr marL="0" indent="0">
              <a:buNone/>
            </a:pPr>
            <a:r>
              <a:rPr lang="en-GB" sz="2000" b="1" dirty="0"/>
              <a:t>Measures</a:t>
            </a:r>
          </a:p>
          <a:p>
            <a:r>
              <a:rPr lang="en-GB" sz="2000" dirty="0"/>
              <a:t>Length, weight and capacity. Time periods during the day. O’clock and half past times on an analogue clock.</a:t>
            </a:r>
          </a:p>
          <a:p>
            <a:pPr marL="0" indent="0">
              <a:buNone/>
            </a:pPr>
            <a:r>
              <a:rPr lang="en-GB" sz="2000" b="1" dirty="0"/>
              <a:t>Handling Data</a:t>
            </a:r>
          </a:p>
          <a:p>
            <a:r>
              <a:rPr lang="en-GB" sz="2000" dirty="0"/>
              <a:t>Sort and collect information/ objects and present it into graphs and diagrams.</a:t>
            </a:r>
          </a:p>
          <a:p>
            <a:endParaRPr lang="en-GB"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122615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 </a:t>
            </a:r>
          </a:p>
        </p:txBody>
      </p:sp>
      <p:sp>
        <p:nvSpPr>
          <p:cNvPr id="3" name="Content Placeholder 2"/>
          <p:cNvSpPr>
            <a:spLocks noGrp="1"/>
          </p:cNvSpPr>
          <p:nvPr>
            <p:ph idx="1"/>
          </p:nvPr>
        </p:nvSpPr>
        <p:spPr>
          <a:xfrm>
            <a:off x="677334" y="2073349"/>
            <a:ext cx="8596668" cy="3194929"/>
          </a:xfrm>
        </p:spPr>
        <p:txBody>
          <a:bodyPr/>
          <a:lstStyle/>
          <a:p>
            <a:r>
              <a:rPr lang="en-GB" sz="2800" dirty="0"/>
              <a:t>Transport </a:t>
            </a:r>
          </a:p>
          <a:p>
            <a:pPr lvl="0"/>
            <a:r>
              <a:rPr lang="en-GB" sz="2800" dirty="0"/>
              <a:t>Polar Places </a:t>
            </a:r>
          </a:p>
          <a:p>
            <a:pPr lvl="0"/>
            <a:r>
              <a:rPr lang="en-GB" sz="2800" dirty="0"/>
              <a:t>Space </a:t>
            </a:r>
          </a:p>
          <a:p>
            <a:pPr lvl="0"/>
            <a:r>
              <a:rPr lang="en-GB" sz="2800" dirty="0"/>
              <a:t>People Who Help Us</a:t>
            </a:r>
          </a:p>
          <a:p>
            <a:r>
              <a:rPr lang="en-GB" sz="2800" dirty="0"/>
              <a:t>Jungle</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60382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a:t>
            </a:r>
          </a:p>
        </p:txBody>
      </p:sp>
      <p:sp>
        <p:nvSpPr>
          <p:cNvPr id="3" name="Content Placeholder 2"/>
          <p:cNvSpPr>
            <a:spLocks noGrp="1"/>
          </p:cNvSpPr>
          <p:nvPr>
            <p:ph idx="1"/>
          </p:nvPr>
        </p:nvSpPr>
        <p:spPr/>
        <p:txBody>
          <a:bodyPr>
            <a:normAutofit/>
          </a:bodyPr>
          <a:lstStyle/>
          <a:p>
            <a:r>
              <a:rPr lang="en-GB" sz="2800" dirty="0"/>
              <a:t>CLASS ASSESSMENTS- regular assessments of tricky words/ number work</a:t>
            </a:r>
          </a:p>
          <a:p>
            <a:r>
              <a:rPr lang="en-GB" sz="2800" dirty="0"/>
              <a:t>Class tests in January and May.</a:t>
            </a:r>
          </a:p>
          <a:p>
            <a:r>
              <a:rPr lang="en-GB" sz="2800" dirty="0"/>
              <a:t>Comments in books which will be ongoing</a:t>
            </a:r>
          </a:p>
          <a:p>
            <a:r>
              <a:rPr lang="en-GB" sz="2800" dirty="0"/>
              <a:t>Books will be sent home to parents (half-termly)</a:t>
            </a:r>
          </a:p>
          <a:p>
            <a:r>
              <a:rPr lang="en-GB" sz="2800" dirty="0"/>
              <a:t>Play observations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99616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Rewards and Sanctions</a:t>
            </a:r>
          </a:p>
        </p:txBody>
      </p:sp>
      <p:sp>
        <p:nvSpPr>
          <p:cNvPr id="3" name="Content Placeholder 2"/>
          <p:cNvSpPr>
            <a:spLocks noGrp="1"/>
          </p:cNvSpPr>
          <p:nvPr>
            <p:ph idx="1"/>
          </p:nvPr>
        </p:nvSpPr>
        <p:spPr>
          <a:xfrm>
            <a:off x="677334" y="1423686"/>
            <a:ext cx="8596668" cy="5173883"/>
          </a:xfrm>
        </p:spPr>
        <p:txBody>
          <a:bodyPr>
            <a:normAutofit fontScale="77500" lnSpcReduction="20000"/>
          </a:bodyPr>
          <a:lstStyle/>
          <a:p>
            <a:pPr marL="0" indent="0">
              <a:buNone/>
            </a:pPr>
            <a:r>
              <a:rPr lang="en-GB" sz="2400" b="1" dirty="0"/>
              <a:t>Class rewards</a:t>
            </a:r>
          </a:p>
          <a:p>
            <a:pPr>
              <a:buFont typeface="Wingdings" panose="05000000000000000000" pitchFamily="2" charset="2"/>
              <a:buChar char="ü"/>
            </a:pPr>
            <a:r>
              <a:rPr lang="en-GB" sz="2400" dirty="0"/>
              <a:t>Class Dojo- earn points and the winner awarded certificate and prize.</a:t>
            </a:r>
          </a:p>
          <a:p>
            <a:pPr>
              <a:buFont typeface="Wingdings" panose="05000000000000000000" pitchFamily="2" charset="2"/>
              <a:buChar char="ü"/>
            </a:pPr>
            <a:r>
              <a:rPr lang="en-GB" sz="2400" dirty="0"/>
              <a:t>Table points- Weekly prize for the table.</a:t>
            </a:r>
          </a:p>
          <a:p>
            <a:pPr>
              <a:buFont typeface="Wingdings" panose="05000000000000000000" pitchFamily="2" charset="2"/>
              <a:buChar char="ü"/>
            </a:pPr>
            <a:r>
              <a:rPr lang="en-GB" sz="2400" dirty="0"/>
              <a:t>Pupil of the Week- awarded in assembly.</a:t>
            </a:r>
          </a:p>
          <a:p>
            <a:pPr>
              <a:buFont typeface="Wingdings" panose="05000000000000000000" pitchFamily="2" charset="2"/>
              <a:buChar char="ü"/>
            </a:pPr>
            <a:r>
              <a:rPr lang="en-GB" sz="2400" dirty="0"/>
              <a:t>Mathletics- weekly winners, prize draw and Mathletics Badges after 25 weeks.</a:t>
            </a:r>
          </a:p>
          <a:p>
            <a:pPr marL="0" indent="0">
              <a:buNone/>
            </a:pPr>
            <a:endParaRPr lang="en-GB" sz="2400" dirty="0"/>
          </a:p>
          <a:p>
            <a:r>
              <a:rPr lang="en-GB" sz="2400" dirty="0"/>
              <a:t>Pupil Code of Conduct-displayed in classes and created by Student Council.</a:t>
            </a:r>
          </a:p>
          <a:p>
            <a:r>
              <a:rPr lang="en-GB" sz="2400" dirty="0"/>
              <a:t>Class Charter created with class in first week by using UN Convention on the Rights of a Child.</a:t>
            </a:r>
          </a:p>
          <a:p>
            <a:pPr>
              <a:buFontTx/>
              <a:buChar char="-"/>
            </a:pPr>
            <a:endParaRPr lang="en-GB" sz="2400" dirty="0"/>
          </a:p>
          <a:p>
            <a:r>
              <a:rPr lang="en-GB" sz="2400" dirty="0"/>
              <a:t>Sanctions:</a:t>
            </a:r>
          </a:p>
          <a:p>
            <a:pPr>
              <a:buFontTx/>
              <a:buChar char="-"/>
            </a:pPr>
            <a:r>
              <a:rPr lang="en-GB" sz="2400" dirty="0"/>
              <a:t>Traffic light system. </a:t>
            </a:r>
          </a:p>
          <a:p>
            <a:pPr>
              <a:buFontTx/>
              <a:buChar char="-"/>
            </a:pPr>
            <a:r>
              <a:rPr lang="en-GB" sz="2400" dirty="0"/>
              <a:t>Green- ready to learn. Yellow- reminder of class charter. Red- Time out.</a:t>
            </a:r>
          </a:p>
          <a:p>
            <a:pPr>
              <a:buFontTx/>
              <a:buChar char="-"/>
            </a:pPr>
            <a:endParaRPr lang="en-GB" sz="2400"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48071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5" y="1712096"/>
            <a:ext cx="8684380" cy="5020717"/>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Homework completion- In recent years we have reduced the amount of homework set to focus on elements of learning (spellings, tables and reading).</a:t>
            </a:r>
          </a:p>
          <a:p>
            <a:r>
              <a:rPr lang="en-GB" sz="2800" dirty="0"/>
              <a:t>Teacher records from last year highlighted that many pupils had low levels of homework completion and that overall performance in Friday tests had fallen.</a:t>
            </a:r>
          </a:p>
          <a:p>
            <a:r>
              <a:rPr lang="en-GB" sz="2800" dirty="0"/>
              <a:t>In addition, the data from standardised testing last year showed that many of the pupils with low levels of homework completion underperformed in the areas of spelling, number facts and reading comprehension.</a:t>
            </a:r>
          </a:p>
          <a:p>
            <a:endParaRPr lang="en-GB" sz="2800" dirty="0"/>
          </a:p>
          <a:p>
            <a:pPr marL="0" indent="0">
              <a:buNone/>
            </a:pPr>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1489456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764420" y="2269655"/>
            <a:ext cx="1005597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This year as part of our SDP we want to address the underperformance as our data also shows that those pupils who consistently meet their targets on Accelerated Reader, complete their homework and complete tasks on Mathletics achieve scores in line with or above their ability and regularly improve in their reading.</a:t>
            </a:r>
          </a:p>
          <a:p>
            <a:pPr marL="0" indent="0">
              <a:buNone/>
            </a:pPr>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53764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839434"/>
            <a:ext cx="9446380" cy="501856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Mathletics activities and homework will be differentiated and therefore achievable for all pupils.</a:t>
            </a:r>
          </a:p>
          <a:p>
            <a:pPr marL="0" indent="0">
              <a:buNone/>
            </a:pPr>
            <a:endParaRPr lang="en-GB" sz="2800" dirty="0"/>
          </a:p>
          <a:p>
            <a:r>
              <a:rPr lang="en-GB" sz="2800" dirty="0"/>
              <a:t>At KIPS we want to develop a </a:t>
            </a:r>
            <a:r>
              <a:rPr lang="en-GB" sz="2800" b="1" dirty="0"/>
              <a:t>love of learning </a:t>
            </a:r>
            <a:r>
              <a:rPr lang="en-GB" sz="2800" dirty="0"/>
              <a:t>and if your child is finding an element of their homework difficult and/or stressful </a:t>
            </a:r>
            <a:r>
              <a:rPr lang="en-GB" sz="2800" i="1" dirty="0"/>
              <a:t>we encourage you to speak to the class teacher.</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642069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162368"/>
            <a:ext cx="10247568" cy="50207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we will address this:</a:t>
            </a:r>
          </a:p>
          <a:p>
            <a:pPr marL="0" indent="0">
              <a:buNone/>
            </a:pPr>
            <a:endParaRPr lang="en-GB" sz="2800" b="1" u="sng" dirty="0"/>
          </a:p>
          <a:p>
            <a:r>
              <a:rPr lang="en-GB" sz="2800" dirty="0"/>
              <a:t>Nightly completion of home spellings and tables.</a:t>
            </a:r>
          </a:p>
          <a:p>
            <a:r>
              <a:rPr lang="en-GB" sz="2800" dirty="0"/>
              <a:t>Increased levels of reward for completion of Mathletics.</a:t>
            </a:r>
          </a:p>
          <a:p>
            <a:r>
              <a:rPr lang="en-GB" sz="2800" dirty="0"/>
              <a:t>Continue to inform parents of pupils who have achieved less than 75% of their target during a testing period.</a:t>
            </a:r>
          </a:p>
          <a:p>
            <a:r>
              <a:rPr lang="en-GB" sz="2800" dirty="0"/>
              <a:t>Class records of homework completion kept and reported on during parent teacher interviews and annual report.</a:t>
            </a:r>
          </a:p>
          <a:p>
            <a:r>
              <a:rPr lang="en-GB" sz="2800" dirty="0"/>
              <a:t>Parent Workshops/Video tutorials shared.</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607555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88863" y="1258525"/>
            <a:ext cx="10247568" cy="53327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you can support your child:</a:t>
            </a:r>
          </a:p>
          <a:p>
            <a:pPr marL="0" indent="0">
              <a:buNone/>
            </a:pPr>
            <a:endParaRPr lang="en-GB" sz="2800" b="1" u="sng" dirty="0"/>
          </a:p>
          <a:p>
            <a:r>
              <a:rPr lang="en-GB" sz="2800" dirty="0"/>
              <a:t>Encouraging your child to complete their homework.</a:t>
            </a:r>
          </a:p>
          <a:p>
            <a:r>
              <a:rPr lang="en-GB" sz="2800" dirty="0"/>
              <a:t>Checking and signing completed homework.</a:t>
            </a:r>
          </a:p>
          <a:p>
            <a:r>
              <a:rPr lang="en-GB" sz="2800" dirty="0"/>
              <a:t>Encouraging a love of reading (reading to/reading with your child, questioning your child about what they’ve read etc.)</a:t>
            </a:r>
          </a:p>
          <a:p>
            <a:r>
              <a:rPr lang="en-GB" sz="2800" dirty="0"/>
              <a:t>Establishing a homework routine</a:t>
            </a:r>
          </a:p>
          <a:p>
            <a:r>
              <a:rPr lang="en-GB" sz="2800" dirty="0"/>
              <a:t>Creating the right environment- E.g. Removing distractions, technology, setting aside designated time etc.</a:t>
            </a:r>
          </a:p>
          <a:p>
            <a:r>
              <a:rPr lang="en-GB" sz="2800" dirty="0"/>
              <a:t>Rewards at home?</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2126351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3880773"/>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GB" sz="2800" b="1" dirty="0"/>
          </a:p>
          <a:p>
            <a:r>
              <a:rPr lang="en-GB" sz="2800" dirty="0"/>
              <a:t>Starting from next Monday (Reading this week)</a:t>
            </a:r>
          </a:p>
          <a:p>
            <a:r>
              <a:rPr lang="en-GB" sz="2800" dirty="0"/>
              <a:t>Monday- Literacy/Numeracy/Reading/Mathletics/Frequency Words.</a:t>
            </a:r>
          </a:p>
          <a:p>
            <a:r>
              <a:rPr lang="en-GB" sz="2800" dirty="0"/>
              <a:t>Collected in on a Thursday.</a:t>
            </a:r>
          </a:p>
          <a:p>
            <a:r>
              <a:rPr lang="en-GB" sz="2800" dirty="0"/>
              <a:t>Every 4 weeks an assignment will be set.</a:t>
            </a:r>
          </a:p>
          <a:p>
            <a:r>
              <a:rPr lang="en-GB" sz="2800" dirty="0"/>
              <a:t>Encourage pupils to take pride in all their work, including homework. </a:t>
            </a:r>
          </a:p>
          <a:p>
            <a:r>
              <a:rPr lang="en-GB" sz="2800" dirty="0"/>
              <a:t>Please sign homework when it is completed.</a:t>
            </a:r>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95116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Vision</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At Kircubbin Integrated Primary School we firmly believe that </a:t>
            </a:r>
            <a:r>
              <a:rPr lang="en-GB" sz="2800" i="1" dirty="0"/>
              <a:t>we all need to love and be loved.  </a:t>
            </a:r>
            <a:r>
              <a:rPr lang="en-GB" sz="2800" dirty="0"/>
              <a:t>Through core integrated principles of </a:t>
            </a:r>
            <a:r>
              <a:rPr lang="en-GB" sz="2800" i="1" dirty="0"/>
              <a:t>equality, faith and values, parental involvement and social responsibility</a:t>
            </a:r>
            <a:r>
              <a:rPr lang="en-GB" sz="2800" dirty="0"/>
              <a:t> we aim to ensure all within our school community are </a:t>
            </a:r>
            <a:r>
              <a:rPr lang="en-GB" sz="2800" b="1" i="1" dirty="0"/>
              <a:t>valued, respected and loved</a:t>
            </a:r>
            <a:r>
              <a:rPr lang="en-GB" sz="2800" dirty="0"/>
              <a:t>.  In learning to love, our children can love to learn and </a:t>
            </a:r>
            <a:r>
              <a:rPr lang="en-GB" sz="2800" i="1" dirty="0"/>
              <a:t>achieve their full potential</a:t>
            </a:r>
            <a:r>
              <a:rPr lang="en-GB" sz="2800" dirty="0"/>
              <a:t>. </a:t>
            </a:r>
          </a:p>
          <a:p>
            <a:pPr marL="0" indent="0">
              <a:buNone/>
            </a:pPr>
            <a:endParaRPr lang="en-GB"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381764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56196563"/>
              </p:ext>
            </p:extLst>
          </p:nvPr>
        </p:nvGraphicFramePr>
        <p:xfrm>
          <a:off x="769302" y="1442682"/>
          <a:ext cx="9434965" cy="4805718"/>
        </p:xfrm>
        <a:graphic>
          <a:graphicData uri="http://schemas.openxmlformats.org/drawingml/2006/table">
            <a:tbl>
              <a:tblPr firstRow="1" firstCol="1" lastRow="1" lastCol="1" bandRow="1" bandCol="1">
                <a:tableStyleId>{5C22544A-7EE6-4342-B048-85BDC9FD1C3A}</a:tableStyleId>
              </a:tblPr>
              <a:tblGrid>
                <a:gridCol w="1270066">
                  <a:extLst>
                    <a:ext uri="{9D8B030D-6E8A-4147-A177-3AD203B41FA5}">
                      <a16:colId xmlns:a16="http://schemas.microsoft.com/office/drawing/2014/main" val="1736679855"/>
                    </a:ext>
                  </a:extLst>
                </a:gridCol>
                <a:gridCol w="1087677">
                  <a:extLst>
                    <a:ext uri="{9D8B030D-6E8A-4147-A177-3AD203B41FA5}">
                      <a16:colId xmlns:a16="http://schemas.microsoft.com/office/drawing/2014/main" val="3582215436"/>
                    </a:ext>
                  </a:extLst>
                </a:gridCol>
                <a:gridCol w="1179537">
                  <a:extLst>
                    <a:ext uri="{9D8B030D-6E8A-4147-A177-3AD203B41FA5}">
                      <a16:colId xmlns:a16="http://schemas.microsoft.com/office/drawing/2014/main" val="1064589759"/>
                    </a:ext>
                  </a:extLst>
                </a:gridCol>
                <a:gridCol w="1179537">
                  <a:extLst>
                    <a:ext uri="{9D8B030D-6E8A-4147-A177-3AD203B41FA5}">
                      <a16:colId xmlns:a16="http://schemas.microsoft.com/office/drawing/2014/main" val="1250944717"/>
                    </a:ext>
                  </a:extLst>
                </a:gridCol>
                <a:gridCol w="1179537">
                  <a:extLst>
                    <a:ext uri="{9D8B030D-6E8A-4147-A177-3AD203B41FA5}">
                      <a16:colId xmlns:a16="http://schemas.microsoft.com/office/drawing/2014/main" val="1916955113"/>
                    </a:ext>
                  </a:extLst>
                </a:gridCol>
                <a:gridCol w="1179537">
                  <a:extLst>
                    <a:ext uri="{9D8B030D-6E8A-4147-A177-3AD203B41FA5}">
                      <a16:colId xmlns:a16="http://schemas.microsoft.com/office/drawing/2014/main" val="1381887267"/>
                    </a:ext>
                  </a:extLst>
                </a:gridCol>
                <a:gridCol w="1179537">
                  <a:extLst>
                    <a:ext uri="{9D8B030D-6E8A-4147-A177-3AD203B41FA5}">
                      <a16:colId xmlns:a16="http://schemas.microsoft.com/office/drawing/2014/main" val="1598270441"/>
                    </a:ext>
                  </a:extLst>
                </a:gridCol>
                <a:gridCol w="1179537">
                  <a:extLst>
                    <a:ext uri="{9D8B030D-6E8A-4147-A177-3AD203B41FA5}">
                      <a16:colId xmlns:a16="http://schemas.microsoft.com/office/drawing/2014/main" val="3480649632"/>
                    </a:ext>
                  </a:extLst>
                </a:gridCol>
              </a:tblGrid>
              <a:tr h="355979">
                <a:tc>
                  <a:txBody>
                    <a:bodyPr/>
                    <a:lstStyle/>
                    <a:p>
                      <a:pPr algn="ctr">
                        <a:spcAft>
                          <a:spcPts val="0"/>
                        </a:spcAft>
                      </a:pPr>
                      <a:r>
                        <a:rPr lang="en-GB" sz="1000">
                          <a:effectLst/>
                        </a:rPr>
                        <a:t>Titles / Year Groups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1</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2</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3</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4</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5</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6</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7</a:t>
                      </a:r>
                      <a:endParaRPr lang="en-GB" sz="1100">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4004276900"/>
                  </a:ext>
                </a:extLst>
              </a:tr>
              <a:tr h="711958">
                <a:tc>
                  <a:txBody>
                    <a:bodyPr/>
                    <a:lstStyle/>
                    <a:p>
                      <a:pPr algn="ctr">
                        <a:spcAft>
                          <a:spcPts val="0"/>
                        </a:spcAft>
                      </a:pPr>
                      <a:r>
                        <a:rPr lang="en-GB" sz="1000">
                          <a:effectLst/>
                        </a:rPr>
                        <a:t>Time Spent per night</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30-40mins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40-45mins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b="0">
                          <a:solidFill>
                            <a:schemeClr val="tx1"/>
                          </a:solidFill>
                          <a:effectLst/>
                        </a:rPr>
                        <a:t>Up to 40-45mins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241445424"/>
                  </a:ext>
                </a:extLst>
              </a:tr>
              <a:tr h="533969">
                <a:tc>
                  <a:txBody>
                    <a:bodyPr/>
                    <a:lstStyle/>
                    <a:p>
                      <a:pPr algn="ctr">
                        <a:spcAft>
                          <a:spcPts val="0"/>
                        </a:spcAft>
                      </a:pPr>
                      <a:r>
                        <a:rPr lang="en-GB" sz="1000">
                          <a:effectLst/>
                        </a:rPr>
                        <a:t>Spellings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Daily (learning and written)</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802983632"/>
                  </a:ext>
                </a:extLst>
              </a:tr>
              <a:tr h="889948">
                <a:tc>
                  <a:txBody>
                    <a:bodyPr/>
                    <a:lstStyle/>
                    <a:p>
                      <a:pPr algn="ctr">
                        <a:spcAft>
                          <a:spcPts val="0"/>
                        </a:spcAft>
                      </a:pPr>
                      <a:r>
                        <a:rPr lang="en-GB" sz="1000">
                          <a:effectLst/>
                        </a:rPr>
                        <a:t>Guided Reading/Accelerated Reader</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As reading emerges, 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Reading 4 nights</a:t>
                      </a:r>
                      <a:endParaRPr lang="en-GB" sz="1100" b="0">
                        <a:solidFill>
                          <a:schemeClr val="tx1"/>
                        </a:solidFill>
                        <a:effectLst/>
                      </a:endParaRPr>
                    </a:p>
                    <a:p>
                      <a:pPr>
                        <a:spcAft>
                          <a:spcPts val="0"/>
                        </a:spcAft>
                      </a:pPr>
                      <a:r>
                        <a:rPr lang="en-GB" sz="1000" b="0">
                          <a:solidFill>
                            <a:schemeClr val="tx1"/>
                          </a:solidFill>
                          <a:effectLst/>
                        </a:rPr>
                        <a:t>(20mins)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325198297"/>
                  </a:ext>
                </a:extLst>
              </a:tr>
              <a:tr h="889948">
                <a:tc>
                  <a:txBody>
                    <a:bodyPr/>
                    <a:lstStyle/>
                    <a:p>
                      <a:pPr algn="ctr">
                        <a:spcAft>
                          <a:spcPts val="0"/>
                        </a:spcAft>
                      </a:pPr>
                      <a:r>
                        <a:rPr lang="en-GB" sz="1000">
                          <a:effectLst/>
                        </a:rPr>
                        <a:t>Written</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2">
                  <a:txBody>
                    <a:bodyPr/>
                    <a:lstStyle/>
                    <a:p>
                      <a:pPr>
                        <a:spcAft>
                          <a:spcPts val="0"/>
                        </a:spcAft>
                      </a:pPr>
                      <a:r>
                        <a:rPr lang="en-GB" sz="1000" dirty="0">
                          <a:effectLst/>
                        </a:rPr>
                        <a:t>Literacy/Numeracy </a:t>
                      </a:r>
                    </a:p>
                    <a:p>
                      <a:pPr>
                        <a:spcAft>
                          <a:spcPts val="0"/>
                        </a:spcAft>
                      </a:pPr>
                      <a:r>
                        <a:rPr lang="en-GB" sz="1000" dirty="0">
                          <a:effectLst/>
                        </a:rPr>
                        <a:t>(To include topic related </a:t>
                      </a:r>
                      <a:r>
                        <a:rPr lang="en-GB" sz="1000" dirty="0" err="1">
                          <a:effectLst/>
                        </a:rPr>
                        <a:t>homeworks</a:t>
                      </a:r>
                      <a:r>
                        <a:rPr lang="en-GB" sz="1000" dirty="0">
                          <a:effectLst/>
                        </a:rPr>
                        <a:t>)</a:t>
                      </a:r>
                      <a:endParaRPr lang="en-GB" sz="1100" dirty="0">
                        <a:effectLst/>
                      </a:endParaRPr>
                    </a:p>
                  </a:txBody>
                  <a:tcPr marL="65500" marR="65500" marT="0" marB="0"/>
                </a:tc>
                <a:tc hMerge="1">
                  <a:txBody>
                    <a:bodyPr/>
                    <a:lstStyle/>
                    <a:p>
                      <a:endParaRPr lang="en-GB"/>
                    </a:p>
                  </a:txBody>
                  <a:tcPr/>
                </a:tc>
                <a:tc gridSpan="5">
                  <a:txBody>
                    <a:bodyPr/>
                    <a:lstStyle/>
                    <a:p>
                      <a:pPr>
                        <a:spcAft>
                          <a:spcPts val="0"/>
                        </a:spcAft>
                      </a:pPr>
                      <a:r>
                        <a:rPr lang="en-GB" sz="1000" b="0" dirty="0">
                          <a:solidFill>
                            <a:schemeClr val="tx1"/>
                          </a:solidFill>
                          <a:effectLst/>
                        </a:rPr>
                        <a:t>Literacy/Numeracy </a:t>
                      </a:r>
                    </a:p>
                    <a:p>
                      <a:pPr>
                        <a:spcAft>
                          <a:spcPts val="0"/>
                        </a:spcAft>
                      </a:pPr>
                      <a:r>
                        <a:rPr lang="en-GB" sz="1000" b="0" dirty="0">
                          <a:solidFill>
                            <a:schemeClr val="tx1"/>
                          </a:solidFill>
                          <a:effectLst/>
                        </a:rPr>
                        <a:t>(To include</a:t>
                      </a:r>
                      <a:r>
                        <a:rPr lang="en-GB" sz="1000" b="0" baseline="0" dirty="0">
                          <a:solidFill>
                            <a:schemeClr val="tx1"/>
                          </a:solidFill>
                          <a:effectLst/>
                        </a:rPr>
                        <a:t> topic related </a:t>
                      </a:r>
                      <a:r>
                        <a:rPr lang="en-GB" sz="1000" b="0" baseline="0" dirty="0" err="1">
                          <a:solidFill>
                            <a:schemeClr val="tx1"/>
                          </a:solidFill>
                          <a:effectLst/>
                        </a:rPr>
                        <a:t>homeworks</a:t>
                      </a:r>
                      <a:r>
                        <a:rPr lang="en-GB" sz="1000" b="0" baseline="0" dirty="0">
                          <a:solidFill>
                            <a:schemeClr val="tx1"/>
                          </a:solidFill>
                          <a:effectLst/>
                        </a:rPr>
                        <a:t>)</a:t>
                      </a:r>
                      <a:endParaRPr lang="en-GB" sz="1100" b="0" dirty="0">
                        <a:solidFill>
                          <a:schemeClr val="tx1"/>
                        </a:solidFill>
                        <a:effectLst/>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5004963"/>
                  </a:ext>
                </a:extLst>
              </a:tr>
              <a:tr h="711958">
                <a:tc>
                  <a:txBody>
                    <a:bodyPr/>
                    <a:lstStyle/>
                    <a:p>
                      <a:pPr algn="ctr">
                        <a:spcAft>
                          <a:spcPts val="0"/>
                        </a:spcAft>
                      </a:pPr>
                      <a:r>
                        <a:rPr lang="en-GB" sz="1000">
                          <a:effectLst/>
                        </a:rPr>
                        <a:t>Learning</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Reinforcement of letters, words and numbers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Sounds and tricky words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 </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dirty="0">
                          <a:solidFill>
                            <a:schemeClr val="tx1"/>
                          </a:solidFill>
                          <a:effectLst/>
                        </a:rPr>
                        <a:t>Tables</a:t>
                      </a:r>
                      <a:endParaRPr lang="en-GB" sz="1100" b="0" dirty="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495230195"/>
                  </a:ext>
                </a:extLst>
              </a:tr>
              <a:tr h="711958">
                <a:tc>
                  <a:txBody>
                    <a:bodyPr/>
                    <a:lstStyle/>
                    <a:p>
                      <a:pPr algn="ctr">
                        <a:spcAft>
                          <a:spcPts val="0"/>
                        </a:spcAft>
                      </a:pPr>
                      <a:r>
                        <a:rPr lang="en-GB" sz="1000">
                          <a:effectLst/>
                        </a:rPr>
                        <a:t>Mathletics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 (Term 2)</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6">
                  <a:txBody>
                    <a:bodyPr/>
                    <a:lstStyle/>
                    <a:p>
                      <a:pPr>
                        <a:spcAft>
                          <a:spcPts val="0"/>
                        </a:spcAft>
                      </a:pPr>
                      <a:r>
                        <a:rPr lang="en-GB" sz="1000" dirty="0">
                          <a:effectLst/>
                        </a:rPr>
                        <a:t>Tasks set weekly</a:t>
                      </a:r>
                      <a:endParaRPr lang="en-GB" sz="1100" dirty="0">
                        <a:effectLst/>
                      </a:endParaRPr>
                    </a:p>
                    <a:p>
                      <a:pPr>
                        <a:spcAft>
                          <a:spcPts val="0"/>
                        </a:spcAft>
                      </a:pPr>
                      <a:r>
                        <a:rPr lang="en-GB" sz="1000" dirty="0">
                          <a:effectLst/>
                        </a:rPr>
                        <a:t>1000pt target per week</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2370817"/>
                  </a:ext>
                </a:extLst>
              </a:tr>
            </a:tbl>
          </a:graphicData>
        </a:graphic>
      </p:graphicFrame>
    </p:spTree>
    <p:extLst>
      <p:ext uri="{BB962C8B-B14F-4D97-AF65-F5344CB8AC3E}">
        <p14:creationId xmlns:p14="http://schemas.microsoft.com/office/powerpoint/2010/main" val="976078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452" cy="1320800"/>
          </a:xfrm>
        </p:spPr>
        <p:txBody>
          <a:bodyPr/>
          <a:lstStyle/>
          <a:p>
            <a:r>
              <a:rPr lang="en-GB" dirty="0"/>
              <a:t>Internet Safety</a:t>
            </a:r>
          </a:p>
        </p:txBody>
      </p:sp>
      <p:sp>
        <p:nvSpPr>
          <p:cNvPr id="3" name="Content Placeholder 2"/>
          <p:cNvSpPr>
            <a:spLocks noGrp="1"/>
          </p:cNvSpPr>
          <p:nvPr>
            <p:ph idx="1"/>
          </p:nvPr>
        </p:nvSpPr>
        <p:spPr>
          <a:xfrm>
            <a:off x="677334" y="1492898"/>
            <a:ext cx="8112104" cy="4865705"/>
          </a:xfrm>
        </p:spPr>
        <p:txBody>
          <a:bodyPr>
            <a:normAutofit/>
          </a:bodyPr>
          <a:lstStyle/>
          <a:p>
            <a:r>
              <a:rPr lang="en-GB" dirty="0"/>
              <a:t>Many children are using video sharing platforms, social media and messaging apps such as:</a:t>
            </a:r>
          </a:p>
          <a:p>
            <a:pPr>
              <a:buFontTx/>
              <a:buChar char="-"/>
            </a:pPr>
            <a:r>
              <a:rPr lang="en-GB" dirty="0" err="1"/>
              <a:t>Whatsapp</a:t>
            </a:r>
            <a:r>
              <a:rPr lang="en-GB" dirty="0"/>
              <a:t> groups etc.  </a:t>
            </a:r>
          </a:p>
          <a:p>
            <a:pPr>
              <a:buFontTx/>
              <a:buChar char="-"/>
            </a:pPr>
            <a:r>
              <a:rPr lang="en-GB" dirty="0"/>
              <a:t>Snapchat, </a:t>
            </a:r>
            <a:r>
              <a:rPr lang="en-GB" dirty="0" err="1"/>
              <a:t>Tiktok</a:t>
            </a:r>
            <a:r>
              <a:rPr lang="en-GB" dirty="0"/>
              <a:t> etc.</a:t>
            </a:r>
          </a:p>
          <a:p>
            <a:pPr>
              <a:buFontTx/>
              <a:buChar char="-"/>
            </a:pPr>
            <a:r>
              <a:rPr lang="en-GB" dirty="0"/>
              <a:t>Online gaming</a:t>
            </a:r>
          </a:p>
          <a:p>
            <a:pPr>
              <a:buFontTx/>
              <a:buChar char="-"/>
            </a:pPr>
            <a:r>
              <a:rPr lang="en-GB" dirty="0" err="1"/>
              <a:t>Youtube</a:t>
            </a:r>
            <a:r>
              <a:rPr lang="en-GB" dirty="0"/>
              <a:t> </a:t>
            </a:r>
          </a:p>
          <a:p>
            <a:pPr>
              <a:buFontTx/>
              <a:buChar char="-"/>
            </a:pPr>
            <a:endParaRPr lang="en-GB" dirty="0"/>
          </a:p>
          <a:p>
            <a:r>
              <a:rPr lang="en-GB" dirty="0"/>
              <a:t>Issues can arise when using these apps. It is so important to monitor what your child does online.</a:t>
            </a:r>
          </a:p>
          <a:p>
            <a:r>
              <a:rPr lang="en-GB" dirty="0"/>
              <a:t>You can download the ‘Safer Schools NI’ app for guidance on parental controls, making devices safer and how these apps are used. </a:t>
            </a:r>
          </a:p>
        </p:txBody>
      </p:sp>
    </p:spTree>
    <p:extLst>
      <p:ext uri="{BB962C8B-B14F-4D97-AF65-F5344CB8AC3E}">
        <p14:creationId xmlns:p14="http://schemas.microsoft.com/office/powerpoint/2010/main" val="3375335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Mathletics</a:t>
            </a:r>
            <a:endParaRPr lang="en-GB" dirty="0"/>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42398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P2-7 pupils will complete activities on </a:t>
            </a:r>
            <a:r>
              <a:rPr lang="en-GB" sz="2800" dirty="0" err="1"/>
              <a:t>Mathletics</a:t>
            </a:r>
            <a:r>
              <a:rPr lang="en-GB" sz="2800" dirty="0"/>
              <a:t> on a weekly basis in class and for homework.</a:t>
            </a:r>
          </a:p>
          <a:p>
            <a:r>
              <a:rPr lang="en-GB" sz="2800" dirty="0"/>
              <a:t>The aim for the week is to complete the assigned homework activities.</a:t>
            </a:r>
          </a:p>
          <a:p>
            <a:r>
              <a:rPr lang="en-GB" sz="2800" dirty="0"/>
              <a:t>Every time a pupil achieves 1000 points in a week on Mathletics they will be entered into a prize draw.</a:t>
            </a:r>
          </a:p>
          <a:p>
            <a:r>
              <a:rPr lang="en-GB" sz="2800" dirty="0"/>
              <a:t>Gold Certificate for 20 weeks of 1000 points.</a:t>
            </a:r>
          </a:p>
          <a:p>
            <a:r>
              <a:rPr lang="en-GB" sz="2800" dirty="0"/>
              <a:t>Mathletics Badge for 25 weeks of 1000 points.</a:t>
            </a:r>
          </a:p>
          <a:p>
            <a:endParaRPr lang="en-GB" dirty="0"/>
          </a:p>
        </p:txBody>
      </p:sp>
    </p:spTree>
    <p:extLst>
      <p:ext uri="{BB962C8B-B14F-4D97-AF65-F5344CB8AC3E}">
        <p14:creationId xmlns:p14="http://schemas.microsoft.com/office/powerpoint/2010/main" val="4143901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a:xfrm>
            <a:off x="677335" y="1559697"/>
            <a:ext cx="10072182" cy="4607187"/>
          </a:xfrm>
        </p:spPr>
        <p:txBody>
          <a:bodyPr>
            <a:normAutofit fontScale="92500" lnSpcReduction="10000"/>
          </a:bodyPr>
          <a:lstStyle/>
          <a:p>
            <a:r>
              <a:rPr lang="en-GB" sz="2800" dirty="0"/>
              <a:t>PE- all pupils will be required to wear outdoor games kit (white polo shirt, black/red shorts and/or black tracksuit bottoms/leggings, red hoodie and trainers) for the </a:t>
            </a:r>
            <a:r>
              <a:rPr lang="en-GB" sz="2800" u="sng" dirty="0"/>
              <a:t>whole</a:t>
            </a:r>
            <a:r>
              <a:rPr lang="en-GB" sz="2800" dirty="0"/>
              <a:t> school day.</a:t>
            </a:r>
            <a:endParaRPr lang="de-DE" sz="2800" dirty="0"/>
          </a:p>
          <a:p>
            <a:r>
              <a:rPr lang="de-DE" sz="2800" dirty="0"/>
              <a:t>Please clearly label anything they will wear into school.</a:t>
            </a:r>
          </a:p>
          <a:p>
            <a:r>
              <a:rPr lang="de-DE" sz="2800" dirty="0"/>
              <a:t>From week beginning 4th September.</a:t>
            </a:r>
          </a:p>
          <a:p>
            <a:pPr marL="0" indent="0">
              <a:buNone/>
            </a:pPr>
            <a:endParaRPr lang="de-DE" sz="2800" b="1" dirty="0"/>
          </a:p>
          <a:p>
            <a:pPr marL="0" indent="0">
              <a:buNone/>
            </a:pPr>
            <a:r>
              <a:rPr lang="de-DE" sz="2800" b="1" dirty="0">
                <a:solidFill>
                  <a:srgbClr val="FF0000"/>
                </a:solidFill>
              </a:rPr>
              <a:t>P2 PE day is Wednesday.</a:t>
            </a:r>
            <a:endParaRPr lang="en-GB" dirty="0">
              <a:solidFill>
                <a:srgbClr val="FF0000"/>
              </a:solidFill>
            </a:endParaRPr>
          </a:p>
          <a:p>
            <a:pPr marL="0" indent="0">
              <a:buNone/>
            </a:pPr>
            <a:endParaRPr lang="en-GB" dirty="0"/>
          </a:p>
          <a:p>
            <a:r>
              <a:rPr lang="en-GB" dirty="0"/>
              <a:t>Just a reminder that PE hoodies must only be worn on PE days. Full uniform must be worn every other day.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450763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YOU CAN HELP</a:t>
            </a:r>
          </a:p>
        </p:txBody>
      </p:sp>
      <p:sp>
        <p:nvSpPr>
          <p:cNvPr id="3" name="Content Placeholder 2"/>
          <p:cNvSpPr>
            <a:spLocks noGrp="1"/>
          </p:cNvSpPr>
          <p:nvPr>
            <p:ph idx="1"/>
          </p:nvPr>
        </p:nvSpPr>
        <p:spPr>
          <a:xfrm>
            <a:off x="677334" y="1270000"/>
            <a:ext cx="10260742" cy="5188673"/>
          </a:xfrm>
        </p:spPr>
        <p:txBody>
          <a:bodyPr>
            <a:normAutofit/>
          </a:bodyPr>
          <a:lstStyle/>
          <a:p>
            <a:r>
              <a:rPr lang="en-GB" sz="2400" dirty="0"/>
              <a:t>Supporting with homework- reading, letter formation, assignment.</a:t>
            </a:r>
          </a:p>
          <a:p>
            <a:r>
              <a:rPr lang="en-GB" sz="2400" dirty="0"/>
              <a:t>Check </a:t>
            </a:r>
            <a:r>
              <a:rPr lang="en-GB" sz="2400" dirty="0" err="1"/>
              <a:t>homeworks</a:t>
            </a:r>
            <a:r>
              <a:rPr lang="en-GB" sz="2400" dirty="0"/>
              <a:t>.</a:t>
            </a:r>
          </a:p>
          <a:p>
            <a:r>
              <a:rPr lang="en-GB" sz="2400" dirty="0"/>
              <a:t>Look over classwork books when they are sent home.</a:t>
            </a:r>
          </a:p>
          <a:p>
            <a:r>
              <a:rPr lang="en-GB" sz="2400" dirty="0"/>
              <a:t>Label everything. Coats, shoes, jumpers and PE shoes.</a:t>
            </a:r>
          </a:p>
          <a:p>
            <a:r>
              <a:rPr lang="en-GB" sz="2400" dirty="0"/>
              <a:t>Notes clearly labelled, include the date.</a:t>
            </a:r>
          </a:p>
          <a:p>
            <a:r>
              <a:rPr lang="en-GB" sz="2400" dirty="0"/>
              <a:t>Encourage independence as much as possible. </a:t>
            </a:r>
          </a:p>
          <a:p>
            <a:r>
              <a:rPr lang="en-GB" sz="2400" dirty="0"/>
              <a:t>Reading their home readers and books to them is just as important as your child reading.</a:t>
            </a:r>
          </a:p>
          <a:p>
            <a:r>
              <a:rPr lang="en-GB" sz="2400" dirty="0"/>
              <a:t>Practise scissor control and pencil grip.</a:t>
            </a:r>
          </a:p>
          <a:p>
            <a:r>
              <a:rPr lang="en-GB" sz="2400" dirty="0"/>
              <a:t>Any changes to bus days please inform the school.</a:t>
            </a:r>
          </a:p>
          <a:p>
            <a:endParaRPr lang="en-GB" dirty="0"/>
          </a:p>
          <a:p>
            <a:pPr marL="0" indent="0">
              <a:buNone/>
            </a:pPr>
            <a:endParaRPr lang="en-GB" dirty="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945349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POINTS TO NOTE</a:t>
            </a:r>
          </a:p>
        </p:txBody>
      </p:sp>
      <p:sp>
        <p:nvSpPr>
          <p:cNvPr id="3" name="Content Placeholder 2"/>
          <p:cNvSpPr>
            <a:spLocks noGrp="1"/>
          </p:cNvSpPr>
          <p:nvPr>
            <p:ph idx="1"/>
          </p:nvPr>
        </p:nvSpPr>
        <p:spPr>
          <a:xfrm>
            <a:off x="677334" y="1354254"/>
            <a:ext cx="8790862" cy="4801997"/>
          </a:xfrm>
        </p:spPr>
        <p:txBody>
          <a:bodyPr>
            <a:normAutofit fontScale="92500" lnSpcReduction="10000"/>
          </a:bodyPr>
          <a:lstStyle/>
          <a:p>
            <a:r>
              <a:rPr lang="en-GB" sz="2800" dirty="0"/>
              <a:t>ENCOURAGE INDEPENDENCE AND RESILIENCE- P2’s should walk into the building on their own or with a P7 buddy. </a:t>
            </a:r>
          </a:p>
          <a:p>
            <a:r>
              <a:rPr lang="en-GB" sz="2800" dirty="0"/>
              <a:t>Increase their responsibility- encourage them to carry their own belongings and have a go at their homework on their own.</a:t>
            </a:r>
          </a:p>
          <a:p>
            <a:r>
              <a:rPr lang="en-GB" sz="2800" dirty="0"/>
              <a:t>Please do not hesitate to talk to me about any issues/concerns you have throughout the year- I am here to help and support your child.</a:t>
            </a:r>
          </a:p>
          <a:p>
            <a:endParaRPr lang="en-GB" sz="2800" dirty="0"/>
          </a:p>
          <a:p>
            <a:pPr marL="0" indent="0" algn="ctr">
              <a:buNone/>
            </a:pPr>
            <a:r>
              <a:rPr lang="en-GB" sz="2800" b="1" dirty="0"/>
              <a:t>I hope your child has a great year in P2. </a:t>
            </a:r>
            <a:r>
              <a:rPr lang="en-GB" sz="2800" b="1" dirty="0">
                <a:sym typeface="Wingdings" panose="05000000000000000000" pitchFamily="2" charset="2"/>
              </a:rPr>
              <a:t></a:t>
            </a:r>
            <a:endParaRPr lang="en-GB" sz="2800" b="1" dirty="0"/>
          </a:p>
          <a:p>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3792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Aims </a:t>
            </a:r>
            <a:endParaRPr lang="en-GB" dirty="0"/>
          </a:p>
        </p:txBody>
      </p:sp>
      <p:sp>
        <p:nvSpPr>
          <p:cNvPr id="3" name="Content Placeholder 2"/>
          <p:cNvSpPr>
            <a:spLocks noGrp="1"/>
          </p:cNvSpPr>
          <p:nvPr>
            <p:ph idx="1"/>
          </p:nvPr>
        </p:nvSpPr>
        <p:spPr>
          <a:xfrm>
            <a:off x="677333" y="1578698"/>
            <a:ext cx="9526933" cy="5162344"/>
          </a:xfrm>
        </p:spPr>
        <p:txBody>
          <a:bodyPr>
            <a:noAutofit/>
          </a:bodyPr>
          <a:lstStyle/>
          <a:p>
            <a:pPr marL="0" indent="0">
              <a:buNone/>
            </a:pPr>
            <a:r>
              <a:rPr lang="en-GB" dirty="0"/>
              <a:t>At KIPS we aim to create a loving, happy and stimulating environment where pupils can learn effectively by…</a:t>
            </a:r>
          </a:p>
          <a:p>
            <a:pPr marL="0" indent="0">
              <a:buNone/>
            </a:pPr>
            <a:r>
              <a:rPr lang="en-GB" b="1" dirty="0"/>
              <a:t>Equality</a:t>
            </a:r>
          </a:p>
          <a:p>
            <a:pPr lvl="0"/>
            <a:r>
              <a:rPr lang="en-GB" dirty="0"/>
              <a:t>Catering for the needs of each individual. </a:t>
            </a:r>
          </a:p>
          <a:p>
            <a:pPr marL="0" indent="0">
              <a:buNone/>
            </a:pPr>
            <a:r>
              <a:rPr lang="en-GB" b="1" dirty="0"/>
              <a:t>Faith and Values</a:t>
            </a:r>
          </a:p>
          <a:p>
            <a:pPr lvl="0"/>
            <a:r>
              <a:rPr lang="en-GB" dirty="0"/>
              <a:t>Ensuring that people from all faiths and none, are respected, acknowledged and accepted as valued members of the school community through mutual understanding.</a:t>
            </a:r>
          </a:p>
          <a:p>
            <a:pPr marL="0" indent="0">
              <a:buNone/>
            </a:pPr>
            <a:r>
              <a:rPr lang="en-GB" b="1" dirty="0"/>
              <a:t>Parental Involvement </a:t>
            </a:r>
          </a:p>
          <a:p>
            <a:pPr lvl="0"/>
            <a:r>
              <a:rPr lang="en-GB" dirty="0"/>
              <a:t>Effectively partnering with parents and the wider community in supporting our children.</a:t>
            </a:r>
          </a:p>
          <a:p>
            <a:pPr marL="0" indent="0">
              <a:buNone/>
            </a:pPr>
            <a:r>
              <a:rPr lang="en-GB" b="1" dirty="0"/>
              <a:t>Social Responsibility</a:t>
            </a:r>
            <a:endParaRPr lang="en-GB" dirty="0"/>
          </a:p>
          <a:p>
            <a:pPr lvl="0"/>
            <a:r>
              <a:rPr lang="en-GB" dirty="0"/>
              <a:t>developing a sense of responsibility and a belief that we can all make a positive difference with ourselves and others, locally, internationally and to the planet.</a:t>
            </a:r>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887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APP</a:t>
            </a:r>
          </a:p>
        </p:txBody>
      </p:sp>
      <p:sp>
        <p:nvSpPr>
          <p:cNvPr id="3" name="Content Placeholder 2"/>
          <p:cNvSpPr>
            <a:spLocks noGrp="1"/>
          </p:cNvSpPr>
          <p:nvPr>
            <p:ph idx="1"/>
          </p:nvPr>
        </p:nvSpPr>
        <p:spPr/>
        <p:txBody>
          <a:bodyPr/>
          <a:lstStyle/>
          <a:p>
            <a:r>
              <a:rPr lang="en-GB" sz="2800" dirty="0"/>
              <a:t>Information will be communicated primarily via the school app. This includes consent forms, absence forms and links to parent surveys/useful websites.</a:t>
            </a:r>
          </a:p>
          <a:p>
            <a:r>
              <a:rPr lang="en-GB" sz="2800" dirty="0"/>
              <a:t>Please remember to sign up to P2 Message Group.</a:t>
            </a:r>
          </a:p>
          <a:p>
            <a:r>
              <a:rPr lang="en-GB" sz="2800" dirty="0"/>
              <a:t>Click on Notifications and then Settings icon and Select P2 in Message Group.</a:t>
            </a:r>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9706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MONEY APP</a:t>
            </a:r>
          </a:p>
        </p:txBody>
      </p:sp>
      <p:sp>
        <p:nvSpPr>
          <p:cNvPr id="3" name="Content Placeholder 2"/>
          <p:cNvSpPr>
            <a:spLocks noGrp="1"/>
          </p:cNvSpPr>
          <p:nvPr>
            <p:ph idx="1"/>
          </p:nvPr>
        </p:nvSpPr>
        <p:spPr>
          <a:xfrm>
            <a:off x="677334" y="1162066"/>
            <a:ext cx="10747198" cy="5604494"/>
          </a:xfrm>
        </p:spPr>
        <p:txBody>
          <a:bodyPr>
            <a:noAutofit/>
          </a:bodyPr>
          <a:lstStyle/>
          <a:p>
            <a:r>
              <a:rPr lang="en-GB" sz="2400" dirty="0"/>
              <a:t>School is a cash-free zone.</a:t>
            </a:r>
          </a:p>
          <a:p>
            <a:r>
              <a:rPr lang="en-GB" sz="2400" dirty="0"/>
              <a:t>Please download the app </a:t>
            </a:r>
          </a:p>
          <a:p>
            <a:pPr marL="0" indent="0">
              <a:buNone/>
            </a:pPr>
            <a:endParaRPr lang="en-GB" sz="2400" dirty="0"/>
          </a:p>
          <a:p>
            <a:pPr marL="0" indent="0">
              <a:buNone/>
            </a:pPr>
            <a:r>
              <a:rPr lang="en-GB" sz="2400" dirty="0"/>
              <a:t>The school money app will be used for processing payments for:</a:t>
            </a:r>
          </a:p>
          <a:p>
            <a:pPr>
              <a:buFont typeface="+mj-lt"/>
              <a:buAutoNum type="arabicPeriod"/>
            </a:pPr>
            <a:r>
              <a:rPr lang="en-GB" sz="2400" dirty="0"/>
              <a:t>DINNERS - £2.60 – </a:t>
            </a:r>
            <a:r>
              <a:rPr lang="en-GB" sz="2400" u="sng" dirty="0"/>
              <a:t>Remember to sign-up for Free School Meals if you’re entitled. </a:t>
            </a:r>
            <a:r>
              <a:rPr lang="en-GB" sz="2400" dirty="0"/>
              <a:t>Even if you are not using it regularly it makes a difference to the money school is allocated.</a:t>
            </a:r>
          </a:p>
          <a:p>
            <a:pPr>
              <a:buFont typeface="+mj-lt"/>
              <a:buAutoNum type="arabicPeriod"/>
            </a:pPr>
            <a:r>
              <a:rPr lang="en-GB" sz="2400" dirty="0"/>
              <a:t>WRAP AROUND CARE (including bookings)</a:t>
            </a:r>
          </a:p>
          <a:p>
            <a:pPr>
              <a:buFont typeface="+mj-lt"/>
              <a:buAutoNum type="arabicPeriod"/>
            </a:pPr>
            <a:r>
              <a:rPr lang="en-GB" sz="2400" dirty="0"/>
              <a:t>AFTER-SCHOOL CLUBS</a:t>
            </a:r>
          </a:p>
          <a:p>
            <a:pPr>
              <a:buFont typeface="+mj-lt"/>
              <a:buAutoNum type="arabicPeriod"/>
            </a:pPr>
            <a:r>
              <a:rPr lang="en-GB" sz="2400" dirty="0"/>
              <a:t>TRIPS</a:t>
            </a:r>
          </a:p>
          <a:p>
            <a:pPr>
              <a:buFont typeface="+mj-lt"/>
              <a:buAutoNum type="arabicPeriod"/>
            </a:pPr>
            <a:r>
              <a:rPr lang="en-GB" sz="2400" dirty="0"/>
              <a:t>HEALTHY SNACK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16630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ADMINISTRATION</a:t>
            </a:r>
          </a:p>
        </p:txBody>
      </p:sp>
      <p:sp>
        <p:nvSpPr>
          <p:cNvPr id="3" name="Content Placeholder 2"/>
          <p:cNvSpPr>
            <a:spLocks noGrp="1"/>
          </p:cNvSpPr>
          <p:nvPr>
            <p:ph idx="1"/>
          </p:nvPr>
        </p:nvSpPr>
        <p:spPr/>
        <p:txBody>
          <a:bodyPr>
            <a:normAutofit/>
          </a:bodyPr>
          <a:lstStyle/>
          <a:p>
            <a:r>
              <a:rPr lang="en-GB" sz="2400" dirty="0"/>
              <a:t>The following will be sent home with your child at the start of the school year. Please complete and return as soon as possible.</a:t>
            </a:r>
          </a:p>
          <a:p>
            <a:endParaRPr lang="en-GB" sz="2400" dirty="0"/>
          </a:p>
          <a:p>
            <a:r>
              <a:rPr lang="en-GB" sz="2400" dirty="0"/>
              <a:t>PERMISSION LETTERS</a:t>
            </a:r>
          </a:p>
          <a:p>
            <a:r>
              <a:rPr lang="en-GB" sz="2400" dirty="0"/>
              <a:t>MEDICAL INFORMATION </a:t>
            </a:r>
          </a:p>
          <a:p>
            <a:r>
              <a:rPr lang="en-GB" sz="2400" dirty="0"/>
              <a:t>COMMUNICATION- CONTACTS UPDATED IF NECESSARY</a:t>
            </a:r>
          </a:p>
          <a:p>
            <a:r>
              <a:rPr lang="en-GB" sz="2400" dirty="0"/>
              <a:t>DATA CAPTURE FORMS</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9592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8" name="Content Placeholder 2">
            <a:extLst>
              <a:ext uri="{FF2B5EF4-FFF2-40B4-BE49-F238E27FC236}">
                <a16:creationId xmlns:a16="http://schemas.microsoft.com/office/drawing/2014/main" id="{D9623932-7284-6D8D-D524-55AD11182B5D}"/>
              </a:ext>
            </a:extLst>
          </p:cNvPr>
          <p:cNvSpPr>
            <a:spLocks noGrp="1"/>
          </p:cNvSpPr>
          <p:nvPr>
            <p:ph idx="1"/>
          </p:nvPr>
        </p:nvSpPr>
        <p:spPr>
          <a:xfrm>
            <a:off x="677334" y="1743741"/>
            <a:ext cx="8596668" cy="4297622"/>
          </a:xfrm>
        </p:spPr>
        <p:txBody>
          <a:bodyPr>
            <a:normAutofit/>
          </a:bodyPr>
          <a:lstStyle/>
          <a:p>
            <a:r>
              <a:rPr lang="en-GB" sz="2800" dirty="0"/>
              <a:t>Parental Consultations–</a:t>
            </a:r>
          </a:p>
          <a:p>
            <a:endParaRPr lang="en-GB" sz="2800" dirty="0"/>
          </a:p>
          <a:p>
            <a:pPr marL="0" indent="0">
              <a:buNone/>
            </a:pPr>
            <a:r>
              <a:rPr lang="en-GB" sz="2800" b="1" dirty="0"/>
              <a:t>23</a:t>
            </a:r>
            <a:r>
              <a:rPr lang="en-GB" sz="2800" b="1" baseline="30000" dirty="0"/>
              <a:t>rd </a:t>
            </a:r>
            <a:r>
              <a:rPr lang="en-US" sz="2800" b="1" dirty="0"/>
              <a:t>-27</a:t>
            </a:r>
            <a:r>
              <a:rPr lang="en-US" sz="2800" b="1" baseline="30000" dirty="0"/>
              <a:t>th</a:t>
            </a:r>
            <a:r>
              <a:rPr lang="en-US" sz="2800" b="1" dirty="0"/>
              <a:t> October 2023 </a:t>
            </a:r>
          </a:p>
          <a:p>
            <a:pPr marL="0" indent="0">
              <a:buNone/>
            </a:pPr>
            <a:r>
              <a:rPr lang="en-US" sz="2800" b="1" dirty="0"/>
              <a:t>26</a:t>
            </a:r>
            <a:r>
              <a:rPr lang="en-US" sz="2800" b="1" baseline="30000" dirty="0"/>
              <a:t>th</a:t>
            </a:r>
            <a:r>
              <a:rPr lang="en-US" sz="2800" b="1" dirty="0"/>
              <a:t> February – 1</a:t>
            </a:r>
            <a:r>
              <a:rPr lang="en-US" sz="2800" b="1" baseline="30000" dirty="0"/>
              <a:t>st</a:t>
            </a:r>
            <a:r>
              <a:rPr lang="en-US" sz="2800" b="1" dirty="0"/>
              <a:t> March 2024</a:t>
            </a:r>
          </a:p>
          <a:p>
            <a:pPr marL="0" indent="0">
              <a:buNone/>
            </a:pPr>
            <a:endParaRPr lang="en-US" sz="2800" b="1" dirty="0"/>
          </a:p>
          <a:p>
            <a:pPr marL="0" indent="0">
              <a:buNone/>
            </a:pPr>
            <a:r>
              <a:rPr lang="en-GB" sz="2800" b="1" dirty="0"/>
              <a:t>We will be encouraging face to face meetings.  Phone calls may be arranged if preferred.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668896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endParaRPr lang="de-DE" b="1" dirty="0"/>
          </a:p>
          <a:p>
            <a:r>
              <a:rPr lang="de-DE" sz="2400" b="1" dirty="0"/>
              <a:t>Further dates and </a:t>
            </a:r>
            <a:r>
              <a:rPr lang="en-GB" sz="2400" b="1" dirty="0"/>
              <a:t>details of clubs will follow shortly.</a:t>
            </a:r>
          </a:p>
          <a:p>
            <a:r>
              <a:rPr lang="en-GB" sz="2400" b="1" dirty="0"/>
              <a:t>Term 1 clubs will commence week beginning </a:t>
            </a:r>
            <a:r>
              <a:rPr lang="en-GB" sz="2400" b="1"/>
              <a:t>2</a:t>
            </a:r>
            <a:r>
              <a:rPr lang="en-GB" sz="2400" b="1" baseline="30000"/>
              <a:t>nd</a:t>
            </a:r>
            <a:r>
              <a:rPr lang="en-GB" sz="2400" b="1"/>
              <a:t> October.</a:t>
            </a:r>
            <a:endParaRPr lang="en-GB" sz="2400"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2"/>
          <p:cNvSpPr>
            <a:spLocks noChangeArrowheads="1"/>
          </p:cNvSpPr>
          <p:nvPr/>
        </p:nvSpPr>
        <p:spPr bwMode="auto">
          <a:xfrm>
            <a:off x="1144059" y="23902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1033992" y="1468735"/>
            <a:ext cx="82896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KIPS After School Clubs Dates 2023/24</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7445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5117</TotalTime>
  <Words>2529</Words>
  <Application>Microsoft Office PowerPoint</Application>
  <PresentationFormat>Widescreen</PresentationFormat>
  <Paragraphs>359</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Bradley Hand ITC</vt:lpstr>
      <vt:lpstr>Times New Roman</vt:lpstr>
      <vt:lpstr>Trebuchet MS</vt:lpstr>
      <vt:lpstr>Wingdings</vt:lpstr>
      <vt:lpstr>Wingdings 3</vt:lpstr>
      <vt:lpstr>Facet</vt:lpstr>
      <vt:lpstr>PowerPoint Presentation</vt:lpstr>
      <vt:lpstr>AIMS </vt:lpstr>
      <vt:lpstr>School Vision</vt:lpstr>
      <vt:lpstr>School Aims </vt:lpstr>
      <vt:lpstr>SCHOOL APP</vt:lpstr>
      <vt:lpstr>SCHOOL MONEY APP</vt:lpstr>
      <vt:lpstr>ADMINISTRATION</vt:lpstr>
      <vt:lpstr>DATES FOR YOUR DIARY</vt:lpstr>
      <vt:lpstr>DATES FOR YOUR DIARY</vt:lpstr>
      <vt:lpstr>COMMUNICATION</vt:lpstr>
      <vt:lpstr>Attendance</vt:lpstr>
      <vt:lpstr>Attendance </vt:lpstr>
      <vt:lpstr>Drop Off/Collections</vt:lpstr>
      <vt:lpstr>HEALTH AND WELL-BEING</vt:lpstr>
      <vt:lpstr>HEALTHY EATING</vt:lpstr>
      <vt:lpstr>KIPS +</vt:lpstr>
      <vt:lpstr>CLASS INFORMATION </vt:lpstr>
      <vt:lpstr>SCHOOL EQUIPMENT</vt:lpstr>
      <vt:lpstr>LANGUAGE AND LITERACY</vt:lpstr>
      <vt:lpstr>USING MATHS</vt:lpstr>
      <vt:lpstr>TOPICS </vt:lpstr>
      <vt:lpstr>ASSESSMENT</vt:lpstr>
      <vt:lpstr>Rewards and Sanctions</vt:lpstr>
      <vt:lpstr>Homework- Parental Involvement SDP Focus</vt:lpstr>
      <vt:lpstr>Homework- Parental Involvement SDP Focus</vt:lpstr>
      <vt:lpstr>Homework- Parental Involvement SDP Focus</vt:lpstr>
      <vt:lpstr>Homework- Parental Involvement SDP Focus</vt:lpstr>
      <vt:lpstr>Homework- Parental Involvement SDP Focus</vt:lpstr>
      <vt:lpstr>Homework</vt:lpstr>
      <vt:lpstr>Homework</vt:lpstr>
      <vt:lpstr>Internet Safety</vt:lpstr>
      <vt:lpstr>Mathletics</vt:lpstr>
      <vt:lpstr>PE</vt:lpstr>
      <vt:lpstr>HOW YOU CAN HELP</vt:lpstr>
      <vt:lpstr>OTHER POINTS TO NOTE</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Kircubbin Integrated PS</dc:title>
  <dc:creator>R Irvine</dc:creator>
  <cp:lastModifiedBy>J Henderson</cp:lastModifiedBy>
  <cp:revision>92</cp:revision>
  <dcterms:created xsi:type="dcterms:W3CDTF">2019-09-12T11:07:37Z</dcterms:created>
  <dcterms:modified xsi:type="dcterms:W3CDTF">2023-09-14T07:16:45Z</dcterms:modified>
</cp:coreProperties>
</file>